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7"/>
  </p:notesMasterIdLst>
  <p:sldIdLst>
    <p:sldId id="259"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125" y="77"/>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8B987B-6643-43AA-9B56-509B80CCD0F3}" type="datetimeFigureOut">
              <a:rPr lang="en-US" smtClean="0"/>
              <a:t>1/22/2022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D42F3-CDD5-4B19-B3DB-7C5223465AF0}" type="slidenum">
              <a:rPr lang="en-US" smtClean="0"/>
              <a:t>‹#›</a:t>
            </a:fld>
            <a:endParaRPr lang="en-US" dirty="0"/>
          </a:p>
        </p:txBody>
      </p:sp>
    </p:spTree>
    <p:extLst>
      <p:ext uri="{BB962C8B-B14F-4D97-AF65-F5344CB8AC3E}">
        <p14:creationId xmlns:p14="http://schemas.microsoft.com/office/powerpoint/2010/main" val="481058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2F5248-46FB-4B21-86CC-193094DCEFA0}" type="datetime1">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1CC9A-5A1F-4B55-A065-BB4E65346D4D}" type="datetime1">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F9D0E3-2BD6-4254-82D0-8E1441667E33}" type="datetime1">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BCEC5-CE1B-4617-82D6-65BD0F5B07A5}" type="datetime1">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011BD-7957-4CF3-8BCA-9A385F7F00A0}" type="datetime1">
              <a:rPr lang="en-US" smtClean="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4D1E35-9E29-4BA2-8650-B8DF2FB8418A}" type="datetime1">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0E36BE-4641-4FC6-BB34-6A020DAA3E16}" type="datetime1">
              <a:rPr lang="en-US" smtClean="0"/>
              <a:t>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3F94D2-0D2E-4C87-8168-ED920BF6FA52}" type="datetime1">
              <a:rPr lang="en-US" smtClean="0"/>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893852E-F5CF-4AEE-8E73-07BBAD90892A}" type="datetime1">
              <a:rPr lang="en-US" smtClean="0"/>
              <a:t>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DCBE78-9AC4-4210-8A68-53918CCA97CC}" type="datetime1">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9BF09E-DD05-437F-9F41-BFC11A888A78}" type="datetime1">
              <a:rPr lang="en-US" smtClean="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C3E312BF-6E7B-46F2-B83A-98982FB970FA}" type="datetime1">
              <a:rPr lang="en-US" smtClean="0"/>
              <a:t>1/22/2022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3C38C329-05C1-44E0-942C-D7A60A7F2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64">
            <a:extLst>
              <a:ext uri="{FF2B5EF4-FFF2-40B4-BE49-F238E27FC236}">
                <a16:creationId xmlns:a16="http://schemas.microsoft.com/office/drawing/2014/main" id="{A40E99DB-69B1-42D9-9A2E-A196302E0C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67" name="Rectangle 66">
            <a:extLst>
              <a:ext uri="{FF2B5EF4-FFF2-40B4-BE49-F238E27FC236}">
                <a16:creationId xmlns:a16="http://schemas.microsoft.com/office/drawing/2014/main" id="{60DFF115-119D-479E-9D15-475C470266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accent6">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DA98F3A3-687B-4002-93F2-58E8590DC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 name="Rectangle 70">
            <a:extLst>
              <a:ext uri="{FF2B5EF4-FFF2-40B4-BE49-F238E27FC236}">
                <a16:creationId xmlns:a16="http://schemas.microsoft.com/office/drawing/2014/main" id="{27A1367E-049C-45E5-9C32-CC32DCEAE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4174" y="0"/>
            <a:ext cx="959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1330284" y="487443"/>
            <a:ext cx="8513100" cy="5117852"/>
          </a:xfrm>
        </p:spPr>
        <p:txBody>
          <a:bodyPr anchor="ctr">
            <a:normAutofit/>
          </a:bodyPr>
          <a:lstStyle/>
          <a:p>
            <a:pPr algn="l"/>
            <a:r>
              <a:rPr lang="en-CA" b="1" i="0" u="none" strike="noStrike" baseline="0" dirty="0"/>
              <a:t>A CALL TO MOURNING AND PRAYER</a:t>
            </a:r>
            <a:endParaRPr lang="en-US" dirty="0"/>
          </a:p>
        </p:txBody>
      </p:sp>
      <p:sp>
        <p:nvSpPr>
          <p:cNvPr id="3" name="Subtitle 2">
            <a:extLst>
              <a:ext uri="{FF2B5EF4-FFF2-40B4-BE49-F238E27FC236}">
                <a16:creationId xmlns:a16="http://schemas.microsoft.com/office/drawing/2014/main" id="{F5138C4F-5ED7-4B74-B0C6-2DF6DC04F194}"/>
              </a:ext>
            </a:extLst>
          </p:cNvPr>
          <p:cNvSpPr>
            <a:spLocks noGrp="1"/>
          </p:cNvSpPr>
          <p:nvPr>
            <p:ph type="subTitle" idx="1"/>
          </p:nvPr>
        </p:nvSpPr>
        <p:spPr>
          <a:xfrm>
            <a:off x="2829661" y="5657222"/>
            <a:ext cx="7400781" cy="923030"/>
          </a:xfrm>
        </p:spPr>
        <p:txBody>
          <a:bodyPr anchor="b">
            <a:normAutofit/>
          </a:bodyPr>
          <a:lstStyle/>
          <a:p>
            <a:r>
              <a:rPr lang="en-CA" sz="4800" b="1" i="0" u="none" strike="noStrike" baseline="0" dirty="0"/>
              <a:t>Text: Joel 1:1-12</a:t>
            </a:r>
            <a:endParaRPr lang="en-US" sz="4800" dirty="0"/>
          </a:p>
        </p:txBody>
      </p:sp>
      <p:sp>
        <p:nvSpPr>
          <p:cNvPr id="73" name="Rectangle 72">
            <a:extLst>
              <a:ext uri="{FF2B5EF4-FFF2-40B4-BE49-F238E27FC236}">
                <a16:creationId xmlns:a16="http://schemas.microsoft.com/office/drawing/2014/main" id="{7E1CAA8C-D8F1-4D3B-87B4-4B17F3E28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45674" y="0"/>
            <a:ext cx="2743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5624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3115427" y="119257"/>
            <a:ext cx="7958331" cy="1308063"/>
          </a:xfrm>
        </p:spPr>
        <p:txBody>
          <a:bodyPr anchor="b">
            <a:normAutofit/>
          </a:bodyPr>
          <a:lstStyle/>
          <a:p>
            <a:pPr algn="l"/>
            <a:r>
              <a:rPr lang="en-CA" sz="4000" b="1" i="0" u="none" strike="noStrike" baseline="0" dirty="0"/>
              <a:t>II. A CALL TO TRANSMITTANCE (Joel 1:3)</a:t>
            </a:r>
            <a:endParaRPr lang="en-US" sz="4000" dirty="0">
              <a:solidFill>
                <a:srgbClr val="1F2D29"/>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3115427" y="1657951"/>
            <a:ext cx="9076573" cy="3443107"/>
          </a:xfrm>
        </p:spPr>
        <p:txBody>
          <a:bodyPr anchor="t">
            <a:noAutofit/>
          </a:bodyPr>
          <a:lstStyle/>
          <a:p>
            <a:pPr marL="0" marR="21600" indent="0">
              <a:buNone/>
            </a:pPr>
            <a:r>
              <a:rPr lang="en-CA" sz="2800" i="1" dirty="0"/>
              <a:t>“</a:t>
            </a:r>
            <a:r>
              <a:rPr lang="en-CA" sz="2800" b="1" i="1" u="sng" strike="noStrike" baseline="0" dirty="0"/>
              <a:t>Impress them on your children. Talk about them when you sit at home and when you walk along the road, when you lie down and when you get up.</a:t>
            </a:r>
            <a:endParaRPr lang="en-CA" sz="2800" i="1" dirty="0"/>
          </a:p>
          <a:p>
            <a:pPr marL="0" marR="21600" indent="0">
              <a:buNone/>
            </a:pPr>
            <a:r>
              <a:rPr lang="en-CA" sz="2800" b="0" i="1" u="none" strike="noStrike" baseline="0" dirty="0"/>
              <a:t>8. Tie them as symbols on your hands and bind them on your foreheads.</a:t>
            </a:r>
          </a:p>
          <a:p>
            <a:pPr marL="0" marR="21600" indent="0">
              <a:buNone/>
            </a:pPr>
            <a:r>
              <a:rPr lang="en-CA" sz="2800" b="0" i="1" u="none" strike="noStrike" baseline="0" dirty="0"/>
              <a:t>9. Write them on the door frames of your houses and on your gates.”</a:t>
            </a:r>
          </a:p>
          <a:p>
            <a:pPr marL="0" marR="21600" indent="0">
              <a:buNone/>
            </a:pPr>
            <a:r>
              <a:rPr lang="en-CA" sz="2800" b="0" i="1" u="none" strike="noStrike" baseline="0" dirty="0"/>
              <a:t>						Deuteronomy 6:7–9</a:t>
            </a:r>
            <a:endParaRPr lang="en-CA" sz="2800" b="0" i="0" u="none" strike="noStrike" baseline="0" dirty="0"/>
          </a:p>
        </p:txBody>
      </p:sp>
    </p:spTree>
    <p:extLst>
      <p:ext uri="{BB962C8B-B14F-4D97-AF65-F5344CB8AC3E}">
        <p14:creationId xmlns:p14="http://schemas.microsoft.com/office/powerpoint/2010/main" val="8656644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edge">
                                      <p:cBhvr>
                                        <p:cTn id="13" dur="2000"/>
                                        <p:tgtEl>
                                          <p:spTgt spid="3">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edg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41B7737-E3D8-47F4-8B54-7529C7A836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CDAD12E-853D-4E20-9104-7129A3BF0D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gradFill flip="none" rotWithShape="1">
            <a:gsLst>
              <a:gs pos="100000">
                <a:schemeClr val="tx2">
                  <a:lumMod val="25000"/>
                  <a:alpha val="10000"/>
                </a:schemeClr>
              </a:gs>
              <a:gs pos="0">
                <a:schemeClr val="bg2">
                  <a:lumMod val="75000"/>
                  <a:lumOff val="25000"/>
                  <a:alpha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3DA59AFC-4552-4608-9A63-AFBBC2C029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BEBA8EAE-BF5A-486C-A8C5-ECC9F3942E4B}">
                <a14:imgProps xmlns:a14="http://schemas.microsoft.com/office/drawing/2010/main">
                  <a14:imgLayer r:embed="rId4">
                    <a14:imgEffect>
                      <a14:brightnessContrast bright="-19000"/>
                    </a14:imgEffect>
                  </a14:imgLayer>
                </a14:imgProps>
              </a:ex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pic>
        <p:nvPicPr>
          <p:cNvPr id="25" name="Picture 24">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7" name="Rectangle 26">
            <a:extLst>
              <a:ext uri="{FF2B5EF4-FFF2-40B4-BE49-F238E27FC236}">
                <a16:creationId xmlns:a16="http://schemas.microsoft.com/office/drawing/2014/main" id="{AC1E939A-6A69-42AE-8471-3AD3A74AD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11236326" cy="6858000"/>
          </a:xfrm>
          <a:prstGeom prst="rect">
            <a:avLst/>
          </a:prstGeom>
          <a:gradFill flip="none" rotWithShape="1">
            <a:gsLst>
              <a:gs pos="0">
                <a:schemeClr val="bg2">
                  <a:alpha val="0"/>
                </a:schemeClr>
              </a:gs>
              <a:gs pos="100000">
                <a:schemeClr val="bg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1516707" y="96021"/>
            <a:ext cx="10573693" cy="1089889"/>
          </a:xfrm>
        </p:spPr>
        <p:txBody>
          <a:bodyPr>
            <a:normAutofit/>
          </a:bodyPr>
          <a:lstStyle/>
          <a:p>
            <a:pPr algn="l"/>
            <a:r>
              <a:rPr lang="en-CA" sz="3600" b="1" i="0" u="none" strike="noStrike" baseline="0" dirty="0"/>
              <a:t>III. A CALL TO REPENTANCE </a:t>
            </a:r>
            <a:br>
              <a:rPr lang="en-CA" sz="3600" b="1" i="0" u="none" strike="noStrike" baseline="0" dirty="0"/>
            </a:br>
            <a:r>
              <a:rPr lang="en-CA" sz="3600" b="1" i="0" u="none" strike="noStrike" baseline="0" dirty="0"/>
              <a:t>(Joel 1:5a, 8,9b, 11a, 12b)</a:t>
            </a:r>
            <a:endParaRPr lang="en-US" sz="3600" dirty="0"/>
          </a:p>
        </p:txBody>
      </p:sp>
      <p:sp>
        <p:nvSpPr>
          <p:cNvPr id="29" name="Rectangle 28">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ight Triangle 30">
            <a:extLst>
              <a:ext uri="{FF2B5EF4-FFF2-40B4-BE49-F238E27FC236}">
                <a16:creationId xmlns:a16="http://schemas.microsoft.com/office/drawing/2014/main" id="{92255F51-A06E-404D-AE04-D9590EAC8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5262" y="1317286"/>
            <a:ext cx="239869"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1913451" y="1437220"/>
            <a:ext cx="8228076" cy="4864033"/>
          </a:xfrm>
        </p:spPr>
        <p:txBody>
          <a:bodyPr anchor="t">
            <a:noAutofit/>
          </a:bodyPr>
          <a:lstStyle/>
          <a:p>
            <a:pPr marL="0" indent="0">
              <a:buNone/>
            </a:pPr>
            <a:r>
              <a:rPr lang="en-CA" sz="3600" b="0" i="1" u="none" strike="noStrike" baseline="0" dirty="0"/>
              <a:t>“There is a time for everything, and a season for every activity under heaven:  . . .</a:t>
            </a:r>
          </a:p>
          <a:p>
            <a:pPr marL="0" marR="21600" indent="0">
              <a:buNone/>
            </a:pPr>
            <a:r>
              <a:rPr lang="en-CA" sz="3600" b="0" i="1" u="none" strike="noStrike" baseline="0" dirty="0"/>
              <a:t>4. a time to weep and a time to laugh, a time to mourn and a time to dance,”</a:t>
            </a:r>
          </a:p>
          <a:p>
            <a:pPr marL="0" marR="21600" indent="0">
              <a:buNone/>
            </a:pPr>
            <a:r>
              <a:rPr lang="en-CA" sz="3600" b="0" i="1" u="none" strike="noStrike" baseline="0" dirty="0"/>
              <a:t>				     Ecclesiastes 3:1,4</a:t>
            </a:r>
            <a:endParaRPr lang="en-CA" sz="3600" b="0" i="0" u="none" strike="noStrike" baseline="0" dirty="0"/>
          </a:p>
        </p:txBody>
      </p:sp>
    </p:spTree>
    <p:extLst>
      <p:ext uri="{BB962C8B-B14F-4D97-AF65-F5344CB8AC3E}">
        <p14:creationId xmlns:p14="http://schemas.microsoft.com/office/powerpoint/2010/main" val="232598500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5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0"/>
                                        <p:tgtEl>
                                          <p:spTgt spid="3">
                                            <p:txEl>
                                              <p:pRg st="1" end="1"/>
                                            </p:txEl>
                                          </p:spTgt>
                                        </p:tgtEl>
                                      </p:cBhvr>
                                    </p:animEffect>
                                    <p:anim calcmode="lin" valueType="num">
                                      <p:cBhvr>
                                        <p:cTn id="13"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50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0"/>
                                        <p:tgtEl>
                                          <p:spTgt spid="3">
                                            <p:txEl>
                                              <p:pRg st="2" end="2"/>
                                            </p:txEl>
                                          </p:spTgt>
                                        </p:tgtEl>
                                      </p:cBhvr>
                                    </p:animEffect>
                                    <p:anim calcmode="lin" valueType="num">
                                      <p:cBhvr>
                                        <p:cTn id="18"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5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41B7737-E3D8-47F4-8B54-7529C7A836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CDAD12E-853D-4E20-9104-7129A3BF0D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gradFill flip="none" rotWithShape="1">
            <a:gsLst>
              <a:gs pos="100000">
                <a:schemeClr val="tx2">
                  <a:lumMod val="25000"/>
                  <a:alpha val="10000"/>
                </a:schemeClr>
              </a:gs>
              <a:gs pos="0">
                <a:schemeClr val="bg2">
                  <a:lumMod val="75000"/>
                  <a:lumOff val="25000"/>
                  <a:alpha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3DA59AFC-4552-4608-9A63-AFBBC2C029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BEBA8EAE-BF5A-486C-A8C5-ECC9F3942E4B}">
                <a14:imgProps xmlns:a14="http://schemas.microsoft.com/office/drawing/2010/main">
                  <a14:imgLayer r:embed="rId4">
                    <a14:imgEffect>
                      <a14:brightnessContrast bright="-19000"/>
                    </a14:imgEffect>
                  </a14:imgLayer>
                </a14:imgProps>
              </a:ex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pic>
        <p:nvPicPr>
          <p:cNvPr id="25" name="Picture 24">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27" name="Rectangle 26">
            <a:extLst>
              <a:ext uri="{FF2B5EF4-FFF2-40B4-BE49-F238E27FC236}">
                <a16:creationId xmlns:a16="http://schemas.microsoft.com/office/drawing/2014/main" id="{AC1E939A-6A69-42AE-8471-3AD3A74AD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3542" y="0"/>
            <a:ext cx="11236326" cy="6858000"/>
          </a:xfrm>
          <a:prstGeom prst="rect">
            <a:avLst/>
          </a:prstGeom>
          <a:gradFill flip="none" rotWithShape="1">
            <a:gsLst>
              <a:gs pos="0">
                <a:schemeClr val="bg2">
                  <a:alpha val="0"/>
                </a:schemeClr>
              </a:gs>
              <a:gs pos="100000">
                <a:schemeClr val="bg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1516707" y="96021"/>
            <a:ext cx="10573693" cy="1089889"/>
          </a:xfrm>
        </p:spPr>
        <p:txBody>
          <a:bodyPr>
            <a:normAutofit/>
          </a:bodyPr>
          <a:lstStyle/>
          <a:p>
            <a:pPr algn="l"/>
            <a:r>
              <a:rPr lang="en-CA" sz="3600" b="1" i="0" u="none" strike="noStrike" baseline="0" dirty="0"/>
              <a:t>III. A CALL TO REPENTANCE </a:t>
            </a:r>
            <a:br>
              <a:rPr lang="en-CA" sz="3600" b="1" i="0" u="none" strike="noStrike" baseline="0" dirty="0"/>
            </a:br>
            <a:r>
              <a:rPr lang="en-CA" sz="3600" b="1" i="0" u="none" strike="noStrike" baseline="0" dirty="0"/>
              <a:t>(Joel 1:5a, 8,9b, 11a, 12b)</a:t>
            </a:r>
            <a:endParaRPr lang="en-US" sz="3600" dirty="0"/>
          </a:p>
        </p:txBody>
      </p:sp>
      <p:sp>
        <p:nvSpPr>
          <p:cNvPr id="29" name="Rectangle 28">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ight Triangle 30">
            <a:extLst>
              <a:ext uri="{FF2B5EF4-FFF2-40B4-BE49-F238E27FC236}">
                <a16:creationId xmlns:a16="http://schemas.microsoft.com/office/drawing/2014/main" id="{92255F51-A06E-404D-AE04-D9590EAC8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5262" y="1317286"/>
            <a:ext cx="239869" cy="239869"/>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1913451" y="1437220"/>
            <a:ext cx="8228076" cy="4864033"/>
          </a:xfrm>
        </p:spPr>
        <p:txBody>
          <a:bodyPr anchor="t">
            <a:noAutofit/>
          </a:bodyPr>
          <a:lstStyle/>
          <a:p>
            <a:pPr marL="0" indent="0">
              <a:buNone/>
            </a:pPr>
            <a:r>
              <a:rPr lang="en-CA" sz="3600" b="0" i="1" u="none" strike="noStrike" baseline="0" dirty="0"/>
              <a:t>“ When times are good, be happy;</a:t>
            </a:r>
            <a:r>
              <a:rPr lang="en-CA" sz="3600" b="0" i="1" u="sng" strike="noStrike" baseline="0" dirty="0"/>
              <a:t> but when times are bad, consider: God has made the one as well as the other</a:t>
            </a:r>
            <a:r>
              <a:rPr lang="en-CA" sz="3600" b="0" i="1" u="none" strike="noStrike" baseline="0" dirty="0"/>
              <a:t>.”</a:t>
            </a:r>
          </a:p>
          <a:p>
            <a:pPr marL="0" indent="0">
              <a:buNone/>
            </a:pPr>
            <a:r>
              <a:rPr lang="en-CA" sz="3600" b="0" i="1" u="none" strike="noStrike" baseline="0" dirty="0"/>
              <a:t>				    Ecclesiastes 7:14</a:t>
            </a:r>
            <a:endParaRPr lang="en-CA" sz="3600" b="0" i="0" u="none" strike="noStrike" baseline="0" dirty="0"/>
          </a:p>
        </p:txBody>
      </p:sp>
    </p:spTree>
    <p:extLst>
      <p:ext uri="{BB962C8B-B14F-4D97-AF65-F5344CB8AC3E}">
        <p14:creationId xmlns:p14="http://schemas.microsoft.com/office/powerpoint/2010/main" val="206311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5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0"/>
                                        <p:tgtEl>
                                          <p:spTgt spid="3">
                                            <p:txEl>
                                              <p:pRg st="1" end="1"/>
                                            </p:txEl>
                                          </p:spTgt>
                                        </p:tgtEl>
                                      </p:cBhvr>
                                    </p:animEffect>
                                    <p:anim calcmode="lin" valueType="num">
                                      <p:cBhvr>
                                        <p:cTn id="13"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92" name="Rectangle 7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3" name="Picture 79">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94" name="Freeform: Shape 81">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5" name="Picture 83">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45489" y="-5487"/>
            <a:ext cx="12189867" cy="6858000"/>
          </a:xfrm>
          <a:prstGeom prst="rect">
            <a:avLst/>
          </a:prstGeom>
        </p:spPr>
      </p:pic>
      <p:sp>
        <p:nvSpPr>
          <p:cNvPr id="96" name="Rectangle 85">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Freeform: Shape 87">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910" y="0"/>
            <a:ext cx="786954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996">
                <a:srgbClr val="1F2D29">
                  <a:alpha val="4000"/>
                </a:srgbClr>
              </a:gs>
              <a:gs pos="20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Oval 89">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2282700"/>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3571295" y="2274479"/>
            <a:ext cx="6052676" cy="1950737"/>
          </a:xfrm>
        </p:spPr>
        <p:txBody>
          <a:bodyPr>
            <a:noAutofit/>
          </a:bodyPr>
          <a:lstStyle/>
          <a:p>
            <a:pPr algn="l"/>
            <a:r>
              <a:rPr lang="en-CA" sz="4000" i="1" dirty="0">
                <a:solidFill>
                  <a:schemeClr val="bg2"/>
                </a:solidFill>
              </a:rPr>
              <a:t>“</a:t>
            </a:r>
            <a:r>
              <a:rPr lang="en-CA" sz="4000" b="0" i="1" u="none" strike="noStrike" baseline="0" dirty="0">
                <a:solidFill>
                  <a:schemeClr val="bg2"/>
                </a:solidFill>
              </a:rPr>
              <a:t>I will yet shake the heavens and the earth?”</a:t>
            </a:r>
            <a:br>
              <a:rPr lang="en-CA" sz="4000" b="0" i="1" u="none" strike="noStrike" baseline="0" dirty="0">
                <a:solidFill>
                  <a:schemeClr val="bg2"/>
                </a:solidFill>
              </a:rPr>
            </a:br>
            <a:br>
              <a:rPr lang="en-CA" sz="4000" b="0" i="1" u="none" strike="noStrike" baseline="0" dirty="0">
                <a:solidFill>
                  <a:schemeClr val="bg2"/>
                </a:solidFill>
              </a:rPr>
            </a:br>
            <a:r>
              <a:rPr lang="en-CA" sz="4000" b="0" i="1" u="none" strike="noStrike" baseline="0" dirty="0">
                <a:solidFill>
                  <a:schemeClr val="bg2"/>
                </a:solidFill>
              </a:rPr>
              <a:t> 			Haggai 2:21</a:t>
            </a:r>
            <a:endParaRPr lang="en-CA" sz="4000" b="0" i="0" u="none" strike="noStrike" baseline="0" dirty="0">
              <a:solidFill>
                <a:schemeClr val="bg2"/>
              </a:solidFill>
            </a:endParaRPr>
          </a:p>
        </p:txBody>
      </p:sp>
    </p:spTree>
    <p:extLst>
      <p:ext uri="{BB962C8B-B14F-4D97-AF65-F5344CB8AC3E}">
        <p14:creationId xmlns:p14="http://schemas.microsoft.com/office/powerpoint/2010/main" val="2460778029"/>
      </p:ext>
    </p:extLst>
  </p:cSld>
  <p:clrMapOvr>
    <a:masterClrMapping/>
  </p:clrMapOvr>
  <mc:AlternateContent xmlns:mc="http://schemas.openxmlformats.org/markup-compatibility/2006">
    <mc:Choice xmlns:p14="http://schemas.microsoft.com/office/powerpoint/2010/main" Requires="p14">
      <p:transition spd="slow" p14:dur="20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useBgFill="1">
        <p:nvSpPr>
          <p:cNvPr id="92" name="Rectangle 77">
            <a:extLst>
              <a:ext uri="{FF2B5EF4-FFF2-40B4-BE49-F238E27FC236}">
                <a16:creationId xmlns:a16="http://schemas.microsoft.com/office/drawing/2014/main" id="{8F3CF990-ACB8-443A-BB74-D36EC8A00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3" name="Picture 79">
            <a:extLst>
              <a:ext uri="{FF2B5EF4-FFF2-40B4-BE49-F238E27FC236}">
                <a16:creationId xmlns:a16="http://schemas.microsoft.com/office/drawing/2014/main" id="{00B98862-BEE1-44FB-A335-A1B9106B44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a:noFill/>
        </p:spPr>
      </p:pic>
      <p:sp>
        <p:nvSpPr>
          <p:cNvPr id="94" name="Freeform: Shape 81">
            <a:extLst>
              <a:ext uri="{FF2B5EF4-FFF2-40B4-BE49-F238E27FC236}">
                <a16:creationId xmlns:a16="http://schemas.microsoft.com/office/drawing/2014/main" id="{65F94F98-3A57-49AA-838E-91AAF600B6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678519" y="-1660968"/>
            <a:ext cx="5838229" cy="11188733"/>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000">
                <a:schemeClr val="accent1">
                  <a:alpha val="0"/>
                </a:schemeClr>
              </a:gs>
              <a:gs pos="100000">
                <a:schemeClr val="accent1">
                  <a:alpha val="7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5" name="Picture 83">
            <a:extLst>
              <a:ext uri="{FF2B5EF4-FFF2-40B4-BE49-F238E27FC236}">
                <a16:creationId xmlns:a16="http://schemas.microsoft.com/office/drawing/2014/main" id="{7185CF21-0594-48C0-9F3E-254D6BCE9D9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45489" y="-5487"/>
            <a:ext cx="12189867" cy="6858000"/>
          </a:xfrm>
          <a:prstGeom prst="rect">
            <a:avLst/>
          </a:prstGeom>
        </p:spPr>
      </p:pic>
      <p:sp>
        <p:nvSpPr>
          <p:cNvPr id="96" name="Rectangle 85">
            <a:extLst>
              <a:ext uri="{FF2B5EF4-FFF2-40B4-BE49-F238E27FC236}">
                <a16:creationId xmlns:a16="http://schemas.microsoft.com/office/drawing/2014/main" id="{A0B5529D-5CAA-4BF2-B5C9-34705E7661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59909" cy="6858000"/>
          </a:xfrm>
          <a:prstGeom prst="rect">
            <a:avLst/>
          </a:prstGeom>
          <a:solidFill>
            <a:schemeClr val="bg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Freeform: Shape 87">
            <a:extLst>
              <a:ext uri="{FF2B5EF4-FFF2-40B4-BE49-F238E27FC236}">
                <a16:creationId xmlns:a16="http://schemas.microsoft.com/office/drawing/2014/main" id="{FBD68200-BC03-4015-860B-CD5C30CD7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910" y="0"/>
            <a:ext cx="7869544" cy="6858000"/>
          </a:xfrm>
          <a:custGeom>
            <a:avLst/>
            <a:gdLst>
              <a:gd name="connsiteX0" fmla="*/ 0 w 7821919"/>
              <a:gd name="connsiteY0" fmla="*/ 0 h 6858000"/>
              <a:gd name="connsiteX1" fmla="*/ 6983367 w 7821919"/>
              <a:gd name="connsiteY1" fmla="*/ 0 h 6858000"/>
              <a:gd name="connsiteX2" fmla="*/ 6982269 w 7821919"/>
              <a:gd name="connsiteY2" fmla="*/ 1331 h 6858000"/>
              <a:gd name="connsiteX3" fmla="*/ 6833782 w 7821919"/>
              <a:gd name="connsiteY3" fmla="*/ 487443 h 6858000"/>
              <a:gd name="connsiteX4" fmla="*/ 6851446 w 7821919"/>
              <a:gd name="connsiteY4" fmla="*/ 662666 h 6858000"/>
              <a:gd name="connsiteX5" fmla="*/ 6857532 w 7821919"/>
              <a:gd name="connsiteY5" fmla="*/ 686333 h 6858000"/>
              <a:gd name="connsiteX6" fmla="*/ 6806927 w 7821919"/>
              <a:gd name="connsiteY6" fmla="*/ 699345 h 6858000"/>
              <a:gd name="connsiteX7" fmla="*/ 5555365 w 7821919"/>
              <a:gd name="connsiteY7" fmla="*/ 2400515 h 6858000"/>
              <a:gd name="connsiteX8" fmla="*/ 7336617 w 7821919"/>
              <a:gd name="connsiteY8" fmla="*/ 4181767 h 6858000"/>
              <a:gd name="connsiteX9" fmla="*/ 7452815 w 7821919"/>
              <a:gd name="connsiteY9" fmla="*/ 4175900 h 6858000"/>
              <a:gd name="connsiteX10" fmla="*/ 7437456 w 7821919"/>
              <a:gd name="connsiteY10" fmla="*/ 4225378 h 6858000"/>
              <a:gd name="connsiteX11" fmla="*/ 7428275 w 7821919"/>
              <a:gd name="connsiteY11" fmla="*/ 4316448 h 6858000"/>
              <a:gd name="connsiteX12" fmla="*/ 7789089 w 7821919"/>
              <a:gd name="connsiteY12" fmla="*/ 4759152 h 6858000"/>
              <a:gd name="connsiteX13" fmla="*/ 7821919 w 7821919"/>
              <a:gd name="connsiteY13" fmla="*/ 4762461 h 6858000"/>
              <a:gd name="connsiteX14" fmla="*/ 7809638 w 7821919"/>
              <a:gd name="connsiteY14" fmla="*/ 4785088 h 6858000"/>
              <a:gd name="connsiteX15" fmla="*/ 7794661 w 7821919"/>
              <a:gd name="connsiteY15" fmla="*/ 4833335 h 6858000"/>
              <a:gd name="connsiteX16" fmla="*/ 7524776 w 7821919"/>
              <a:gd name="connsiteY16" fmla="*/ 4917113 h 6858000"/>
              <a:gd name="connsiteX17" fmla="*/ 6642110 w 7821919"/>
              <a:gd name="connsiteY17" fmla="*/ 6248746 h 6858000"/>
              <a:gd name="connsiteX18" fmla="*/ 6755682 w 7821919"/>
              <a:gd name="connsiteY18" fmla="*/ 6811285 h 6858000"/>
              <a:gd name="connsiteX19" fmla="*/ 6778185 w 7821919"/>
              <a:gd name="connsiteY19" fmla="*/ 6858000 h 6858000"/>
              <a:gd name="connsiteX20" fmla="*/ 0 w 7821919"/>
              <a:gd name="connsiteY2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21919" h="6858000">
                <a:moveTo>
                  <a:pt x="0" y="0"/>
                </a:moveTo>
                <a:lnTo>
                  <a:pt x="6983367" y="0"/>
                </a:lnTo>
                <a:lnTo>
                  <a:pt x="6982269" y="1331"/>
                </a:lnTo>
                <a:cubicBezTo>
                  <a:pt x="6888522" y="140095"/>
                  <a:pt x="6833782" y="307376"/>
                  <a:pt x="6833782" y="487443"/>
                </a:cubicBezTo>
                <a:cubicBezTo>
                  <a:pt x="6833782" y="547466"/>
                  <a:pt x="6839864" y="606067"/>
                  <a:pt x="6851446" y="662666"/>
                </a:cubicBezTo>
                <a:lnTo>
                  <a:pt x="6857532" y="686333"/>
                </a:lnTo>
                <a:lnTo>
                  <a:pt x="6806927" y="699345"/>
                </a:lnTo>
                <a:cubicBezTo>
                  <a:pt x="6081835" y="924872"/>
                  <a:pt x="5555365" y="1601212"/>
                  <a:pt x="5555365" y="2400515"/>
                </a:cubicBezTo>
                <a:cubicBezTo>
                  <a:pt x="5555365" y="3384273"/>
                  <a:pt x="6352859" y="4181767"/>
                  <a:pt x="7336617" y="4181767"/>
                </a:cubicBezTo>
                <a:lnTo>
                  <a:pt x="7452815" y="4175900"/>
                </a:lnTo>
                <a:lnTo>
                  <a:pt x="7437456" y="4225378"/>
                </a:lnTo>
                <a:cubicBezTo>
                  <a:pt x="7431436" y="4254794"/>
                  <a:pt x="7428275" y="4285252"/>
                  <a:pt x="7428275" y="4316448"/>
                </a:cubicBezTo>
                <a:cubicBezTo>
                  <a:pt x="7428275" y="4534821"/>
                  <a:pt x="7583172" y="4717015"/>
                  <a:pt x="7789089" y="4759152"/>
                </a:cubicBezTo>
                <a:lnTo>
                  <a:pt x="7821919" y="4762461"/>
                </a:lnTo>
                <a:lnTo>
                  <a:pt x="7809638" y="4785088"/>
                </a:lnTo>
                <a:lnTo>
                  <a:pt x="7794661" y="4833335"/>
                </a:lnTo>
                <a:lnTo>
                  <a:pt x="7524776" y="4917113"/>
                </a:lnTo>
                <a:cubicBezTo>
                  <a:pt x="7006070" y="5136507"/>
                  <a:pt x="6642110" y="5650122"/>
                  <a:pt x="6642110" y="6248746"/>
                </a:cubicBezTo>
                <a:cubicBezTo>
                  <a:pt x="6642110" y="6448287"/>
                  <a:pt x="6682550" y="6638383"/>
                  <a:pt x="6755682" y="6811285"/>
                </a:cubicBezTo>
                <a:lnTo>
                  <a:pt x="6778185" y="6858000"/>
                </a:lnTo>
                <a:lnTo>
                  <a:pt x="0" y="6858000"/>
                </a:lnTo>
                <a:close/>
              </a:path>
            </a:pathLst>
          </a:custGeom>
          <a:gradFill>
            <a:gsLst>
              <a:gs pos="25996">
                <a:srgbClr val="1F2D29">
                  <a:alpha val="4000"/>
                </a:srgbClr>
              </a:gs>
              <a:gs pos="20000">
                <a:schemeClr val="bg2">
                  <a:alpha val="0"/>
                </a:schemeClr>
              </a:gs>
              <a:gs pos="100000">
                <a:schemeClr val="bg2"/>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Oval 89">
            <a:extLst>
              <a:ext uri="{FF2B5EF4-FFF2-40B4-BE49-F238E27FC236}">
                <a16:creationId xmlns:a16="http://schemas.microsoft.com/office/drawing/2014/main" id="{332A6F87-AC28-4AA8-B8A6-AEBC67BD0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7567" y="2282700"/>
            <a:ext cx="967148" cy="967148"/>
          </a:xfrm>
          <a:prstGeom prst="ellipse">
            <a:avLst/>
          </a:prstGeom>
          <a:gradFill>
            <a:gsLst>
              <a:gs pos="0">
                <a:schemeClr val="bg2">
                  <a:alpha val="0"/>
                </a:schemeClr>
              </a:gs>
              <a:gs pos="100000">
                <a:schemeClr val="accent1">
                  <a:alpha val="21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D3C9CC-F0AD-4F56-9B0F-18ED29C3B4C9}"/>
              </a:ext>
            </a:extLst>
          </p:cNvPr>
          <p:cNvSpPr>
            <a:spLocks noGrp="1"/>
          </p:cNvSpPr>
          <p:nvPr>
            <p:ph type="ctrTitle"/>
          </p:nvPr>
        </p:nvSpPr>
        <p:spPr>
          <a:xfrm>
            <a:off x="3655379" y="873121"/>
            <a:ext cx="5884508" cy="3608480"/>
          </a:xfrm>
        </p:spPr>
        <p:txBody>
          <a:bodyPr>
            <a:normAutofit fontScale="90000"/>
          </a:bodyPr>
          <a:lstStyle/>
          <a:p>
            <a:pPr algn="l"/>
            <a:r>
              <a:rPr lang="en-CA" sz="3600" i="1" dirty="0">
                <a:solidFill>
                  <a:schemeClr val="bg2"/>
                </a:solidFill>
              </a:rPr>
              <a:t>“</a:t>
            </a:r>
            <a:r>
              <a:rPr lang="en-CA" sz="3600" b="0" i="1" u="none" strike="noStrike" baseline="0" dirty="0">
                <a:solidFill>
                  <a:schemeClr val="bg2"/>
                </a:solidFill>
              </a:rPr>
              <a:t>Now this is what the LORD Almighty says: ‘ Give careful thought to your ways.</a:t>
            </a:r>
            <a:br>
              <a:rPr lang="en-CA" sz="3600" b="0" i="1" u="none" strike="noStrike" baseline="0" dirty="0">
                <a:solidFill>
                  <a:schemeClr val="bg2"/>
                </a:solidFill>
              </a:rPr>
            </a:br>
            <a:r>
              <a:rPr lang="en-CA" sz="3600" b="0" i="1" u="none" strike="noStrike" baseline="0" dirty="0">
                <a:solidFill>
                  <a:schemeClr val="bg2"/>
                </a:solidFill>
              </a:rPr>
              <a:t>6. You had planted much, but harvested little.  You eat, but never have enough.  You drink, but never have your fill.  You put on clothes, but are not warm.  You earn wages, only to put them in a purse with holes in it.”	</a:t>
            </a:r>
            <a:br>
              <a:rPr lang="en-CA" sz="3600" b="0" i="1" u="none" strike="noStrike" baseline="0" dirty="0">
                <a:solidFill>
                  <a:schemeClr val="bg2"/>
                </a:solidFill>
              </a:rPr>
            </a:br>
            <a:r>
              <a:rPr lang="en-CA" sz="3600" b="0" i="1" u="none" strike="noStrike" baseline="0" dirty="0">
                <a:solidFill>
                  <a:schemeClr val="bg2"/>
                </a:solidFill>
              </a:rPr>
              <a:t>			Haggai 1:5,6</a:t>
            </a:r>
            <a:endParaRPr lang="en-US" sz="3600" dirty="0">
              <a:solidFill>
                <a:schemeClr val="bg2"/>
              </a:solidFill>
            </a:endParaRPr>
          </a:p>
        </p:txBody>
      </p:sp>
    </p:spTree>
    <p:extLst>
      <p:ext uri="{BB962C8B-B14F-4D97-AF65-F5344CB8AC3E}">
        <p14:creationId xmlns:p14="http://schemas.microsoft.com/office/powerpoint/2010/main" val="2117907781"/>
      </p:ext>
    </p:extLst>
  </p:cSld>
  <p:clrMapOvr>
    <a:masterClrMapping/>
  </p:clrMapOvr>
  <mc:AlternateContent xmlns:mc="http://schemas.openxmlformats.org/markup-compatibility/2006">
    <mc:Choice xmlns:p14="http://schemas.microsoft.com/office/powerpoint/2010/main" Requires="p14">
      <p:transition spd="slow" p14:dur="20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891130" y="133801"/>
            <a:ext cx="7958331" cy="1077229"/>
          </a:xfrm>
        </p:spPr>
        <p:txBody>
          <a:bodyPr>
            <a:normAutofit/>
          </a:bodyPr>
          <a:lstStyle/>
          <a:p>
            <a:pPr algn="l"/>
            <a:r>
              <a:rPr lang="en-CA" sz="3200" b="1" i="0" u="none" strike="noStrike" baseline="0" dirty="0"/>
              <a:t>I.  A CALL TO ATTENTIVENESS </a:t>
            </a:r>
            <a:br>
              <a:rPr lang="en-CA" sz="3200" b="1" i="0" u="none" strike="noStrike" baseline="0" dirty="0"/>
            </a:br>
            <a:r>
              <a:rPr lang="en-CA" sz="3200" b="1" i="0" u="none" strike="noStrike" baseline="0" dirty="0"/>
              <a:t>(Joel 1:2,4, 5b-7,9a,10,11b,12)</a:t>
            </a:r>
            <a:endParaRPr lang="en-US" sz="3200" dirty="0"/>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2197730" y="1845722"/>
            <a:ext cx="7796540" cy="3997828"/>
          </a:xfrm>
        </p:spPr>
        <p:txBody>
          <a:bodyPr>
            <a:noAutofit/>
          </a:bodyPr>
          <a:lstStyle/>
          <a:p>
            <a:pPr marL="0" indent="0">
              <a:buNone/>
            </a:pPr>
            <a:r>
              <a:rPr lang="en-CA" sz="3200" b="0" i="1" u="none" strike="noStrike" baseline="0" dirty="0"/>
              <a:t>“If you refuse to let them go, I will bring locusts into the country tomorrow.</a:t>
            </a:r>
          </a:p>
          <a:p>
            <a:pPr marL="0" marR="21600" indent="0">
              <a:buNone/>
            </a:pPr>
            <a:r>
              <a:rPr lang="en-CA" sz="3200" b="0" i="1" u="none" strike="noStrike" baseline="0" dirty="0"/>
              <a:t>5. They will cover the face of the ground so that it cannot be seen.  They will devour what little you have left after the hail, including every tree that is growing in your fields.” </a:t>
            </a:r>
          </a:p>
          <a:p>
            <a:pPr marL="0" marR="21600" indent="0">
              <a:buNone/>
            </a:pPr>
            <a:r>
              <a:rPr lang="en-CA" sz="3200" b="0" i="1" u="none" strike="noStrike" baseline="0" dirty="0"/>
              <a:t>					   Exodus 10:4-5</a:t>
            </a:r>
            <a:endParaRPr lang="en-CA" sz="3200" dirty="0"/>
          </a:p>
        </p:txBody>
      </p:sp>
    </p:spTree>
    <p:extLst>
      <p:ext uri="{BB962C8B-B14F-4D97-AF65-F5344CB8AC3E}">
        <p14:creationId xmlns:p14="http://schemas.microsoft.com/office/powerpoint/2010/main" val="96426284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2891130" y="133801"/>
            <a:ext cx="7958331" cy="1077229"/>
          </a:xfrm>
        </p:spPr>
        <p:txBody>
          <a:bodyPr>
            <a:normAutofit/>
          </a:bodyPr>
          <a:lstStyle/>
          <a:p>
            <a:pPr algn="l"/>
            <a:r>
              <a:rPr lang="en-CA" sz="3200" b="1" i="0" u="none" strike="noStrike" baseline="0" dirty="0"/>
              <a:t>I.  A CALL TO ATTENTIVENESS </a:t>
            </a:r>
            <a:br>
              <a:rPr lang="en-CA" sz="3200" b="1" i="0" u="none" strike="noStrike" baseline="0" dirty="0"/>
            </a:br>
            <a:r>
              <a:rPr lang="en-CA" sz="3200" b="1" i="0" u="none" strike="noStrike" baseline="0" dirty="0"/>
              <a:t>(Joel 1:2,4, 5b-7,9a,10,11b,12)</a:t>
            </a:r>
            <a:endParaRPr lang="en-US" sz="3200" dirty="0"/>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2197730" y="1430086"/>
            <a:ext cx="7796540" cy="3997828"/>
          </a:xfrm>
        </p:spPr>
        <p:txBody>
          <a:bodyPr>
            <a:noAutofit/>
          </a:bodyPr>
          <a:lstStyle/>
          <a:p>
            <a:pPr marL="0" marR="21600" indent="0">
              <a:buNone/>
            </a:pPr>
            <a:r>
              <a:rPr lang="en-CA" sz="3200" i="1" dirty="0"/>
              <a:t>“</a:t>
            </a:r>
            <a:r>
              <a:rPr lang="en-CA" sz="3200" b="0" i="1" u="none" strike="noStrike" baseline="0" dirty="0"/>
              <a:t>They will fill your houses and those of all your officials and all the Egyptians – something neither your fathers nor your forefathers had ever seen from the day they settled in this land until now.”</a:t>
            </a:r>
          </a:p>
          <a:p>
            <a:pPr marL="0" marR="21600" indent="0">
              <a:buNone/>
            </a:pPr>
            <a:r>
              <a:rPr lang="en-CA" sz="3200" b="0" i="1" u="none" strike="noStrike" baseline="0" dirty="0"/>
              <a:t>					Exodus 10:6</a:t>
            </a:r>
            <a:endParaRPr lang="en-CA" sz="3200" dirty="0"/>
          </a:p>
        </p:txBody>
      </p:sp>
    </p:spTree>
    <p:extLst>
      <p:ext uri="{BB962C8B-B14F-4D97-AF65-F5344CB8AC3E}">
        <p14:creationId xmlns:p14="http://schemas.microsoft.com/office/powerpoint/2010/main" val="180570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3115427" y="119257"/>
            <a:ext cx="7958331" cy="1308063"/>
          </a:xfrm>
        </p:spPr>
        <p:txBody>
          <a:bodyPr anchor="b">
            <a:normAutofit/>
          </a:bodyPr>
          <a:lstStyle/>
          <a:p>
            <a:pPr algn="l"/>
            <a:r>
              <a:rPr lang="en-CA" sz="4000" b="1" i="0" u="none" strike="noStrike" baseline="0" dirty="0"/>
              <a:t>II. A CALL TO TRANSMITTANCE (Joel 1:3)</a:t>
            </a:r>
            <a:endParaRPr lang="en-US" sz="4000" dirty="0">
              <a:solidFill>
                <a:srgbClr val="1F2D29"/>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2302933" y="2641604"/>
            <a:ext cx="7621606" cy="3443107"/>
          </a:xfrm>
        </p:spPr>
        <p:txBody>
          <a:bodyPr anchor="t">
            <a:normAutofit/>
          </a:bodyPr>
          <a:lstStyle/>
          <a:p>
            <a:pPr marL="0" indent="0">
              <a:buNone/>
            </a:pPr>
            <a:r>
              <a:rPr lang="en-CA" sz="3200" b="0" i="1" u="none" strike="noStrike" baseline="0" dirty="0"/>
              <a:t>“ Tell it to your children, and let your children tell it to their children, and their children to the next generation.”</a:t>
            </a:r>
          </a:p>
          <a:p>
            <a:pPr marL="0" indent="0">
              <a:buNone/>
            </a:pPr>
            <a:r>
              <a:rPr lang="en-CA" sz="3200" i="1" dirty="0"/>
              <a:t>						</a:t>
            </a:r>
            <a:r>
              <a:rPr lang="en-CA" sz="3200" b="0" i="1" u="none" strike="noStrike" baseline="0" dirty="0"/>
              <a:t>Joel 1:3</a:t>
            </a:r>
            <a:endParaRPr lang="en-CA" sz="3200" b="0" i="0" u="none" strike="noStrike" baseline="0" dirty="0"/>
          </a:p>
        </p:txBody>
      </p:sp>
    </p:spTree>
    <p:extLst>
      <p:ext uri="{BB962C8B-B14F-4D97-AF65-F5344CB8AC3E}">
        <p14:creationId xmlns:p14="http://schemas.microsoft.com/office/powerpoint/2010/main" val="22680916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3115427" y="119257"/>
            <a:ext cx="7958331" cy="1308063"/>
          </a:xfrm>
        </p:spPr>
        <p:txBody>
          <a:bodyPr anchor="b">
            <a:normAutofit/>
          </a:bodyPr>
          <a:lstStyle/>
          <a:p>
            <a:pPr algn="l"/>
            <a:r>
              <a:rPr lang="en-CA" sz="4000" b="1" i="0" u="none" strike="noStrike" baseline="0" dirty="0"/>
              <a:t>II. A CALL TO TRANSMITTANCE (Joel 1:3)</a:t>
            </a:r>
            <a:endParaRPr lang="en-US" sz="4000" dirty="0">
              <a:solidFill>
                <a:srgbClr val="1F2D29"/>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3200674" y="1983772"/>
            <a:ext cx="8906078" cy="3443107"/>
          </a:xfrm>
        </p:spPr>
        <p:txBody>
          <a:bodyPr anchor="t">
            <a:noAutofit/>
          </a:bodyPr>
          <a:lstStyle/>
          <a:p>
            <a:pPr marL="0" indent="0">
              <a:buNone/>
            </a:pPr>
            <a:r>
              <a:rPr lang="en-CA" sz="3600" b="0" i="1" u="none" strike="noStrike" baseline="0" dirty="0"/>
              <a:t>“Only be careful, and watch yourselves closely so that you do not forget the things your eyes have seen or let them slip from your heart as long as you live. </a:t>
            </a:r>
            <a:r>
              <a:rPr lang="en-CA" sz="3600" b="1" i="1" u="sng" strike="noStrike" baseline="0" dirty="0"/>
              <a:t>Teach them to your children and to their children after them</a:t>
            </a:r>
            <a:r>
              <a:rPr lang="en-CA" sz="3600" b="0" i="1" u="sng" strike="noStrike" baseline="0" dirty="0"/>
              <a:t>.”</a:t>
            </a:r>
            <a:r>
              <a:rPr lang="en-CA" sz="3600" i="1" dirty="0"/>
              <a:t>			   </a:t>
            </a:r>
            <a:r>
              <a:rPr lang="en-CA" sz="3600" b="0" i="1" u="none" strike="noStrike" baseline="0" dirty="0"/>
              <a:t>Deuteronomy 4:9</a:t>
            </a:r>
            <a:endParaRPr lang="en-CA" sz="3600" b="0" i="0" u="none" strike="noStrike" baseline="0" dirty="0"/>
          </a:p>
        </p:txBody>
      </p:sp>
    </p:spTree>
    <p:extLst>
      <p:ext uri="{BB962C8B-B14F-4D97-AF65-F5344CB8AC3E}">
        <p14:creationId xmlns:p14="http://schemas.microsoft.com/office/powerpoint/2010/main" val="20551159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3115427" y="119257"/>
            <a:ext cx="7958331" cy="1308063"/>
          </a:xfrm>
        </p:spPr>
        <p:txBody>
          <a:bodyPr anchor="b">
            <a:normAutofit/>
          </a:bodyPr>
          <a:lstStyle/>
          <a:p>
            <a:pPr algn="l"/>
            <a:r>
              <a:rPr lang="en-CA" sz="4000" b="1" i="0" u="none" strike="noStrike" baseline="0" dirty="0"/>
              <a:t>II. A CALL TO TRANSMITTANCE (Joel 1:3)</a:t>
            </a:r>
            <a:endParaRPr lang="en-US" sz="4000" dirty="0">
              <a:solidFill>
                <a:srgbClr val="1F2D29"/>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3245790" y="1833720"/>
            <a:ext cx="8815847" cy="3443107"/>
          </a:xfrm>
        </p:spPr>
        <p:txBody>
          <a:bodyPr anchor="t">
            <a:noAutofit/>
          </a:bodyPr>
          <a:lstStyle/>
          <a:p>
            <a:pPr marL="0" marR="21600" indent="0">
              <a:buNone/>
            </a:pPr>
            <a:r>
              <a:rPr lang="en-CA" sz="3600" b="0" i="1" u="none" strike="noStrike" baseline="0" dirty="0"/>
              <a:t>“Remember the day you stood before the LORD your God at Horeb, when he said to me, </a:t>
            </a:r>
            <a:r>
              <a:rPr lang="en-CA" sz="3600" b="1" i="1" u="none" strike="noStrike" baseline="0" dirty="0"/>
              <a:t>‘Assemble the people before me to hear my words so that they may learn to revere me as long as they live in the land </a:t>
            </a:r>
            <a:r>
              <a:rPr lang="en-CA" sz="3600" b="1" i="1" u="sng" strike="noStrike" baseline="0" dirty="0"/>
              <a:t>and may teach them to their children.</a:t>
            </a:r>
            <a:r>
              <a:rPr lang="en-CA" sz="3600" b="1" i="1" u="none" strike="noStrike" baseline="0" dirty="0"/>
              <a:t>”</a:t>
            </a:r>
            <a:r>
              <a:rPr lang="en-CA" sz="3600" i="1" dirty="0"/>
              <a:t>			</a:t>
            </a:r>
            <a:r>
              <a:rPr lang="en-CA" sz="3600" b="0" i="1" u="none" strike="noStrike" baseline="0" dirty="0"/>
              <a:t>Deuteronomy 4:10</a:t>
            </a:r>
            <a:endParaRPr lang="en-CA" sz="3600" b="0" i="0" u="none" strike="noStrike" baseline="0" dirty="0"/>
          </a:p>
        </p:txBody>
      </p:sp>
    </p:spTree>
    <p:extLst>
      <p:ext uri="{BB962C8B-B14F-4D97-AF65-F5344CB8AC3E}">
        <p14:creationId xmlns:p14="http://schemas.microsoft.com/office/powerpoint/2010/main" val="3430656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70108" y="985292"/>
            <a:ext cx="1345319" cy="1345319"/>
          </a:xfrm>
          <a:prstGeom prst="ellipse">
            <a:avLst/>
          </a:prstGeom>
          <a:solidFill>
            <a:schemeClr val="accent1">
              <a:lumMod val="40000"/>
              <a:lumOff val="6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E60B620B-3E81-4075-BC12-D4FB3E299C7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2" name="Title 1">
            <a:extLst>
              <a:ext uri="{FF2B5EF4-FFF2-40B4-BE49-F238E27FC236}">
                <a16:creationId xmlns:a16="http://schemas.microsoft.com/office/drawing/2014/main" id="{12D3C9CC-F0AD-4F56-9B0F-18ED29C3B4C9}"/>
              </a:ext>
            </a:extLst>
          </p:cNvPr>
          <p:cNvSpPr>
            <a:spLocks noGrp="1"/>
          </p:cNvSpPr>
          <p:nvPr>
            <p:ph type="title"/>
          </p:nvPr>
        </p:nvSpPr>
        <p:spPr>
          <a:xfrm>
            <a:off x="3115427" y="119257"/>
            <a:ext cx="7958331" cy="1308063"/>
          </a:xfrm>
        </p:spPr>
        <p:txBody>
          <a:bodyPr anchor="b">
            <a:normAutofit/>
          </a:bodyPr>
          <a:lstStyle/>
          <a:p>
            <a:pPr algn="l"/>
            <a:r>
              <a:rPr lang="en-CA" sz="4000" b="1" i="0" u="none" strike="noStrike" baseline="0" dirty="0"/>
              <a:t>II. A CALL TO TRANSMITTANCE (Joel 1:3)</a:t>
            </a:r>
            <a:endParaRPr lang="en-US" sz="4000" dirty="0">
              <a:solidFill>
                <a:srgbClr val="1F2D29"/>
              </a:solidFill>
            </a:endParaRPr>
          </a:p>
        </p:txBody>
      </p:sp>
      <p:sp>
        <p:nvSpPr>
          <p:cNvPr id="3" name="Content Placeholder 2">
            <a:extLst>
              <a:ext uri="{FF2B5EF4-FFF2-40B4-BE49-F238E27FC236}">
                <a16:creationId xmlns:a16="http://schemas.microsoft.com/office/drawing/2014/main" id="{D1B643EC-38F3-4B4F-B850-87C5F427E6F3}"/>
              </a:ext>
            </a:extLst>
          </p:cNvPr>
          <p:cNvSpPr>
            <a:spLocks noGrp="1"/>
          </p:cNvSpPr>
          <p:nvPr>
            <p:ph idx="1"/>
          </p:nvPr>
        </p:nvSpPr>
        <p:spPr>
          <a:xfrm>
            <a:off x="3117560" y="1546577"/>
            <a:ext cx="9074440" cy="3443107"/>
          </a:xfrm>
        </p:spPr>
        <p:txBody>
          <a:bodyPr anchor="t">
            <a:noAutofit/>
          </a:bodyPr>
          <a:lstStyle/>
          <a:p>
            <a:pPr marL="0" indent="0">
              <a:buNone/>
            </a:pPr>
            <a:r>
              <a:rPr lang="en-CA" sz="3200" b="0" i="1" u="none" strike="noStrike" baseline="0" dirty="0"/>
              <a:t>“Hear, 0 Israel: The LORD our God, the LORD is one.</a:t>
            </a:r>
          </a:p>
          <a:p>
            <a:pPr marL="0" marR="21600" indent="0">
              <a:buNone/>
            </a:pPr>
            <a:r>
              <a:rPr lang="en-CA" sz="3200" b="0" i="1" u="none" strike="noStrike" baseline="0" dirty="0"/>
              <a:t>5. Love the LORD year God with all your heart and with all your soul and with all your strength.</a:t>
            </a:r>
          </a:p>
          <a:p>
            <a:pPr marL="0" marR="21600" indent="0">
              <a:buNone/>
            </a:pPr>
            <a:r>
              <a:rPr lang="en-CA" sz="3200" b="0" i="1" u="none" strike="noStrike" baseline="0" dirty="0"/>
              <a:t>6. These Commandments that I give you today are to be upon your hearts.”</a:t>
            </a:r>
          </a:p>
          <a:p>
            <a:pPr marL="0" marR="21600" indent="0">
              <a:buNone/>
            </a:pPr>
            <a:r>
              <a:rPr lang="en-CA" sz="3200" b="0" i="1" u="none" strike="noStrike" baseline="0" dirty="0"/>
              <a:t>					    Deuteronomy 6:4–6</a:t>
            </a:r>
            <a:endParaRPr lang="en-CA" sz="3200" b="0" i="0" u="none" strike="noStrike" baseline="0" dirty="0"/>
          </a:p>
        </p:txBody>
      </p:sp>
    </p:spTree>
    <p:extLst>
      <p:ext uri="{BB962C8B-B14F-4D97-AF65-F5344CB8AC3E}">
        <p14:creationId xmlns:p14="http://schemas.microsoft.com/office/powerpoint/2010/main" val="12312125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edge">
                                      <p:cBhvr>
                                        <p:cTn id="13" dur="2000"/>
                                        <p:tgtEl>
                                          <p:spTgt spid="3">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edg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209D4EA3-187B-4130-8E4D-A4F81F967848}">
  <ds:schemaRefs>
    <ds:schemaRef ds:uri="http://schemas.microsoft.com/sharepoint/v3/contenttype/forms"/>
  </ds:schemaRefs>
</ds:datastoreItem>
</file>

<file path=customXml/itemProps2.xml><?xml version="1.0" encoding="utf-8"?>
<ds:datastoreItem xmlns:ds="http://schemas.openxmlformats.org/officeDocument/2006/customXml" ds:itemID="{A15A3BA9-6D02-4532-AB7C-88A97C6EE2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38766F-4A4C-4A97-A586-D473DB738966}">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Madison design</Template>
  <TotalTime>75</TotalTime>
  <Words>700</Words>
  <Application>Microsoft Office PowerPoint</Application>
  <PresentationFormat>Widescreen</PresentationFormat>
  <Paragraphs>35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MS Shell Dlg 2</vt:lpstr>
      <vt:lpstr>Wingdings</vt:lpstr>
      <vt:lpstr>Wingdings 3</vt:lpstr>
      <vt:lpstr>Madison</vt:lpstr>
      <vt:lpstr>A CALL TO MOURNING AND PRAYER</vt:lpstr>
      <vt:lpstr>“I will yet shake the heavens and the earth?”      Haggai 2:21</vt:lpstr>
      <vt:lpstr>“Now this is what the LORD Almighty says: ‘ Give careful thought to your ways. 6. You had planted much, but harvested little.  You eat, but never have enough.  You drink, but never have your fill.  You put on clothes, but are not warm.  You earn wages, only to put them in a purse with holes in it.”     Haggai 1:5,6</vt:lpstr>
      <vt:lpstr>I.  A CALL TO ATTENTIVENESS  (Joel 1:2,4, 5b-7,9a,10,11b,12)</vt:lpstr>
      <vt:lpstr>I.  A CALL TO ATTENTIVENESS  (Joel 1:2,4, 5b-7,9a,10,11b,12)</vt:lpstr>
      <vt:lpstr>II. A CALL TO TRANSMITTANCE (Joel 1:3)</vt:lpstr>
      <vt:lpstr>II. A CALL TO TRANSMITTANCE (Joel 1:3)</vt:lpstr>
      <vt:lpstr>II. A CALL TO TRANSMITTANCE (Joel 1:3)</vt:lpstr>
      <vt:lpstr>II. A CALL TO TRANSMITTANCE (Joel 1:3)</vt:lpstr>
      <vt:lpstr>II. A CALL TO TRANSMITTANCE (Joel 1:3)</vt:lpstr>
      <vt:lpstr>III. A CALL TO REPENTANCE  (Joel 1:5a, 8,9b, 11a, 12b)</vt:lpstr>
      <vt:lpstr>III. A CALL TO REPENTANCE  (Joel 1:5a, 8,9b, 11a, 12b)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MOURNING AND PRAYER</dc:title>
  <dc:creator>Fountaingate Christian</dc:creator>
  <cp:lastModifiedBy>Fountaingate Christian</cp:lastModifiedBy>
  <cp:revision>6</cp:revision>
  <dcterms:created xsi:type="dcterms:W3CDTF">2022-01-22T23:20:23Z</dcterms:created>
  <dcterms:modified xsi:type="dcterms:W3CDTF">2022-01-23T00:35:55Z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