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5" r:id="rId8"/>
    <p:sldId id="262" r:id="rId9"/>
    <p:sldId id="263"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3" autoAdjust="0"/>
    <p:restoredTop sz="94660"/>
  </p:normalViewPr>
  <p:slideViewPr>
    <p:cSldViewPr snapToGrid="0">
      <p:cViewPr varScale="1">
        <p:scale>
          <a:sx n="72" d="100"/>
          <a:sy n="72" d="100"/>
        </p:scale>
        <p:origin x="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p:txBody>
          <a:bodyPr/>
          <a:lstStyle/>
          <a:p>
            <a:r>
              <a:rPr lang="en-US" b="1" dirty="0"/>
              <a:t>A FINISHING TOOL IN GOD'S HAND</a:t>
            </a:r>
            <a:endParaRPr lang="en-CA" dirty="0"/>
          </a:p>
        </p:txBody>
      </p:sp>
      <p:sp>
        <p:nvSpPr>
          <p:cNvPr id="3" name="Subtitle 2">
            <a:extLst>
              <a:ext uri="{FF2B5EF4-FFF2-40B4-BE49-F238E27FC236}">
                <a16:creationId xmlns:a16="http://schemas.microsoft.com/office/drawing/2014/main" id="{54B14E5A-E73F-4954-8F68-B89D3146EDDA}"/>
              </a:ext>
            </a:extLst>
          </p:cNvPr>
          <p:cNvSpPr>
            <a:spLocks noGrp="1"/>
          </p:cNvSpPr>
          <p:nvPr>
            <p:ph type="subTitle" idx="1"/>
          </p:nvPr>
        </p:nvSpPr>
        <p:spPr/>
        <p:txBody>
          <a:bodyPr>
            <a:normAutofit/>
          </a:bodyPr>
          <a:lstStyle/>
          <a:p>
            <a:r>
              <a:rPr lang="en-CA" sz="4000" b="1" dirty="0"/>
              <a:t>Text: Exodus 20:24-26</a:t>
            </a:r>
            <a:endParaRPr lang="en-CA" sz="4000" dirty="0"/>
          </a:p>
        </p:txBody>
      </p:sp>
    </p:spTree>
    <p:extLst>
      <p:ext uri="{BB962C8B-B14F-4D97-AF65-F5344CB8AC3E}">
        <p14:creationId xmlns:p14="http://schemas.microsoft.com/office/powerpoint/2010/main" val="356792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707924" y="412964"/>
            <a:ext cx="10928554" cy="4211664"/>
          </a:xfrm>
        </p:spPr>
        <p:txBody>
          <a:bodyPr>
            <a:noAutofit/>
          </a:bodyPr>
          <a:lstStyle/>
          <a:p>
            <a:r>
              <a:rPr lang="en-US" sz="3600" i="1" u="sng" dirty="0"/>
              <a:t>"To the pure all things are pure</a:t>
            </a:r>
            <a:r>
              <a:rPr lang="en-US" sz="3600" i="1" dirty="0"/>
              <a:t>, but to those who are corrupted and do not believe, nothing is pure. In fact, both their minds and consciences are corrupted.</a:t>
            </a:r>
            <a:br>
              <a:rPr lang="en-US" sz="3600" i="1" dirty="0"/>
            </a:br>
            <a:r>
              <a:rPr lang="en-US" sz="3600" i="1" dirty="0"/>
              <a:t>16. They claim to know God, but by their actions they deny him. They are detestable, disobedient and unfit for doing anything good."</a:t>
            </a:r>
            <a:br>
              <a:rPr lang="en-US" sz="3600" i="1" dirty="0"/>
            </a:br>
            <a:r>
              <a:rPr lang="en-CA" sz="3600" i="1" dirty="0"/>
              <a:t>								Titus 1:15,16</a:t>
            </a:r>
            <a:endParaRPr lang="en-CA" sz="3600" dirty="0"/>
          </a:p>
        </p:txBody>
      </p:sp>
      <p:cxnSp>
        <p:nvCxnSpPr>
          <p:cNvPr id="42"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4"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3555539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0C74CD3-A7BA-4F2E-BC3B-C9E8353C9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3965C84-D76E-4618-9E0B-CD6F15D1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3" name="Rectangle 52">
            <a:extLst>
              <a:ext uri="{FF2B5EF4-FFF2-40B4-BE49-F238E27FC236}">
                <a16:creationId xmlns:a16="http://schemas.microsoft.com/office/drawing/2014/main" id="{52AEC266-7735-48E3-ADBD-EC9024CF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56" y="481108"/>
            <a:ext cx="7508096" cy="5150164"/>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99190E8-5D18-4262-9BCD-ED6E6DB6E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9284" y="646746"/>
            <a:ext cx="7178040" cy="481888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C8210C6-EC0C-4277-ACE3-B3BFB1E29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9324" y="966786"/>
            <a:ext cx="6537960" cy="4178808"/>
          </a:xfrm>
          <a:prstGeom prst="rect">
            <a:avLst/>
          </a:prstGeom>
          <a:solidFill>
            <a:srgbClr val="FFFFFE"/>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380039" y="1155806"/>
            <a:ext cx="6116531" cy="3800769"/>
          </a:xfrm>
        </p:spPr>
        <p:txBody>
          <a:bodyPr anchor="ctr">
            <a:normAutofit/>
          </a:bodyPr>
          <a:lstStyle/>
          <a:p>
            <a:pPr algn="ctr"/>
            <a:r>
              <a:rPr lang="en-CA" b="1" dirty="0"/>
              <a:t>II. HOLINESS OF CHARACTER</a:t>
            </a:r>
            <a:endParaRPr lang="en-CA" sz="2400" dirty="0">
              <a:solidFill>
                <a:srgbClr val="000000"/>
              </a:solidFill>
            </a:endParaRPr>
          </a:p>
        </p:txBody>
      </p:sp>
      <p:cxnSp>
        <p:nvCxnSpPr>
          <p:cNvPr id="59" name="Straight Connector 58">
            <a:extLst>
              <a:ext uri="{FF2B5EF4-FFF2-40B4-BE49-F238E27FC236}">
                <a16:creationId xmlns:a16="http://schemas.microsoft.com/office/drawing/2014/main" id="{07705AC7-A0E4-4672-9669-A00D64BC85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0960" y="3056721"/>
            <a:ext cx="284442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61" name="Straight Connector 60">
            <a:extLst>
              <a:ext uri="{FF2B5EF4-FFF2-40B4-BE49-F238E27FC236}">
                <a16:creationId xmlns:a16="http://schemas.microsoft.com/office/drawing/2014/main" id="{B18CD888-FFE1-4CD1-A6BF-44D1EFEA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63" name="Picture 62">
            <a:extLst>
              <a:ext uri="{FF2B5EF4-FFF2-40B4-BE49-F238E27FC236}">
                <a16:creationId xmlns:a16="http://schemas.microsoft.com/office/drawing/2014/main" id="{E1F61204-3411-4FA8-A4B1-FC1FBF130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3363396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707924" y="412964"/>
            <a:ext cx="10928554" cy="4211664"/>
          </a:xfrm>
        </p:spPr>
        <p:txBody>
          <a:bodyPr>
            <a:noAutofit/>
          </a:bodyPr>
          <a:lstStyle/>
          <a:p>
            <a:r>
              <a:rPr lang="en-US" sz="4000" i="1" dirty="0"/>
              <a:t>"You also, like </a:t>
            </a:r>
            <a:r>
              <a:rPr lang="en-US" sz="4000" b="1" i="1" dirty="0"/>
              <a:t>living stones</a:t>
            </a:r>
            <a:r>
              <a:rPr lang="en-US" sz="4000" i="1" dirty="0"/>
              <a:t>,</a:t>
            </a:r>
            <a:r>
              <a:rPr lang="en-US" sz="4000" i="1" u="sng" dirty="0"/>
              <a:t> are being built into a spiritual house to be a holy priesthood</a:t>
            </a:r>
            <a:r>
              <a:rPr lang="en-US" sz="4000" i="1" dirty="0"/>
              <a:t>, offering spiritual sacrifices acceptable to God through  Jesus Christ.“</a:t>
            </a:r>
            <a:br>
              <a:rPr lang="en-US" sz="4000" i="1" dirty="0"/>
            </a:br>
            <a:br>
              <a:rPr lang="en-US" sz="4000" i="1" dirty="0"/>
            </a:br>
            <a:r>
              <a:rPr lang="en-CA" sz="4000" i="1" dirty="0"/>
              <a:t>							I Peter 2:5</a:t>
            </a:r>
            <a:endParaRPr lang="en-CA" sz="4000" dirty="0"/>
          </a:p>
        </p:txBody>
      </p:sp>
      <p:cxnSp>
        <p:nvCxnSpPr>
          <p:cNvPr id="42"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4"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22598764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0C74CD3-A7BA-4F2E-BC3B-C9E8353C9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3965C84-D76E-4618-9E0B-CD6F15D1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3" name="Rectangle 52">
            <a:extLst>
              <a:ext uri="{FF2B5EF4-FFF2-40B4-BE49-F238E27FC236}">
                <a16:creationId xmlns:a16="http://schemas.microsoft.com/office/drawing/2014/main" id="{52AEC266-7735-48E3-ADBD-EC9024CF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56" y="481108"/>
            <a:ext cx="7508096" cy="5150164"/>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99190E8-5D18-4262-9BCD-ED6E6DB6E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9284" y="646746"/>
            <a:ext cx="7178040" cy="481888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C8210C6-EC0C-4277-ACE3-B3BFB1E29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9324" y="966786"/>
            <a:ext cx="6537960" cy="4178808"/>
          </a:xfrm>
          <a:prstGeom prst="rect">
            <a:avLst/>
          </a:prstGeom>
          <a:solidFill>
            <a:srgbClr val="FFFFFE"/>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380039" y="1155806"/>
            <a:ext cx="6116531" cy="3800769"/>
          </a:xfrm>
        </p:spPr>
        <p:txBody>
          <a:bodyPr anchor="ctr">
            <a:normAutofit fontScale="90000"/>
          </a:bodyPr>
          <a:lstStyle/>
          <a:p>
            <a:pPr algn="ctr"/>
            <a:r>
              <a:rPr lang="en-US" b="1" dirty="0"/>
              <a:t>III. INTEGRITY - BOTH IN PUBLIC AND PRIVATE</a:t>
            </a:r>
            <a:endParaRPr lang="en-CA" sz="2400" dirty="0">
              <a:solidFill>
                <a:srgbClr val="000000"/>
              </a:solidFill>
            </a:endParaRPr>
          </a:p>
        </p:txBody>
      </p:sp>
      <p:cxnSp>
        <p:nvCxnSpPr>
          <p:cNvPr id="59" name="Straight Connector 58">
            <a:extLst>
              <a:ext uri="{FF2B5EF4-FFF2-40B4-BE49-F238E27FC236}">
                <a16:creationId xmlns:a16="http://schemas.microsoft.com/office/drawing/2014/main" id="{07705AC7-A0E4-4672-9669-A00D64BC85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0960" y="3056721"/>
            <a:ext cx="284442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61" name="Straight Connector 60">
            <a:extLst>
              <a:ext uri="{FF2B5EF4-FFF2-40B4-BE49-F238E27FC236}">
                <a16:creationId xmlns:a16="http://schemas.microsoft.com/office/drawing/2014/main" id="{B18CD888-FFE1-4CD1-A6BF-44D1EFEA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63" name="Picture 62">
            <a:extLst>
              <a:ext uri="{FF2B5EF4-FFF2-40B4-BE49-F238E27FC236}">
                <a16:creationId xmlns:a16="http://schemas.microsoft.com/office/drawing/2014/main" id="{E1F61204-3411-4FA8-A4B1-FC1FBF130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74386587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707924" y="412964"/>
            <a:ext cx="10928554" cy="4211664"/>
          </a:xfrm>
        </p:spPr>
        <p:txBody>
          <a:bodyPr>
            <a:noAutofit/>
          </a:bodyPr>
          <a:lstStyle/>
          <a:p>
            <a:r>
              <a:rPr lang="en-US" sz="4000" i="1" dirty="0"/>
              <a:t>"If we claim to have fellowship with him yet walk in darkness, we lie and do not live by the truth."</a:t>
            </a:r>
            <a:br>
              <a:rPr lang="en-US" sz="4000" i="1" dirty="0"/>
            </a:br>
            <a:br>
              <a:rPr lang="en-CA" sz="4000" i="1" dirty="0"/>
            </a:br>
            <a:r>
              <a:rPr lang="en-CA" sz="4000" i="1" dirty="0"/>
              <a:t>	 							I John 1:6</a:t>
            </a:r>
            <a:endParaRPr lang="en-CA" sz="4000" dirty="0"/>
          </a:p>
        </p:txBody>
      </p:sp>
      <p:cxnSp>
        <p:nvCxnSpPr>
          <p:cNvPr id="42"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4"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8673851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0C74CD3-A7BA-4F2E-BC3B-C9E8353C9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3965C84-D76E-4618-9E0B-CD6F15D1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3" name="Rectangle 52">
            <a:extLst>
              <a:ext uri="{FF2B5EF4-FFF2-40B4-BE49-F238E27FC236}">
                <a16:creationId xmlns:a16="http://schemas.microsoft.com/office/drawing/2014/main" id="{52AEC266-7735-48E3-ADBD-EC9024CF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56" y="481108"/>
            <a:ext cx="7508096" cy="5150164"/>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99190E8-5D18-4262-9BCD-ED6E6DB6E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9284" y="646746"/>
            <a:ext cx="7178040" cy="481888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C8210C6-EC0C-4277-ACE3-B3BFB1E29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9324" y="966786"/>
            <a:ext cx="6537960" cy="4178808"/>
          </a:xfrm>
          <a:prstGeom prst="rect">
            <a:avLst/>
          </a:prstGeom>
          <a:solidFill>
            <a:srgbClr val="FFFFFE"/>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169021" y="1155806"/>
            <a:ext cx="6538263" cy="3800769"/>
          </a:xfrm>
        </p:spPr>
        <p:txBody>
          <a:bodyPr anchor="ctr">
            <a:normAutofit/>
          </a:bodyPr>
          <a:lstStyle/>
          <a:p>
            <a:pPr algn="ctr"/>
            <a:r>
              <a:rPr lang="en-CA" b="1" dirty="0"/>
              <a:t>IV. HEALING AND RESTORATION</a:t>
            </a:r>
            <a:endParaRPr lang="en-CA" sz="2400" dirty="0">
              <a:solidFill>
                <a:srgbClr val="000000"/>
              </a:solidFill>
            </a:endParaRPr>
          </a:p>
        </p:txBody>
      </p:sp>
      <p:cxnSp>
        <p:nvCxnSpPr>
          <p:cNvPr id="59" name="Straight Connector 58">
            <a:extLst>
              <a:ext uri="{FF2B5EF4-FFF2-40B4-BE49-F238E27FC236}">
                <a16:creationId xmlns:a16="http://schemas.microsoft.com/office/drawing/2014/main" id="{07705AC7-A0E4-4672-9669-A00D64BC85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0960" y="3056721"/>
            <a:ext cx="284442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61" name="Straight Connector 60">
            <a:extLst>
              <a:ext uri="{FF2B5EF4-FFF2-40B4-BE49-F238E27FC236}">
                <a16:creationId xmlns:a16="http://schemas.microsoft.com/office/drawing/2014/main" id="{B18CD888-FFE1-4CD1-A6BF-44D1EFEA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63" name="Picture 62">
            <a:extLst>
              <a:ext uri="{FF2B5EF4-FFF2-40B4-BE49-F238E27FC236}">
                <a16:creationId xmlns:a16="http://schemas.microsoft.com/office/drawing/2014/main" id="{E1F61204-3411-4FA8-A4B1-FC1FBF130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8909670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707924" y="412964"/>
            <a:ext cx="10928554" cy="4211664"/>
          </a:xfrm>
        </p:spPr>
        <p:txBody>
          <a:bodyPr>
            <a:noAutofit/>
          </a:bodyPr>
          <a:lstStyle/>
          <a:p>
            <a:r>
              <a:rPr lang="en-US" sz="4000" i="1" dirty="0"/>
              <a:t>"Is there no balm in Gilead? Is there no physician there? Why then is there no healing for the wound of my people?"</a:t>
            </a:r>
            <a:br>
              <a:rPr lang="en-US" sz="4000" i="1" dirty="0"/>
            </a:br>
            <a:br>
              <a:rPr lang="en-CA" sz="4000" i="1" dirty="0"/>
            </a:br>
            <a:r>
              <a:rPr lang="en-CA" sz="4000" i="1" dirty="0"/>
              <a:t>							Jeremiah 8:22</a:t>
            </a:r>
            <a:endParaRPr lang="en-CA" sz="4000" dirty="0"/>
          </a:p>
        </p:txBody>
      </p:sp>
      <p:cxnSp>
        <p:nvCxnSpPr>
          <p:cNvPr id="42"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4"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5632567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707924" y="412964"/>
            <a:ext cx="10928554" cy="4211664"/>
          </a:xfrm>
        </p:spPr>
        <p:txBody>
          <a:bodyPr>
            <a:noAutofit/>
          </a:bodyPr>
          <a:lstStyle/>
          <a:p>
            <a:r>
              <a:rPr lang="en-US" sz="4000" i="1" dirty="0"/>
              <a:t>"If someone asks him, 'What are these wounds on your body?' he will answer, 'The wounds I was given at the house of my friends."</a:t>
            </a:r>
            <a:br>
              <a:rPr lang="en-US" sz="4000" i="1" dirty="0"/>
            </a:br>
            <a:br>
              <a:rPr lang="en-CA" sz="4000" i="1" dirty="0"/>
            </a:br>
            <a:r>
              <a:rPr lang="en-CA" sz="4000" i="1" dirty="0"/>
              <a:t>							Zechariah 13:6</a:t>
            </a:r>
          </a:p>
        </p:txBody>
      </p:sp>
      <p:cxnSp>
        <p:nvCxnSpPr>
          <p:cNvPr id="42"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4"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1427138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Subtitle 2">
            <a:extLst>
              <a:ext uri="{FF2B5EF4-FFF2-40B4-BE49-F238E27FC236}">
                <a16:creationId xmlns:a16="http://schemas.microsoft.com/office/drawing/2014/main" id="{54B14E5A-E73F-4954-8F68-B89D3146EDDA}"/>
              </a:ext>
            </a:extLst>
          </p:cNvPr>
          <p:cNvSpPr>
            <a:spLocks noGrp="1"/>
          </p:cNvSpPr>
          <p:nvPr>
            <p:ph type="subTitle" idx="1"/>
          </p:nvPr>
        </p:nvSpPr>
        <p:spPr>
          <a:xfrm>
            <a:off x="8141418" y="1463014"/>
            <a:ext cx="2848300" cy="3293053"/>
          </a:xfrm>
        </p:spPr>
        <p:txBody>
          <a:bodyPr anchor="ctr">
            <a:normAutofit/>
          </a:bodyPr>
          <a:lstStyle/>
          <a:p>
            <a:r>
              <a:rPr lang="en-CA" sz="4000" b="1" dirty="0"/>
              <a:t>Text: Exodus 20:24-26</a:t>
            </a:r>
            <a:endParaRPr lang="en-CA" sz="4000" dirty="0"/>
          </a:p>
        </p:txBody>
      </p:sp>
      <p:grpSp>
        <p:nvGrpSpPr>
          <p:cNvPr id="12" name="Group 11">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9392" y="938882"/>
            <a:ext cx="6562082" cy="4236223"/>
            <a:chOff x="7807230" y="2012810"/>
            <a:chExt cx="3251252" cy="3459865"/>
          </a:xfrm>
        </p:grpSpPr>
        <p:sp>
          <p:nvSpPr>
            <p:cNvPr id="13" name="Rectangle 12">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7777" y="1269341"/>
            <a:ext cx="5925312"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446756" y="1463015"/>
            <a:ext cx="5492683" cy="3196668"/>
          </a:xfrm>
        </p:spPr>
        <p:txBody>
          <a:bodyPr anchor="ctr">
            <a:normAutofit/>
          </a:bodyPr>
          <a:lstStyle/>
          <a:p>
            <a:r>
              <a:rPr lang="en-US" sz="3200" b="1" i="1" dirty="0"/>
              <a:t>"</a:t>
            </a:r>
            <a:r>
              <a:rPr lang="en-US" sz="3200" b="1" i="1" dirty="0" err="1"/>
              <a:t>chereb</a:t>
            </a:r>
            <a:r>
              <a:rPr lang="en-US" sz="3200" b="1" i="1" dirty="0"/>
              <a:t>"</a:t>
            </a:r>
            <a:r>
              <a:rPr lang="en-US" sz="3200" dirty="0"/>
              <a:t> finds its root in the Hebrew word </a:t>
            </a:r>
            <a:r>
              <a:rPr lang="en-US" sz="3200" b="1" i="1" dirty="0"/>
              <a:t>"</a:t>
            </a:r>
            <a:r>
              <a:rPr lang="en-US" sz="3200" b="1" i="1" dirty="0" err="1"/>
              <a:t>charab</a:t>
            </a:r>
            <a:r>
              <a:rPr lang="en-US" sz="3200" b="1" i="1" dirty="0"/>
              <a:t>"</a:t>
            </a:r>
            <a:r>
              <a:rPr lang="en-US" sz="3200" dirty="0"/>
              <a:t> which means </a:t>
            </a:r>
            <a:r>
              <a:rPr lang="en-US" sz="3200" b="1" i="1" dirty="0"/>
              <a:t>"to parch (through drought); also to desolate, destroy, kill."</a:t>
            </a:r>
            <a:endParaRPr lang="en-US" sz="3200" dirty="0"/>
          </a:p>
        </p:txBody>
      </p:sp>
      <p:pic>
        <p:nvPicPr>
          <p:cNvPr id="18" name="Picture 17">
            <a:extLst>
              <a:ext uri="{FF2B5EF4-FFF2-40B4-BE49-F238E27FC236}">
                <a16:creationId xmlns:a16="http://schemas.microsoft.com/office/drawing/2014/main" id="{8B060F31-12EA-4404-8435-DA25F36C89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4647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0FD0717-BEEE-48D4-8750-E44E166E9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CBA4EB-F997-4F56-9436-88F607540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Subtitle 2">
            <a:extLst>
              <a:ext uri="{FF2B5EF4-FFF2-40B4-BE49-F238E27FC236}">
                <a16:creationId xmlns:a16="http://schemas.microsoft.com/office/drawing/2014/main" id="{54B14E5A-E73F-4954-8F68-B89D3146EDDA}"/>
              </a:ext>
            </a:extLst>
          </p:cNvPr>
          <p:cNvSpPr>
            <a:spLocks noGrp="1"/>
          </p:cNvSpPr>
          <p:nvPr>
            <p:ph type="subTitle" idx="1"/>
          </p:nvPr>
        </p:nvSpPr>
        <p:spPr>
          <a:xfrm>
            <a:off x="8141418" y="1463014"/>
            <a:ext cx="2848300" cy="3293053"/>
          </a:xfrm>
        </p:spPr>
        <p:txBody>
          <a:bodyPr anchor="ctr">
            <a:normAutofit/>
          </a:bodyPr>
          <a:lstStyle/>
          <a:p>
            <a:r>
              <a:rPr lang="en-CA" sz="3600" b="1" dirty="0"/>
              <a:t>Text: </a:t>
            </a:r>
          </a:p>
          <a:p>
            <a:r>
              <a:rPr lang="en-CA" sz="3600" b="1" dirty="0"/>
              <a:t>Exodus 20:24-26</a:t>
            </a:r>
            <a:endParaRPr lang="en-CA" sz="3600" dirty="0"/>
          </a:p>
        </p:txBody>
      </p:sp>
      <p:grpSp>
        <p:nvGrpSpPr>
          <p:cNvPr id="12" name="Group 11">
            <a:extLst>
              <a:ext uri="{FF2B5EF4-FFF2-40B4-BE49-F238E27FC236}">
                <a16:creationId xmlns:a16="http://schemas.microsoft.com/office/drawing/2014/main" id="{C2DA450E-1EDD-4D4A-8257-4808EB9371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9392" y="938882"/>
            <a:ext cx="6562082" cy="4236223"/>
            <a:chOff x="7807230" y="2012810"/>
            <a:chExt cx="3251252" cy="3459865"/>
          </a:xfrm>
        </p:grpSpPr>
        <p:sp>
          <p:nvSpPr>
            <p:cNvPr id="13" name="Rectangle 12">
              <a:extLst>
                <a:ext uri="{FF2B5EF4-FFF2-40B4-BE49-F238E27FC236}">
                  <a16:creationId xmlns:a16="http://schemas.microsoft.com/office/drawing/2014/main" id="{228FBF78-9E7E-46C0-950D-FC7AEE43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2116C23-5ED0-4F29-84D0-584CD0150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7EE4B41-0C22-468A-BCFF-66786B9C8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7777" y="1269341"/>
            <a:ext cx="5925312" cy="3575304"/>
          </a:xfrm>
          <a:prstGeom prst="rect">
            <a:avLst/>
          </a:prstGeom>
          <a:solidFill>
            <a:schemeClr val="accent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446756" y="1463015"/>
            <a:ext cx="5492683" cy="3196668"/>
          </a:xfrm>
        </p:spPr>
        <p:txBody>
          <a:bodyPr anchor="ctr">
            <a:normAutofit fontScale="90000"/>
          </a:bodyPr>
          <a:lstStyle/>
          <a:p>
            <a:r>
              <a:rPr lang="en-US" sz="4000" b="1" i="1" dirty="0"/>
              <a:t>"</a:t>
            </a:r>
            <a:r>
              <a:rPr lang="en-US" sz="4000" b="1" i="1" dirty="0" err="1"/>
              <a:t>keli</a:t>
            </a:r>
            <a:r>
              <a:rPr lang="en-US" sz="4000" b="1" i="1" dirty="0"/>
              <a:t>"</a:t>
            </a:r>
            <a:r>
              <a:rPr lang="en-US" sz="4000" dirty="0"/>
              <a:t> which carries with it the idea that it can be used </a:t>
            </a:r>
            <a:r>
              <a:rPr lang="en-US" sz="4000" b="1" i="1" dirty="0"/>
              <a:t>"to bring a process to</a:t>
            </a:r>
            <a:br>
              <a:rPr lang="en-US" sz="4000" b="1" i="1" dirty="0"/>
            </a:br>
            <a:r>
              <a:rPr lang="en-US" sz="4000" b="1" i="1" dirty="0"/>
              <a:t>completion</a:t>
            </a:r>
            <a:r>
              <a:rPr lang="en-US" b="1" i="1" dirty="0"/>
              <a:t>."</a:t>
            </a:r>
            <a:endParaRPr lang="en-US" dirty="0"/>
          </a:p>
        </p:txBody>
      </p:sp>
      <p:pic>
        <p:nvPicPr>
          <p:cNvPr id="18" name="Picture 17">
            <a:extLst>
              <a:ext uri="{FF2B5EF4-FFF2-40B4-BE49-F238E27FC236}">
                <a16:creationId xmlns:a16="http://schemas.microsoft.com/office/drawing/2014/main" id="{8B060F31-12EA-4404-8435-DA25F36C89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E4F1CB68-9DEB-4A71-8E7C-DE9278F035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1026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569849" y="960241"/>
            <a:ext cx="7240784" cy="4203872"/>
          </a:xfrm>
        </p:spPr>
        <p:txBody>
          <a:bodyPr anchor="ctr">
            <a:normAutofit fontScale="90000"/>
          </a:bodyPr>
          <a:lstStyle/>
          <a:p>
            <a:r>
              <a:rPr lang="en-US" i="1" dirty="0"/>
              <a:t>"</a:t>
            </a:r>
            <a:r>
              <a:rPr lang="en-US" sz="4000" i="1" dirty="0"/>
              <a:t>Make an altar of earth for me and sacrifice on it your burnt offerings and fellowship offerings, your sheep and goats and your cattle. Wherever I cause my name to be honored, I will come to you and bless you.</a:t>
            </a:r>
            <a:br>
              <a:rPr lang="en-US" sz="4000" i="1" dirty="0"/>
            </a:br>
            <a:r>
              <a:rPr lang="en-US" sz="4000" i="1" dirty="0"/>
              <a:t>				</a:t>
            </a:r>
            <a:r>
              <a:rPr lang="en-CA" sz="4000" i="1" dirty="0"/>
              <a:t>Exodus 20:24</a:t>
            </a:r>
            <a:br>
              <a:rPr lang="en-US" sz="4000" i="1" dirty="0"/>
            </a:br>
            <a:endParaRPr lang="en-CA" sz="4000" dirty="0"/>
          </a:p>
        </p:txBody>
      </p:sp>
      <p:sp>
        <p:nvSpPr>
          <p:cNvPr id="3" name="Subtitle 2">
            <a:extLst>
              <a:ext uri="{FF2B5EF4-FFF2-40B4-BE49-F238E27FC236}">
                <a16:creationId xmlns:a16="http://schemas.microsoft.com/office/drawing/2014/main" id="{54B14E5A-E73F-4954-8F68-B89D3146EDDA}"/>
              </a:ext>
            </a:extLst>
          </p:cNvPr>
          <p:cNvSpPr>
            <a:spLocks noGrp="1"/>
          </p:cNvSpPr>
          <p:nvPr>
            <p:ph type="subTitle" idx="1"/>
          </p:nvPr>
        </p:nvSpPr>
        <p:spPr>
          <a:xfrm>
            <a:off x="8453071" y="964028"/>
            <a:ext cx="2770873" cy="4196299"/>
          </a:xfrm>
        </p:spPr>
        <p:txBody>
          <a:bodyPr anchor="ctr">
            <a:normAutofit/>
          </a:bodyPr>
          <a:lstStyle/>
          <a:p>
            <a:r>
              <a:rPr lang="en-CA" sz="3600" b="1" dirty="0"/>
              <a:t>Text: </a:t>
            </a:r>
          </a:p>
          <a:p>
            <a:r>
              <a:rPr lang="en-CA" sz="3600" b="1" dirty="0"/>
              <a:t>Exodus 20:24-26</a:t>
            </a:r>
            <a:endParaRPr lang="en-CA" sz="3600" dirty="0"/>
          </a:p>
        </p:txBody>
      </p:sp>
      <p:cxnSp>
        <p:nvCxnSpPr>
          <p:cNvPr id="29" name="Straight Connector 28">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3" name="Straight Connector 32">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7562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490339" y="960241"/>
            <a:ext cx="7320294" cy="4203872"/>
          </a:xfrm>
        </p:spPr>
        <p:txBody>
          <a:bodyPr anchor="ctr">
            <a:normAutofit fontScale="90000"/>
          </a:bodyPr>
          <a:lstStyle/>
          <a:p>
            <a:r>
              <a:rPr lang="en-US" sz="4000" i="1" dirty="0"/>
              <a:t>25. If you make an altar of stones for me,</a:t>
            </a:r>
            <a:r>
              <a:rPr lang="en-US" sz="4000" b="1" i="1" dirty="0"/>
              <a:t> </a:t>
            </a:r>
            <a:r>
              <a:rPr lang="en-US" sz="4000" b="1" i="1" u="sng" dirty="0"/>
              <a:t>do not build it with dressed stones, for you will defile it if you use a tool on it.</a:t>
            </a:r>
            <a:br>
              <a:rPr lang="en-US" sz="4000" b="1" i="1" dirty="0"/>
            </a:br>
            <a:r>
              <a:rPr lang="en-US" sz="4000" i="1" dirty="0"/>
              <a:t>26. And do not go up to the altar on steps, lest your nakedness be exposed on it."</a:t>
            </a:r>
            <a:br>
              <a:rPr lang="en-US" sz="4000" i="1" dirty="0"/>
            </a:br>
            <a:br>
              <a:rPr lang="en-CA" sz="4000" i="1" dirty="0"/>
            </a:br>
            <a:r>
              <a:rPr lang="en-CA" sz="4000" i="1" dirty="0"/>
              <a:t>				Exodus 20:25</a:t>
            </a:r>
            <a:endParaRPr lang="en-CA" sz="4000" dirty="0"/>
          </a:p>
        </p:txBody>
      </p:sp>
      <p:sp>
        <p:nvSpPr>
          <p:cNvPr id="3" name="Subtitle 2">
            <a:extLst>
              <a:ext uri="{FF2B5EF4-FFF2-40B4-BE49-F238E27FC236}">
                <a16:creationId xmlns:a16="http://schemas.microsoft.com/office/drawing/2014/main" id="{54B14E5A-E73F-4954-8F68-B89D3146EDDA}"/>
              </a:ext>
            </a:extLst>
          </p:cNvPr>
          <p:cNvSpPr>
            <a:spLocks noGrp="1"/>
          </p:cNvSpPr>
          <p:nvPr>
            <p:ph type="subTitle" idx="1"/>
          </p:nvPr>
        </p:nvSpPr>
        <p:spPr>
          <a:xfrm>
            <a:off x="8453071" y="964028"/>
            <a:ext cx="2770873" cy="4196299"/>
          </a:xfrm>
        </p:spPr>
        <p:txBody>
          <a:bodyPr anchor="ctr">
            <a:normAutofit/>
          </a:bodyPr>
          <a:lstStyle/>
          <a:p>
            <a:r>
              <a:rPr lang="en-CA" sz="3600" b="1" dirty="0"/>
              <a:t>Text: </a:t>
            </a:r>
          </a:p>
          <a:p>
            <a:r>
              <a:rPr lang="en-CA" sz="3600" b="1" dirty="0"/>
              <a:t>Exodus 20:24-26</a:t>
            </a:r>
            <a:endParaRPr lang="en-CA" sz="3600" dirty="0"/>
          </a:p>
        </p:txBody>
      </p:sp>
      <p:cxnSp>
        <p:nvCxnSpPr>
          <p:cNvPr id="29" name="Straight Connector 28">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3" name="Straight Connector 32">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90747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397571" y="960241"/>
            <a:ext cx="7413062" cy="4203872"/>
          </a:xfrm>
        </p:spPr>
        <p:txBody>
          <a:bodyPr anchor="ctr">
            <a:noAutofit/>
          </a:bodyPr>
          <a:lstStyle/>
          <a:p>
            <a:r>
              <a:rPr lang="en-US" sz="3200" i="1" dirty="0"/>
              <a:t>"Come make us gods which will go before us . . . </a:t>
            </a:r>
            <a:br>
              <a:rPr lang="en-US" sz="3200" i="1" dirty="0"/>
            </a:br>
            <a:r>
              <a:rPr lang="en-US" sz="3200" i="1" dirty="0"/>
              <a:t>3. So all the people took off their earrings and brought them to Aaron.</a:t>
            </a:r>
            <a:br>
              <a:rPr lang="en-US" sz="3200" i="1" dirty="0"/>
            </a:br>
            <a:r>
              <a:rPr lang="en-US" sz="3200" i="1" dirty="0"/>
              <a:t>4. He took what they handed him and made it into an idol cast in the shape of a calf</a:t>
            </a:r>
            <a:r>
              <a:rPr lang="en-US" sz="3200" b="1" i="1" dirty="0"/>
              <a:t>, </a:t>
            </a:r>
            <a:r>
              <a:rPr lang="en-US" sz="3200" b="1" i="1" u="sng" dirty="0"/>
              <a:t>fashioning it with a tool</a:t>
            </a:r>
            <a:r>
              <a:rPr lang="en-US" sz="3200" i="1" u="sng" dirty="0"/>
              <a:t>.</a:t>
            </a:r>
            <a:r>
              <a:rPr lang="en-US" sz="3200" i="1" dirty="0"/>
              <a:t> Then they said, 'These are your gods, O Israel, who brought you out of Egypt."</a:t>
            </a:r>
            <a:br>
              <a:rPr lang="en-US" sz="3200" i="1" dirty="0"/>
            </a:br>
            <a:br>
              <a:rPr lang="en-CA" sz="3200" i="1" dirty="0"/>
            </a:br>
            <a:r>
              <a:rPr lang="en-CA" sz="3200" i="1" dirty="0"/>
              <a:t>				Exodus 32:1,3,4</a:t>
            </a:r>
            <a:endParaRPr lang="en-CA" sz="3200" dirty="0"/>
          </a:p>
        </p:txBody>
      </p:sp>
      <p:sp>
        <p:nvSpPr>
          <p:cNvPr id="3" name="Subtitle 2">
            <a:extLst>
              <a:ext uri="{FF2B5EF4-FFF2-40B4-BE49-F238E27FC236}">
                <a16:creationId xmlns:a16="http://schemas.microsoft.com/office/drawing/2014/main" id="{54B14E5A-E73F-4954-8F68-B89D3146EDDA}"/>
              </a:ext>
            </a:extLst>
          </p:cNvPr>
          <p:cNvSpPr>
            <a:spLocks noGrp="1"/>
          </p:cNvSpPr>
          <p:nvPr>
            <p:ph type="subTitle" idx="1"/>
          </p:nvPr>
        </p:nvSpPr>
        <p:spPr>
          <a:xfrm>
            <a:off x="8453071" y="964028"/>
            <a:ext cx="2770873" cy="4196299"/>
          </a:xfrm>
        </p:spPr>
        <p:txBody>
          <a:bodyPr anchor="ctr">
            <a:normAutofit/>
          </a:bodyPr>
          <a:lstStyle/>
          <a:p>
            <a:r>
              <a:rPr lang="en-CA" sz="3600" b="1" dirty="0"/>
              <a:t>Text: </a:t>
            </a:r>
          </a:p>
          <a:p>
            <a:r>
              <a:rPr lang="en-CA" sz="3600" b="1" dirty="0"/>
              <a:t>Exodus 20:24-26</a:t>
            </a:r>
            <a:endParaRPr lang="en-CA" sz="3600" dirty="0"/>
          </a:p>
        </p:txBody>
      </p:sp>
      <p:cxnSp>
        <p:nvCxnSpPr>
          <p:cNvPr id="29" name="Straight Connector 28">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3" name="Straight Connector 32">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7963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0C74CD3-A7BA-4F2E-BC3B-C9E8353C9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3965C84-D76E-4618-9E0B-CD6F15D1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3" name="Rectangle 52">
            <a:extLst>
              <a:ext uri="{FF2B5EF4-FFF2-40B4-BE49-F238E27FC236}">
                <a16:creationId xmlns:a16="http://schemas.microsoft.com/office/drawing/2014/main" id="{52AEC266-7735-48E3-ADBD-EC9024CF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56" y="481108"/>
            <a:ext cx="7508096" cy="5150164"/>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99190E8-5D18-4262-9BCD-ED6E6DB6E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9284" y="646746"/>
            <a:ext cx="7178040" cy="481888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C8210C6-EC0C-4277-ACE3-B3BFB1E29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9324" y="966786"/>
            <a:ext cx="6537960" cy="4178808"/>
          </a:xfrm>
          <a:prstGeom prst="rect">
            <a:avLst/>
          </a:prstGeom>
          <a:solidFill>
            <a:srgbClr val="FFFFFE"/>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380039" y="1155806"/>
            <a:ext cx="6116531" cy="3800769"/>
          </a:xfrm>
        </p:spPr>
        <p:txBody>
          <a:bodyPr anchor="ctr">
            <a:normAutofit/>
          </a:bodyPr>
          <a:lstStyle/>
          <a:p>
            <a:pPr algn="ctr"/>
            <a:r>
              <a:rPr lang="en-CA" b="1" dirty="0"/>
              <a:t>I. PURITY OF LIFE</a:t>
            </a:r>
            <a:endParaRPr lang="en-CA" sz="2400" dirty="0">
              <a:solidFill>
                <a:srgbClr val="000000"/>
              </a:solidFill>
            </a:endParaRPr>
          </a:p>
        </p:txBody>
      </p:sp>
      <p:cxnSp>
        <p:nvCxnSpPr>
          <p:cNvPr id="59" name="Straight Connector 58">
            <a:extLst>
              <a:ext uri="{FF2B5EF4-FFF2-40B4-BE49-F238E27FC236}">
                <a16:creationId xmlns:a16="http://schemas.microsoft.com/office/drawing/2014/main" id="{07705AC7-A0E4-4672-9669-A00D64BC85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0960" y="3056721"/>
            <a:ext cx="284442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61" name="Straight Connector 60">
            <a:extLst>
              <a:ext uri="{FF2B5EF4-FFF2-40B4-BE49-F238E27FC236}">
                <a16:creationId xmlns:a16="http://schemas.microsoft.com/office/drawing/2014/main" id="{B18CD888-FFE1-4CD1-A6BF-44D1EFEA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63" name="Picture 62">
            <a:extLst>
              <a:ext uri="{FF2B5EF4-FFF2-40B4-BE49-F238E27FC236}">
                <a16:creationId xmlns:a16="http://schemas.microsoft.com/office/drawing/2014/main" id="{E1F61204-3411-4FA8-A4B1-FC1FBF130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7909619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964987" y="802298"/>
            <a:ext cx="9089865" cy="3822329"/>
          </a:xfrm>
        </p:spPr>
        <p:txBody>
          <a:bodyPr>
            <a:normAutofit fontScale="90000"/>
          </a:bodyPr>
          <a:lstStyle/>
          <a:p>
            <a:r>
              <a:rPr lang="en-US" dirty="0"/>
              <a:t>"Blessed are the pure in heart, for they will see God."</a:t>
            </a:r>
            <a:br>
              <a:rPr lang="en-US" dirty="0"/>
            </a:br>
            <a:r>
              <a:rPr lang="en-US" dirty="0"/>
              <a:t>				</a:t>
            </a:r>
            <a:r>
              <a:rPr lang="en-CA" dirty="0"/>
              <a:t>Matthew 5:8</a:t>
            </a:r>
            <a:endParaRPr lang="en-CA" sz="2600" dirty="0"/>
          </a:p>
        </p:txBody>
      </p:sp>
      <p:cxnSp>
        <p:nvCxnSpPr>
          <p:cNvPr id="42"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4"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1719107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3D6B3B-9039-43F9-A065-59B0FF0889BB}"/>
              </a:ext>
            </a:extLst>
          </p:cNvPr>
          <p:cNvSpPr>
            <a:spLocks noGrp="1"/>
          </p:cNvSpPr>
          <p:nvPr>
            <p:ph type="ctrTitle"/>
          </p:nvPr>
        </p:nvSpPr>
        <p:spPr>
          <a:xfrm>
            <a:off x="1224117" y="412964"/>
            <a:ext cx="9830736" cy="4211664"/>
          </a:xfrm>
        </p:spPr>
        <p:txBody>
          <a:bodyPr>
            <a:normAutofit/>
          </a:bodyPr>
          <a:lstStyle/>
          <a:p>
            <a:r>
              <a:rPr lang="en-US" sz="4400" i="1" dirty="0"/>
              <a:t>"Rather as servants of God we commend ourselves in every way . . .</a:t>
            </a:r>
            <a:br>
              <a:rPr lang="en-US" sz="4400" i="1" dirty="0"/>
            </a:br>
            <a:r>
              <a:rPr lang="en-CA" sz="4400" i="1" dirty="0"/>
              <a:t>6. </a:t>
            </a:r>
            <a:r>
              <a:rPr lang="en-CA" sz="4400" i="1" u="sng" dirty="0"/>
              <a:t>in purity . . .</a:t>
            </a:r>
            <a:br>
              <a:rPr lang="en-CA" sz="4400" i="1" dirty="0"/>
            </a:br>
            <a:r>
              <a:rPr lang="en-US" sz="4400" i="1" dirty="0"/>
              <a:t>7. with weapons of righteousness in the right hand and in the left."</a:t>
            </a:r>
            <a:br>
              <a:rPr lang="en-US" sz="4400" i="1" dirty="0"/>
            </a:br>
            <a:r>
              <a:rPr lang="en-US" sz="4400" i="1" dirty="0"/>
              <a:t>				</a:t>
            </a:r>
            <a:r>
              <a:rPr lang="en-CA" sz="4400" i="1" dirty="0"/>
              <a:t>II Corinthians 6:4,6,7</a:t>
            </a:r>
            <a:endParaRPr lang="en-CA" sz="4400" dirty="0"/>
          </a:p>
        </p:txBody>
      </p:sp>
      <p:cxnSp>
        <p:nvCxnSpPr>
          <p:cNvPr id="42" name="Straight Connector 4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4" name="Picture 4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7828007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73</TotalTime>
  <Words>612</Words>
  <Application>Microsoft Office PowerPoint</Application>
  <PresentationFormat>Widescreen</PresentationFormat>
  <Paragraphs>27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Gallery</vt:lpstr>
      <vt:lpstr>A FINISHING TOOL IN GOD'S HAND</vt:lpstr>
      <vt:lpstr>"chereb" finds its root in the Hebrew word "charab" which means "to parch (through drought); also to desolate, destroy, kill."</vt:lpstr>
      <vt:lpstr>"keli" which carries with it the idea that it can be used "to bring a process to completion."</vt:lpstr>
      <vt:lpstr>"Make an altar of earth for me and sacrifice on it your burnt offerings and fellowship offerings, your sheep and goats and your cattle. Wherever I cause my name to be honored, I will come to you and bless you.     Exodus 20:24 </vt:lpstr>
      <vt:lpstr>25. If you make an altar of stones for me, do not build it with dressed stones, for you will defile it if you use a tool on it. 26. And do not go up to the altar on steps, lest your nakedness be exposed on it."      Exodus 20:25</vt:lpstr>
      <vt:lpstr>"Come make us gods which will go before us . . .  3. So all the people took off their earrings and brought them to Aaron. 4. He took what they handed him and made it into an idol cast in the shape of a calf, fashioning it with a tool. Then they said, 'These are your gods, O Israel, who brought you out of Egypt."      Exodus 32:1,3,4</vt:lpstr>
      <vt:lpstr>I. PURITY OF LIFE</vt:lpstr>
      <vt:lpstr>"Blessed are the pure in heart, for they will see God."     Matthew 5:8</vt:lpstr>
      <vt:lpstr>"Rather as servants of God we commend ourselves in every way . . . 6. in purity . . . 7. with weapons of righteousness in the right hand and in the left."     II Corinthians 6:4,6,7</vt:lpstr>
      <vt:lpstr>"To the pure all things are pure, but to those who are corrupted and do not believe, nothing is pure. In fact, both their minds and consciences are corrupted. 16. They claim to know God, but by their actions they deny him. They are detestable, disobedient and unfit for doing anything good."         Titus 1:15,16</vt:lpstr>
      <vt:lpstr>II. HOLINESS OF CHARACTER</vt:lpstr>
      <vt:lpstr>"You also, like living stones, are being built into a spiritual house to be a holy priesthood, offering spiritual sacrifices acceptable to God through  Jesus Christ.“         I Peter 2:5</vt:lpstr>
      <vt:lpstr>III. INTEGRITY - BOTH IN PUBLIC AND PRIVATE</vt:lpstr>
      <vt:lpstr>"If we claim to have fellowship with him yet walk in darkness, we lie and do not live by the truth."           I John 1:6</vt:lpstr>
      <vt:lpstr>IV. HEALING AND RESTORATION</vt:lpstr>
      <vt:lpstr>"Is there no balm in Gilead? Is there no physician there? Why then is there no healing for the wound of my people?"         Jeremiah 8:22</vt:lpstr>
      <vt:lpstr>"If someone asks him, 'What are these wounds on your body?' he will answer, 'The wounds I was given at the house of my friends."         Zechariah 13:6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FINISHING TOOL IN GOD'S HAND</dc:title>
  <dc:creator>Brad Montsion</dc:creator>
  <cp:lastModifiedBy>Brad Montsion</cp:lastModifiedBy>
  <cp:revision>18</cp:revision>
  <dcterms:created xsi:type="dcterms:W3CDTF">2019-11-24T00:56:00Z</dcterms:created>
  <dcterms:modified xsi:type="dcterms:W3CDTF">2019-11-24T02:09:24Z</dcterms:modified>
</cp:coreProperties>
</file>