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1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E1628-282C-4917-A445-30DE1A050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4911BC-0F37-48CA-ADE1-C8899D911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5EA23-110C-4D41-837D-FB24ED538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FB0F-4731-4EF7-AF5B-F5101F8F7F7B}" type="datetimeFigureOut">
              <a:rPr lang="en-CA" smtClean="0"/>
              <a:t>2021-02-06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20C76-B962-46B0-8DD7-CC9D4A78A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E3237-29AE-491B-9C26-5AAC6B1C3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E3F6-CDF9-47B7-8D22-0E3F9C7B9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34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1620C-6269-4413-926D-C8F376B80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283A5C-E34C-4E66-8FB5-0B360716B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DAABC-F601-4A02-9DA7-8A7F0111E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FB0F-4731-4EF7-AF5B-F5101F8F7F7B}" type="datetimeFigureOut">
              <a:rPr lang="en-CA" smtClean="0"/>
              <a:t>2021-02-06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8FC38-5A6D-469D-937E-D4AF0BAD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11281-C0CC-4AC2-BC69-4381B4E16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E3F6-CDF9-47B7-8D22-0E3F9C7B9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885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EA28C1-FCD7-4DBF-9910-A2A07056A5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D8BD47-ED27-4FB4-BFE8-D42AF7986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30976-E475-4300-BD47-E901CB499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FB0F-4731-4EF7-AF5B-F5101F8F7F7B}" type="datetimeFigureOut">
              <a:rPr lang="en-CA" smtClean="0"/>
              <a:t>2021-02-06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3045C-F2DC-465A-8793-54A79F206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AD6AC-739E-4451-BFA8-73E112ED2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E3F6-CDF9-47B7-8D22-0E3F9C7B9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416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C96A9-F0D8-43A5-9510-62EE5990D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08553-CA5F-4ADF-964E-DFD78E744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A68BF-585F-4E72-ACB9-CE1F9E684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FB0F-4731-4EF7-AF5B-F5101F8F7F7B}" type="datetimeFigureOut">
              <a:rPr lang="en-CA" smtClean="0"/>
              <a:t>2021-02-06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F5C12-5760-4416-AF5B-645A44B9D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7B195-8107-4726-B0C1-8490DB12B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E3F6-CDF9-47B7-8D22-0E3F9C7B9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737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C9A9B-6DF8-4BF8-BC23-2D11E25C5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2E6CA-264E-421A-A4B4-4ECEBCD88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3FEF5-8542-4F21-9624-7296B5A73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FB0F-4731-4EF7-AF5B-F5101F8F7F7B}" type="datetimeFigureOut">
              <a:rPr lang="en-CA" smtClean="0"/>
              <a:t>2021-02-06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4CD61-D76A-40C5-B13C-51FF55264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57793-23A8-47F3-BB2B-A108B1E48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E3F6-CDF9-47B7-8D22-0E3F9C7B9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403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24A67-5E5E-4DF9-8A4D-E5DBE1671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4CFEC-FC08-445C-A884-CD5CAEFDE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B9B423-96D0-430F-AFDC-BA086CA93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EA4F0-6683-4F14-A3B4-089386C08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FB0F-4731-4EF7-AF5B-F5101F8F7F7B}" type="datetimeFigureOut">
              <a:rPr lang="en-CA" smtClean="0"/>
              <a:t>2021-02-06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01DFA-728E-4269-B80F-58116C47A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4ECB38-869A-41F1-98CE-F938F4DCF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E3F6-CDF9-47B7-8D22-0E3F9C7B9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248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48A2A-C665-4A99-84E1-4CF31B551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50209-9152-4BF2-BDBD-DB5871262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1B369-518A-451A-9193-4ABF84B361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51AE3-50E3-449F-91D5-26CDD6B9BD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879710-77EB-4953-A1AF-A179D8238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613A3B-184B-4842-807E-CD66F482B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FB0F-4731-4EF7-AF5B-F5101F8F7F7B}" type="datetimeFigureOut">
              <a:rPr lang="en-CA" smtClean="0"/>
              <a:t>2021-02-06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9D329C-120B-4CEF-A12A-3D37F29BC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F75E5E-0048-4304-AFBF-809139439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E3F6-CDF9-47B7-8D22-0E3F9C7B9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89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5C28-21E7-4C76-81C4-69F42946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EECF24-E9BB-4D01-92DC-ED00B5E9C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FB0F-4731-4EF7-AF5B-F5101F8F7F7B}" type="datetimeFigureOut">
              <a:rPr lang="en-CA" smtClean="0"/>
              <a:t>2021-02-06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8DAD19-A9C1-472E-A35C-090E51062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461AF5-DCCB-4072-91CC-6832B4CE9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E3F6-CDF9-47B7-8D22-0E3F9C7B9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345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B5430A-6BF3-4B81-B638-FB012CB4D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FB0F-4731-4EF7-AF5B-F5101F8F7F7B}" type="datetimeFigureOut">
              <a:rPr lang="en-CA" smtClean="0"/>
              <a:t>2021-02-06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3FFF-B0AB-415E-B6A9-DDF79F1DA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772848-26FB-4234-B6F2-2B597DB4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E3F6-CDF9-47B7-8D22-0E3F9C7B9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23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E49D1-9CA7-4AB0-B32B-EF49C105F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C0D06-E1E2-499B-9683-38216F525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B5B3B-DB84-4212-B2A2-5B9AEF697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B01CF-B8F6-448D-9E08-D86A0F673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FB0F-4731-4EF7-AF5B-F5101F8F7F7B}" type="datetimeFigureOut">
              <a:rPr lang="en-CA" smtClean="0"/>
              <a:t>2021-02-06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2AEDE4-B5EE-4111-B6D4-ACFA9B57F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178B9A-8C25-4F1C-9F51-1EE2F638E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E3F6-CDF9-47B7-8D22-0E3F9C7B9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732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0D4CD-1F41-43D4-B945-70E931976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603D38-FC79-4F1C-99A9-6D86768D90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2CFC2-D15F-48AD-A0CD-8DB3104DE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6F278C-2F75-4748-A37F-2F3E71EF3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FB0F-4731-4EF7-AF5B-F5101F8F7F7B}" type="datetimeFigureOut">
              <a:rPr lang="en-CA" smtClean="0"/>
              <a:t>2021-02-06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5CCFB5-9FA1-4AAA-ADE4-037F5978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A2408-2412-4C38-836E-B2ABCC925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E3F6-CDF9-47B7-8D22-0E3F9C7B9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AA4535-7D3C-401C-84D2-00233F83B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99B88C-5B5A-4690-9755-84009219F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D4784-F407-4B72-9F93-E9EDD14071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FB0F-4731-4EF7-AF5B-F5101F8F7F7B}" type="datetimeFigureOut">
              <a:rPr lang="en-CA" smtClean="0"/>
              <a:t>2021-02-06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EDD69-AA3C-450A-9BD1-F952F93EC6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02BC8-141D-4B4A-80F0-BC0E50CE48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AE3F6-CDF9-47B7-8D22-0E3F9C7B9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08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1.jp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E723A-93C4-4196-9422-B9EF17CB2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4947" y="1481328"/>
            <a:ext cx="3298825" cy="2468880"/>
          </a:xfrm>
        </p:spPr>
        <p:txBody>
          <a:bodyPr>
            <a:normAutofit fontScale="90000"/>
          </a:bodyPr>
          <a:lstStyle/>
          <a:p>
            <a:r>
              <a:rPr lang="en-US" sz="6700" b="1" i="0" u="none" strike="noStrike" baseline="0" dirty="0"/>
              <a:t>A Prayer of the Destitute</a:t>
            </a:r>
            <a:br>
              <a:rPr lang="en-US" sz="1800" b="1" i="0" u="none" strike="noStrike" baseline="0" dirty="0"/>
            </a:br>
            <a:br>
              <a:rPr lang="en-CA" sz="1800" b="1" i="0" u="none" strike="noStrike" baseline="0" dirty="0"/>
            </a:br>
            <a:endParaRPr lang="en-CA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C53D6-6867-458A-8658-216BDC384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29951" y="4489683"/>
            <a:ext cx="3171524" cy="1307592"/>
          </a:xfrm>
        </p:spPr>
        <p:txBody>
          <a:bodyPr>
            <a:normAutofit/>
          </a:bodyPr>
          <a:lstStyle/>
          <a:p>
            <a:pPr algn="l"/>
            <a:r>
              <a:rPr lang="en-CA" sz="3600" b="1" i="0" u="none" strike="noStrike" baseline="0" dirty="0"/>
              <a:t>Text: Psalm 102</a:t>
            </a:r>
            <a:endParaRPr lang="en-CA" sz="3600" dirty="0"/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Picture 4" descr="A picture containing silhouette, night sky&#10;&#10;Description automatically generated">
            <a:extLst>
              <a:ext uri="{FF2B5EF4-FFF2-40B4-BE49-F238E27FC236}">
                <a16:creationId xmlns:a16="http://schemas.microsoft.com/office/drawing/2014/main" id="{D0A0CBD3-59DD-40B9-BD26-0436B54BB6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9"/>
          <a:stretch/>
        </p:blipFill>
        <p:spPr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66942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08">
            <a:extLst>
              <a:ext uri="{FF2B5EF4-FFF2-40B4-BE49-F238E27FC236}">
                <a16:creationId xmlns:a16="http://schemas.microsoft.com/office/drawing/2014/main" id="{7E734232-46A8-4884-9A59-B7E3BA4BC3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556832C-4460-465A-BFB9-05B2343990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3" r="-1" b="8732"/>
          <a:stretch/>
        </p:blipFill>
        <p:spPr>
          <a:xfrm>
            <a:off x="-3" y="-8371"/>
            <a:ext cx="8115287" cy="44708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E4BF9F1-95A6-4951-B407-F88A0DEBD54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4" r="21747" b="1"/>
          <a:stretch/>
        </p:blipFill>
        <p:spPr>
          <a:xfrm>
            <a:off x="8115292" y="-8371"/>
            <a:ext cx="4076700" cy="4470815"/>
          </a:xfrm>
          <a:prstGeom prst="rect">
            <a:avLst/>
          </a:prstGeom>
        </p:spPr>
      </p:pic>
      <p:sp>
        <p:nvSpPr>
          <p:cNvPr id="111" name="Rectangle 110">
            <a:extLst>
              <a:ext uri="{FF2B5EF4-FFF2-40B4-BE49-F238E27FC236}">
                <a16:creationId xmlns:a16="http://schemas.microsoft.com/office/drawing/2014/main" id="{D346B8D2-3218-41A5-B817-9ABFB108C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462444"/>
            <a:ext cx="8115290" cy="2394056"/>
          </a:xfrm>
          <a:prstGeom prst="rect">
            <a:avLst/>
          </a:prstGeom>
          <a:gradFill>
            <a:gsLst>
              <a:gs pos="10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8D6B9EF-FF47-487C-8B82-F9F2B9A54A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60944"/>
            <a:ext cx="8115285" cy="2397055"/>
          </a:xfrm>
          <a:prstGeom prst="rect">
            <a:avLst/>
          </a:prstGeom>
          <a:gradFill>
            <a:gsLst>
              <a:gs pos="7000">
                <a:srgbClr val="000000">
                  <a:alpha val="49000"/>
                </a:srgbClr>
              </a:gs>
              <a:gs pos="67000">
                <a:schemeClr val="accent1">
                  <a:lumMod val="75000"/>
                  <a:alpha val="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E723A-93C4-4196-9422-B9EF17CB2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739" y="4768553"/>
            <a:ext cx="6867289" cy="1115412"/>
          </a:xfrm>
        </p:spPr>
        <p:txBody>
          <a:bodyPr>
            <a:normAutofit/>
          </a:bodyPr>
          <a:lstStyle/>
          <a:p>
            <a:pPr algn="l"/>
            <a:r>
              <a:rPr lang="en-US" sz="4000" b="1" i="0" u="none" strike="noStrike" baseline="0">
                <a:solidFill>
                  <a:srgbClr val="FFFFFF"/>
                </a:solidFill>
              </a:rPr>
              <a:t>II. Assurance IN Time (102:12-16)</a:t>
            </a:r>
            <a:endParaRPr lang="en-CA" sz="4000">
              <a:solidFill>
                <a:srgbClr val="FFFFFF"/>
              </a:solidFill>
            </a:endParaRPr>
          </a:p>
        </p:txBody>
      </p:sp>
      <p:pic>
        <p:nvPicPr>
          <p:cNvPr id="5" name="Picture 4" descr="A picture containing silhouette, night sky&#10;&#10;Description automatically generated">
            <a:extLst>
              <a:ext uri="{FF2B5EF4-FFF2-40B4-BE49-F238E27FC236}">
                <a16:creationId xmlns:a16="http://schemas.microsoft.com/office/drawing/2014/main" id="{D0A0CBD3-59DD-40B9-BD26-0436B54BB6E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88" r="-2" b="-2"/>
          <a:stretch/>
        </p:blipFill>
        <p:spPr>
          <a:xfrm>
            <a:off x="8115292" y="4454317"/>
            <a:ext cx="4076700" cy="241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950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559294"/>
            <a:ext cx="12191999" cy="6298279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428"/>
            <a:ext cx="6096001" cy="6858000"/>
          </a:xfrm>
          <a:prstGeom prst="rect">
            <a:avLst/>
          </a:prstGeom>
          <a:gradFill>
            <a:gsLst>
              <a:gs pos="13000">
                <a:srgbClr val="000000">
                  <a:alpha val="72000"/>
                </a:srgbClr>
              </a:gs>
              <a:gs pos="99000">
                <a:schemeClr val="accent1">
                  <a:lumMod val="50000"/>
                  <a:alpha val="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E723A-93C4-4196-9422-B9EF17CB2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136" y="0"/>
            <a:ext cx="9947305" cy="771525"/>
          </a:xfrm>
        </p:spPr>
        <p:txBody>
          <a:bodyPr>
            <a:normAutofit/>
          </a:bodyPr>
          <a:lstStyle/>
          <a:p>
            <a:r>
              <a:rPr lang="en-US" sz="4400" b="1" i="0" u="none" strike="noStrike" baseline="0" dirty="0">
                <a:solidFill>
                  <a:srgbClr val="FFFFFF"/>
                </a:solidFill>
              </a:rPr>
              <a:t>III. Recording God’s Greatness (102:17-22)</a:t>
            </a:r>
            <a:endParaRPr lang="en-CA" sz="44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C53D6-6867-458A-8658-216BDC384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75" y="838315"/>
            <a:ext cx="11887200" cy="492440"/>
          </a:xfrm>
        </p:spPr>
        <p:txBody>
          <a:bodyPr>
            <a:noAutofit/>
          </a:bodyPr>
          <a:lstStyle/>
          <a:p>
            <a:r>
              <a:rPr lang="en-US" sz="3600" b="0" i="1" u="none" strike="noStrike" baseline="0" dirty="0">
                <a:solidFill>
                  <a:srgbClr val="FFFFFF"/>
                </a:solidFill>
              </a:rPr>
              <a:t>17. “He will respond to the prayer of the destitute; he will not despise their plea.</a:t>
            </a:r>
          </a:p>
          <a:p>
            <a:pPr marL="742950" marR="21600" indent="-742950">
              <a:buAutoNum type="arabicPeriod" startAt="18"/>
            </a:pPr>
            <a:r>
              <a:rPr lang="en-US" sz="3600" b="0" i="1" u="none" strike="noStrike" baseline="0" dirty="0">
                <a:solidFill>
                  <a:srgbClr val="FFFFFF"/>
                </a:solidFill>
              </a:rPr>
              <a:t>Let this be written for a future generation, that a people not yet created may praise the Lord:”</a:t>
            </a:r>
          </a:p>
          <a:p>
            <a:pPr marR="21600"/>
            <a:r>
              <a:rPr lang="en-US" sz="3600" i="1" dirty="0">
                <a:solidFill>
                  <a:srgbClr val="FFFFFF"/>
                </a:solidFill>
              </a:rPr>
              <a:t>									Psalm 102:17-18</a:t>
            </a:r>
            <a:endParaRPr lang="en-US" sz="3600" b="0" i="1" u="none" strike="noStrike" baseline="0" dirty="0">
              <a:solidFill>
                <a:srgbClr val="FFFFFF"/>
              </a:solidFill>
            </a:endParaRP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2B3ACB3-D689-442E-8A40-8680B0FEB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063256" y="400727"/>
            <a:ext cx="4065484" cy="8849062"/>
          </a:xfrm>
          <a:custGeom>
            <a:avLst/>
            <a:gdLst>
              <a:gd name="connsiteX0" fmla="*/ 0 w 4065484"/>
              <a:gd name="connsiteY0" fmla="*/ 4424531 h 8849062"/>
              <a:gd name="connsiteX1" fmla="*/ 3899197 w 4065484"/>
              <a:gd name="connsiteY1" fmla="*/ 8840480 h 8849062"/>
              <a:gd name="connsiteX2" fmla="*/ 4065484 w 4065484"/>
              <a:gd name="connsiteY2" fmla="*/ 8849062 h 8849062"/>
              <a:gd name="connsiteX3" fmla="*/ 4065483 w 4065484"/>
              <a:gd name="connsiteY3" fmla="*/ 0 h 8849062"/>
              <a:gd name="connsiteX4" fmla="*/ 3899197 w 4065484"/>
              <a:gd name="connsiteY4" fmla="*/ 8581 h 8849062"/>
              <a:gd name="connsiteX5" fmla="*/ 0 w 4065484"/>
              <a:gd name="connsiteY5" fmla="*/ 4424531 h 884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5484" h="8849062">
                <a:moveTo>
                  <a:pt x="0" y="4424531"/>
                </a:moveTo>
                <a:cubicBezTo>
                  <a:pt x="0" y="6722831"/>
                  <a:pt x="1709076" y="8613167"/>
                  <a:pt x="3899197" y="8840480"/>
                </a:cubicBezTo>
                <a:lnTo>
                  <a:pt x="4065484" y="8849062"/>
                </a:lnTo>
                <a:lnTo>
                  <a:pt x="4065483" y="0"/>
                </a:lnTo>
                <a:lnTo>
                  <a:pt x="3899197" y="8581"/>
                </a:lnTo>
                <a:cubicBezTo>
                  <a:pt x="1709075" y="235897"/>
                  <a:pt x="0" y="2126232"/>
                  <a:pt x="0" y="44245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"/>
                </a:schemeClr>
              </a:gs>
              <a:gs pos="68000">
                <a:schemeClr val="accent1">
                  <a:alpha val="15000"/>
                </a:schemeClr>
              </a:gs>
            </a:gsLst>
            <a:lin ang="21594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silhouette, night sky&#10;&#10;Description automatically generated">
            <a:extLst>
              <a:ext uri="{FF2B5EF4-FFF2-40B4-BE49-F238E27FC236}">
                <a16:creationId xmlns:a16="http://schemas.microsoft.com/office/drawing/2014/main" id="{D0A0CBD3-59DD-40B9-BD26-0436B54BB6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69" r="1" b="7761"/>
          <a:stretch/>
        </p:blipFill>
        <p:spPr>
          <a:xfrm>
            <a:off x="2343302" y="3351745"/>
            <a:ext cx="7519558" cy="3506255"/>
          </a:xfrm>
          <a:custGeom>
            <a:avLst/>
            <a:gdLst/>
            <a:ahLst/>
            <a:cxnLst/>
            <a:rect l="l" t="t" r="r" b="b"/>
            <a:pathLst>
              <a:path w="7519558" h="3506255">
                <a:moveTo>
                  <a:pt x="3759779" y="0"/>
                </a:moveTo>
                <a:cubicBezTo>
                  <a:pt x="5713450" y="0"/>
                  <a:pt x="7320331" y="1484777"/>
                  <a:pt x="7513560" y="3387468"/>
                </a:cubicBezTo>
                <a:lnTo>
                  <a:pt x="7519558" y="3506255"/>
                </a:lnTo>
                <a:lnTo>
                  <a:pt x="0" y="3506255"/>
                </a:lnTo>
                <a:lnTo>
                  <a:pt x="5998" y="3387468"/>
                </a:lnTo>
                <a:cubicBezTo>
                  <a:pt x="199227" y="1484777"/>
                  <a:pt x="1806109" y="0"/>
                  <a:pt x="3759779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140729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559294"/>
            <a:ext cx="12191999" cy="6298279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428"/>
            <a:ext cx="6096001" cy="6858000"/>
          </a:xfrm>
          <a:prstGeom prst="rect">
            <a:avLst/>
          </a:prstGeom>
          <a:gradFill>
            <a:gsLst>
              <a:gs pos="13000">
                <a:srgbClr val="000000">
                  <a:alpha val="72000"/>
                </a:srgbClr>
              </a:gs>
              <a:gs pos="99000">
                <a:schemeClr val="accent1">
                  <a:lumMod val="50000"/>
                  <a:alpha val="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E723A-93C4-4196-9422-B9EF17CB2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136" y="0"/>
            <a:ext cx="9947305" cy="771525"/>
          </a:xfrm>
        </p:spPr>
        <p:txBody>
          <a:bodyPr>
            <a:normAutofit/>
          </a:bodyPr>
          <a:lstStyle/>
          <a:p>
            <a:r>
              <a:rPr lang="en-US" sz="4400" b="1" i="0" u="none" strike="noStrike" baseline="0" dirty="0">
                <a:solidFill>
                  <a:srgbClr val="FFFFFF"/>
                </a:solidFill>
              </a:rPr>
              <a:t>III. Recording God’s Greatness (102:17-22)</a:t>
            </a:r>
            <a:endParaRPr lang="en-CA" sz="44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C53D6-6867-458A-8658-216BDC384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88" y="838315"/>
            <a:ext cx="12064437" cy="492440"/>
          </a:xfrm>
        </p:spPr>
        <p:txBody>
          <a:bodyPr>
            <a:noAutofit/>
          </a:bodyPr>
          <a:lstStyle/>
          <a:p>
            <a:r>
              <a:rPr lang="en-US" sz="3600" b="0" i="1" u="none" strike="noStrike" baseline="0" dirty="0">
                <a:solidFill>
                  <a:schemeClr val="bg1"/>
                </a:solidFill>
              </a:rPr>
              <a:t>19. “The Lord looked down from his sanctuary on high, from heaven he viewed the earth,</a:t>
            </a:r>
          </a:p>
          <a:p>
            <a:pPr marR="21600"/>
            <a:r>
              <a:rPr lang="en-US" sz="3600" b="0" i="1" u="none" strike="noStrike" baseline="0" dirty="0">
                <a:solidFill>
                  <a:schemeClr val="bg1"/>
                </a:solidFill>
              </a:rPr>
              <a:t>20. to hear the groans of the prisoners and release those condemned to death.”</a:t>
            </a:r>
          </a:p>
          <a:p>
            <a:r>
              <a:rPr lang="en-US" sz="3600" i="1" dirty="0">
                <a:solidFill>
                  <a:srgbClr val="FFFFFF"/>
                </a:solidFill>
              </a:rPr>
              <a:t>									Psalm 102:19-20 								</a:t>
            </a:r>
            <a:endParaRPr lang="en-US" sz="3600" b="0" i="1" u="none" strike="noStrike" baseline="0" dirty="0">
              <a:solidFill>
                <a:srgbClr val="FFFFFF"/>
              </a:solidFill>
            </a:endParaRP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2B3ACB3-D689-442E-8A40-8680B0FEB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063256" y="400727"/>
            <a:ext cx="4065484" cy="8849062"/>
          </a:xfrm>
          <a:custGeom>
            <a:avLst/>
            <a:gdLst>
              <a:gd name="connsiteX0" fmla="*/ 0 w 4065484"/>
              <a:gd name="connsiteY0" fmla="*/ 4424531 h 8849062"/>
              <a:gd name="connsiteX1" fmla="*/ 3899197 w 4065484"/>
              <a:gd name="connsiteY1" fmla="*/ 8840480 h 8849062"/>
              <a:gd name="connsiteX2" fmla="*/ 4065484 w 4065484"/>
              <a:gd name="connsiteY2" fmla="*/ 8849062 h 8849062"/>
              <a:gd name="connsiteX3" fmla="*/ 4065483 w 4065484"/>
              <a:gd name="connsiteY3" fmla="*/ 0 h 8849062"/>
              <a:gd name="connsiteX4" fmla="*/ 3899197 w 4065484"/>
              <a:gd name="connsiteY4" fmla="*/ 8581 h 8849062"/>
              <a:gd name="connsiteX5" fmla="*/ 0 w 4065484"/>
              <a:gd name="connsiteY5" fmla="*/ 4424531 h 884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5484" h="8849062">
                <a:moveTo>
                  <a:pt x="0" y="4424531"/>
                </a:moveTo>
                <a:cubicBezTo>
                  <a:pt x="0" y="6722831"/>
                  <a:pt x="1709076" y="8613167"/>
                  <a:pt x="3899197" y="8840480"/>
                </a:cubicBezTo>
                <a:lnTo>
                  <a:pt x="4065484" y="8849062"/>
                </a:lnTo>
                <a:lnTo>
                  <a:pt x="4065483" y="0"/>
                </a:lnTo>
                <a:lnTo>
                  <a:pt x="3899197" y="8581"/>
                </a:lnTo>
                <a:cubicBezTo>
                  <a:pt x="1709075" y="235897"/>
                  <a:pt x="0" y="2126232"/>
                  <a:pt x="0" y="44245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"/>
                </a:schemeClr>
              </a:gs>
              <a:gs pos="68000">
                <a:schemeClr val="accent1">
                  <a:alpha val="15000"/>
                </a:schemeClr>
              </a:gs>
            </a:gsLst>
            <a:lin ang="21594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silhouette, night sky&#10;&#10;Description automatically generated">
            <a:extLst>
              <a:ext uri="{FF2B5EF4-FFF2-40B4-BE49-F238E27FC236}">
                <a16:creationId xmlns:a16="http://schemas.microsoft.com/office/drawing/2014/main" id="{D0A0CBD3-59DD-40B9-BD26-0436B54BB6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69" r="1" b="7761"/>
          <a:stretch/>
        </p:blipFill>
        <p:spPr>
          <a:xfrm>
            <a:off x="2343302" y="3351745"/>
            <a:ext cx="7519558" cy="3506255"/>
          </a:xfrm>
          <a:custGeom>
            <a:avLst/>
            <a:gdLst/>
            <a:ahLst/>
            <a:cxnLst/>
            <a:rect l="l" t="t" r="r" b="b"/>
            <a:pathLst>
              <a:path w="7519558" h="3506255">
                <a:moveTo>
                  <a:pt x="3759779" y="0"/>
                </a:moveTo>
                <a:cubicBezTo>
                  <a:pt x="5713450" y="0"/>
                  <a:pt x="7320331" y="1484777"/>
                  <a:pt x="7513560" y="3387468"/>
                </a:cubicBezTo>
                <a:lnTo>
                  <a:pt x="7519558" y="3506255"/>
                </a:lnTo>
                <a:lnTo>
                  <a:pt x="0" y="3506255"/>
                </a:lnTo>
                <a:lnTo>
                  <a:pt x="5998" y="3387468"/>
                </a:lnTo>
                <a:cubicBezTo>
                  <a:pt x="199227" y="1484777"/>
                  <a:pt x="1806109" y="0"/>
                  <a:pt x="3759779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829969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559294"/>
            <a:ext cx="12191999" cy="6298279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428"/>
            <a:ext cx="6096001" cy="6858000"/>
          </a:xfrm>
          <a:prstGeom prst="rect">
            <a:avLst/>
          </a:prstGeom>
          <a:gradFill>
            <a:gsLst>
              <a:gs pos="13000">
                <a:srgbClr val="000000">
                  <a:alpha val="72000"/>
                </a:srgbClr>
              </a:gs>
              <a:gs pos="99000">
                <a:schemeClr val="accent1">
                  <a:lumMod val="50000"/>
                  <a:alpha val="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E723A-93C4-4196-9422-B9EF17CB2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136" y="0"/>
            <a:ext cx="9947305" cy="771525"/>
          </a:xfrm>
        </p:spPr>
        <p:txBody>
          <a:bodyPr>
            <a:normAutofit/>
          </a:bodyPr>
          <a:lstStyle/>
          <a:p>
            <a:r>
              <a:rPr lang="en-US" sz="4400" b="1" i="0" u="none" strike="noStrike" baseline="0" dirty="0">
                <a:solidFill>
                  <a:srgbClr val="FFFFFF"/>
                </a:solidFill>
              </a:rPr>
              <a:t>III. Recording God’s Greatness (102:17-22)</a:t>
            </a:r>
            <a:endParaRPr lang="en-CA" sz="44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C53D6-6867-458A-8658-216BDC384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838315"/>
            <a:ext cx="11968223" cy="492440"/>
          </a:xfrm>
        </p:spPr>
        <p:txBody>
          <a:bodyPr>
            <a:noAutofit/>
          </a:bodyPr>
          <a:lstStyle/>
          <a:p>
            <a:r>
              <a:rPr lang="en-US" sz="3600" b="0" i="1" u="none" strike="noStrike" baseline="0" dirty="0">
                <a:solidFill>
                  <a:schemeClr val="bg1"/>
                </a:solidFill>
              </a:rPr>
              <a:t>21. “So the name of the Lord will be declared in Zion and his praise in Jerusalem</a:t>
            </a:r>
          </a:p>
          <a:p>
            <a:pPr marR="21600"/>
            <a:r>
              <a:rPr lang="en-US" sz="3600" b="0" i="1" u="none" strike="noStrike" baseline="0" dirty="0">
                <a:solidFill>
                  <a:schemeClr val="bg1"/>
                </a:solidFill>
              </a:rPr>
              <a:t>22. when the peoples and the kingdoms assemble to worship the Lord.”</a:t>
            </a:r>
          </a:p>
          <a:p>
            <a:pPr marR="21600"/>
            <a:r>
              <a:rPr lang="en-US" sz="3600" i="1" dirty="0">
                <a:solidFill>
                  <a:schemeClr val="bg1"/>
                </a:solidFill>
              </a:rPr>
              <a:t>									Psalm 102:21-22</a:t>
            </a:r>
            <a:endParaRPr lang="en-US" sz="3600" b="1" i="1" u="none" strike="noStrike" baseline="0" dirty="0">
              <a:solidFill>
                <a:schemeClr val="bg1"/>
              </a:solidFill>
            </a:endParaRP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2B3ACB3-D689-442E-8A40-8680B0FEB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063256" y="400727"/>
            <a:ext cx="4065484" cy="8849062"/>
          </a:xfrm>
          <a:custGeom>
            <a:avLst/>
            <a:gdLst>
              <a:gd name="connsiteX0" fmla="*/ 0 w 4065484"/>
              <a:gd name="connsiteY0" fmla="*/ 4424531 h 8849062"/>
              <a:gd name="connsiteX1" fmla="*/ 3899197 w 4065484"/>
              <a:gd name="connsiteY1" fmla="*/ 8840480 h 8849062"/>
              <a:gd name="connsiteX2" fmla="*/ 4065484 w 4065484"/>
              <a:gd name="connsiteY2" fmla="*/ 8849062 h 8849062"/>
              <a:gd name="connsiteX3" fmla="*/ 4065483 w 4065484"/>
              <a:gd name="connsiteY3" fmla="*/ 0 h 8849062"/>
              <a:gd name="connsiteX4" fmla="*/ 3899197 w 4065484"/>
              <a:gd name="connsiteY4" fmla="*/ 8581 h 8849062"/>
              <a:gd name="connsiteX5" fmla="*/ 0 w 4065484"/>
              <a:gd name="connsiteY5" fmla="*/ 4424531 h 884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5484" h="8849062">
                <a:moveTo>
                  <a:pt x="0" y="4424531"/>
                </a:moveTo>
                <a:cubicBezTo>
                  <a:pt x="0" y="6722831"/>
                  <a:pt x="1709076" y="8613167"/>
                  <a:pt x="3899197" y="8840480"/>
                </a:cubicBezTo>
                <a:lnTo>
                  <a:pt x="4065484" y="8849062"/>
                </a:lnTo>
                <a:lnTo>
                  <a:pt x="4065483" y="0"/>
                </a:lnTo>
                <a:lnTo>
                  <a:pt x="3899197" y="8581"/>
                </a:lnTo>
                <a:cubicBezTo>
                  <a:pt x="1709075" y="235897"/>
                  <a:pt x="0" y="2126232"/>
                  <a:pt x="0" y="44245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"/>
                </a:schemeClr>
              </a:gs>
              <a:gs pos="68000">
                <a:schemeClr val="accent1">
                  <a:alpha val="15000"/>
                </a:schemeClr>
              </a:gs>
            </a:gsLst>
            <a:lin ang="21594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silhouette, night sky&#10;&#10;Description automatically generated">
            <a:extLst>
              <a:ext uri="{FF2B5EF4-FFF2-40B4-BE49-F238E27FC236}">
                <a16:creationId xmlns:a16="http://schemas.microsoft.com/office/drawing/2014/main" id="{D0A0CBD3-59DD-40B9-BD26-0436B54BB6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69" r="1" b="7761"/>
          <a:stretch/>
        </p:blipFill>
        <p:spPr>
          <a:xfrm>
            <a:off x="2343302" y="3351745"/>
            <a:ext cx="7519558" cy="3506255"/>
          </a:xfrm>
          <a:custGeom>
            <a:avLst/>
            <a:gdLst/>
            <a:ahLst/>
            <a:cxnLst/>
            <a:rect l="l" t="t" r="r" b="b"/>
            <a:pathLst>
              <a:path w="7519558" h="3506255">
                <a:moveTo>
                  <a:pt x="3759779" y="0"/>
                </a:moveTo>
                <a:cubicBezTo>
                  <a:pt x="5713450" y="0"/>
                  <a:pt x="7320331" y="1484777"/>
                  <a:pt x="7513560" y="3387468"/>
                </a:cubicBezTo>
                <a:lnTo>
                  <a:pt x="7519558" y="3506255"/>
                </a:lnTo>
                <a:lnTo>
                  <a:pt x="0" y="3506255"/>
                </a:lnTo>
                <a:lnTo>
                  <a:pt x="5998" y="3387468"/>
                </a:lnTo>
                <a:cubicBezTo>
                  <a:pt x="199227" y="1484777"/>
                  <a:pt x="1806109" y="0"/>
                  <a:pt x="3759779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07580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E723A-93C4-4196-9422-B9EF17CB2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7737" y="1384296"/>
            <a:ext cx="4605340" cy="1279882"/>
          </a:xfrm>
        </p:spPr>
        <p:txBody>
          <a:bodyPr>
            <a:normAutofit/>
          </a:bodyPr>
          <a:lstStyle/>
          <a:p>
            <a:pPr algn="l"/>
            <a:r>
              <a:rPr lang="en-US" sz="4000" b="1" i="0" u="none" strike="noStrike" baseline="0" dirty="0">
                <a:solidFill>
                  <a:schemeClr val="bg1"/>
                </a:solidFill>
              </a:rPr>
              <a:t>I. Description of Distress (102:3-11)</a:t>
            </a:r>
            <a:endParaRPr lang="en-CA" sz="40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C53D6-6867-458A-8658-216BDC384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87737" y="3141482"/>
            <a:ext cx="4605340" cy="1655762"/>
          </a:xfrm>
        </p:spPr>
        <p:txBody>
          <a:bodyPr>
            <a:noAutofit/>
          </a:bodyPr>
          <a:lstStyle/>
          <a:p>
            <a:r>
              <a:rPr lang="en-US" sz="3600" i="1" u="none" strike="noStrike" baseline="0" dirty="0">
                <a:solidFill>
                  <a:schemeClr val="bg1"/>
                </a:solidFill>
              </a:rPr>
              <a:t>“destitute”</a:t>
            </a:r>
            <a:r>
              <a:rPr lang="en-US" sz="3600" i="0" u="none" strike="noStrike" baseline="0" dirty="0">
                <a:solidFill>
                  <a:schemeClr val="bg1"/>
                </a:solidFill>
              </a:rPr>
              <a:t> - </a:t>
            </a:r>
            <a:r>
              <a:rPr lang="en-US" sz="3600" i="1" u="none" strike="noStrike" baseline="0" dirty="0">
                <a:solidFill>
                  <a:schemeClr val="bg1"/>
                </a:solidFill>
              </a:rPr>
              <a:t>“extremely poor and lacking the means to provide for oneself.”</a:t>
            </a:r>
            <a:r>
              <a:rPr lang="en-US" sz="3600" i="0" u="none" strike="noStrike" baseline="0" dirty="0">
                <a:solidFill>
                  <a:schemeClr val="bg1"/>
                </a:solidFill>
              </a:rPr>
              <a:t> </a:t>
            </a:r>
            <a:endParaRPr lang="en-CA" sz="3600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silhouette, night sky&#10;&#10;Description automatically generated">
            <a:extLst>
              <a:ext uri="{FF2B5EF4-FFF2-40B4-BE49-F238E27FC236}">
                <a16:creationId xmlns:a16="http://schemas.microsoft.com/office/drawing/2014/main" id="{D0A0CBD3-59DD-40B9-BD26-0436B54BB6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7" r="4236" b="-2"/>
          <a:stretch/>
        </p:blipFill>
        <p:spPr>
          <a:xfrm>
            <a:off x="473874" y="1057275"/>
            <a:ext cx="5917401" cy="4743450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F36B2BE-65F4-46E3-AFDD-A9AE9E885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9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E723A-93C4-4196-9422-B9EF17CB2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7737" y="1384296"/>
            <a:ext cx="4605340" cy="1279882"/>
          </a:xfrm>
        </p:spPr>
        <p:txBody>
          <a:bodyPr>
            <a:normAutofit/>
          </a:bodyPr>
          <a:lstStyle/>
          <a:p>
            <a:pPr algn="l"/>
            <a:r>
              <a:rPr lang="en-US" sz="4000" b="1" i="0" u="none" strike="noStrike" baseline="0" dirty="0">
                <a:solidFill>
                  <a:schemeClr val="bg1"/>
                </a:solidFill>
              </a:rPr>
              <a:t>I. Description of Distress (102:3-11)</a:t>
            </a:r>
            <a:endParaRPr lang="en-CA" sz="40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C53D6-6867-458A-8658-216BDC384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87737" y="3141482"/>
            <a:ext cx="4605340" cy="1655762"/>
          </a:xfrm>
        </p:spPr>
        <p:txBody>
          <a:bodyPr>
            <a:noAutofit/>
          </a:bodyPr>
          <a:lstStyle/>
          <a:p>
            <a:r>
              <a:rPr lang="en-US" sz="4000" b="0" i="0" u="none" strike="noStrike" baseline="0" dirty="0">
                <a:solidFill>
                  <a:schemeClr val="bg1"/>
                </a:solidFill>
              </a:rPr>
              <a:t>“This is a patriot’s lament over his country’s distress.”</a:t>
            </a:r>
          </a:p>
          <a:p>
            <a:r>
              <a:rPr lang="en-CA" sz="4000" b="0" i="0" u="none" strike="noStrike" baseline="0" dirty="0">
                <a:solidFill>
                  <a:schemeClr val="bg1"/>
                </a:solidFill>
              </a:rPr>
              <a:t>Charles Spurgeon</a:t>
            </a:r>
          </a:p>
        </p:txBody>
      </p:sp>
      <p:pic>
        <p:nvPicPr>
          <p:cNvPr id="5" name="Picture 4" descr="A picture containing silhouette, night sky&#10;&#10;Description automatically generated">
            <a:extLst>
              <a:ext uri="{FF2B5EF4-FFF2-40B4-BE49-F238E27FC236}">
                <a16:creationId xmlns:a16="http://schemas.microsoft.com/office/drawing/2014/main" id="{D0A0CBD3-59DD-40B9-BD26-0436B54BB6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7" r="4236" b="-2"/>
          <a:stretch/>
        </p:blipFill>
        <p:spPr>
          <a:xfrm>
            <a:off x="473874" y="1057275"/>
            <a:ext cx="5917401" cy="4743450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F36B2BE-65F4-46E3-AFDD-A9AE9E885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2EC53D6-6867-458A-8658-216BDC384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2933" y="919333"/>
            <a:ext cx="7349047" cy="911117"/>
          </a:xfrm>
        </p:spPr>
        <p:txBody>
          <a:bodyPr>
            <a:noAutofit/>
          </a:bodyPr>
          <a:lstStyle/>
          <a:p>
            <a:r>
              <a:rPr lang="en-US" sz="3200" b="0" i="1" u="none" strike="noStrike" baseline="0" dirty="0"/>
              <a:t>“For my days vanish like smoke; my bones burn like glowing embers.</a:t>
            </a:r>
          </a:p>
          <a:p>
            <a:pPr marR="14400"/>
            <a:r>
              <a:rPr lang="en-US" sz="3200" b="0" i="1" u="none" strike="noStrike" baseline="0" dirty="0"/>
              <a:t>4. My heart is blighted and withered like grass; I forget to eat my food.</a:t>
            </a:r>
          </a:p>
          <a:p>
            <a:pPr marR="14400"/>
            <a:r>
              <a:rPr lang="en-US" sz="3200" b="0" i="1" u="none" strike="noStrike" baseline="0" dirty="0"/>
              <a:t>5. In my distress I groan aloud and am reduced to skin and bones.”</a:t>
            </a:r>
          </a:p>
          <a:p>
            <a:pPr marR="14400"/>
            <a:r>
              <a:rPr lang="en-US" sz="3200" i="1" dirty="0"/>
              <a:t>			Psalm 102:3-5</a:t>
            </a:r>
            <a:endParaRPr lang="en-CA" sz="3200" dirty="0"/>
          </a:p>
        </p:txBody>
      </p:sp>
      <p:pic>
        <p:nvPicPr>
          <p:cNvPr id="5" name="Picture 4" descr="A picture containing silhouette, night sky&#10;&#10;Description automatically generated">
            <a:extLst>
              <a:ext uri="{FF2B5EF4-FFF2-40B4-BE49-F238E27FC236}">
                <a16:creationId xmlns:a16="http://schemas.microsoft.com/office/drawing/2014/main" id="{D0A0CBD3-59DD-40B9-BD26-0436B54BB6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2" r="14"/>
          <a:stretch/>
        </p:blipFill>
        <p:spPr>
          <a:xfrm>
            <a:off x="20" y="10"/>
            <a:ext cx="5836538" cy="5130404"/>
          </a:xfrm>
          <a:custGeom>
            <a:avLst/>
            <a:gdLst/>
            <a:ahLst/>
            <a:cxnLst/>
            <a:rect l="l" t="t" r="r" b="b"/>
            <a:pathLst>
              <a:path w="5836558" h="5130414">
                <a:moveTo>
                  <a:pt x="0" y="0"/>
                </a:moveTo>
                <a:lnTo>
                  <a:pt x="3460503" y="0"/>
                </a:lnTo>
                <a:lnTo>
                  <a:pt x="5836558" y="5130414"/>
                </a:lnTo>
                <a:lnTo>
                  <a:pt x="0" y="5130414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6E723A-93C4-4196-9422-B9EF17CB2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0463" y="1"/>
            <a:ext cx="8491517" cy="757237"/>
          </a:xfrm>
        </p:spPr>
        <p:txBody>
          <a:bodyPr>
            <a:normAutofit/>
          </a:bodyPr>
          <a:lstStyle/>
          <a:p>
            <a:pPr algn="l"/>
            <a:r>
              <a:rPr lang="en-US" sz="4400" b="1" i="0" u="none" strike="noStrike" baseline="0" dirty="0"/>
              <a:t>I. Description of Distress (102:3-11)</a:t>
            </a:r>
            <a:endParaRPr lang="en-CA" sz="4400" dirty="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49FC0429-1777-4051-AFA1-A3E8593C0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108152" y="5292510"/>
            <a:ext cx="6083848" cy="1565491"/>
          </a:xfrm>
          <a:custGeom>
            <a:avLst/>
            <a:gdLst>
              <a:gd name="connsiteX0" fmla="*/ 0 w 6083848"/>
              <a:gd name="connsiteY0" fmla="*/ 1565491 h 1565491"/>
              <a:gd name="connsiteX1" fmla="*/ 6083848 w 6083848"/>
              <a:gd name="connsiteY1" fmla="*/ 1565491 h 1565491"/>
              <a:gd name="connsiteX2" fmla="*/ 6083848 w 6083848"/>
              <a:gd name="connsiteY2" fmla="*/ 0 h 1565491"/>
              <a:gd name="connsiteX3" fmla="*/ 1692132 w 6083848"/>
              <a:gd name="connsiteY3" fmla="*/ 0 h 1565491"/>
              <a:gd name="connsiteX4" fmla="*/ 1186806 w 6083848"/>
              <a:gd name="connsiteY4" fmla="*/ 0 h 1565491"/>
              <a:gd name="connsiteX5" fmla="*/ 1186070 w 6083848"/>
              <a:gd name="connsiteY5" fmla="*/ 1591 h 1565491"/>
              <a:gd name="connsiteX6" fmla="*/ 724290 w 6083848"/>
              <a:gd name="connsiteY6" fmla="*/ 1591 h 156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3848" h="1565491">
                <a:moveTo>
                  <a:pt x="0" y="1565491"/>
                </a:moveTo>
                <a:lnTo>
                  <a:pt x="6083848" y="1565491"/>
                </a:lnTo>
                <a:lnTo>
                  <a:pt x="6083848" y="0"/>
                </a:lnTo>
                <a:lnTo>
                  <a:pt x="1692132" y="0"/>
                </a:lnTo>
                <a:lnTo>
                  <a:pt x="1186806" y="0"/>
                </a:lnTo>
                <a:lnTo>
                  <a:pt x="1186070" y="1591"/>
                </a:lnTo>
                <a:lnTo>
                  <a:pt x="724290" y="159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38D3B1B8-B04F-487E-87AF-E6DDAAFBF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5292509"/>
            <a:ext cx="6670682" cy="1565491"/>
          </a:xfrm>
          <a:custGeom>
            <a:avLst/>
            <a:gdLst>
              <a:gd name="connsiteX0" fmla="*/ 0 w 6670682"/>
              <a:gd name="connsiteY0" fmla="*/ 1565491 h 1565491"/>
              <a:gd name="connsiteX1" fmla="*/ 526312 w 6670682"/>
              <a:gd name="connsiteY1" fmla="*/ 1565491 h 1565491"/>
              <a:gd name="connsiteX2" fmla="*/ 5419344 w 6670682"/>
              <a:gd name="connsiteY2" fmla="*/ 1565491 h 1565491"/>
              <a:gd name="connsiteX3" fmla="*/ 5945656 w 6670682"/>
              <a:gd name="connsiteY3" fmla="*/ 1565491 h 1565491"/>
              <a:gd name="connsiteX4" fmla="*/ 6670682 w 6670682"/>
              <a:gd name="connsiteY4" fmla="*/ 0 h 1565491"/>
              <a:gd name="connsiteX5" fmla="*/ 6144370 w 6670682"/>
              <a:gd name="connsiteY5" fmla="*/ 0 h 1565491"/>
              <a:gd name="connsiteX6" fmla="*/ 526312 w 6670682"/>
              <a:gd name="connsiteY6" fmla="*/ 0 h 1565491"/>
              <a:gd name="connsiteX7" fmla="*/ 0 w 6670682"/>
              <a:gd name="connsiteY7" fmla="*/ 0 h 156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70682" h="1565491">
                <a:moveTo>
                  <a:pt x="0" y="1565491"/>
                </a:moveTo>
                <a:lnTo>
                  <a:pt x="526312" y="1565491"/>
                </a:lnTo>
                <a:lnTo>
                  <a:pt x="5419344" y="1565491"/>
                </a:lnTo>
                <a:lnTo>
                  <a:pt x="5945656" y="1565491"/>
                </a:lnTo>
                <a:lnTo>
                  <a:pt x="6670682" y="0"/>
                </a:lnTo>
                <a:lnTo>
                  <a:pt x="6144370" y="0"/>
                </a:lnTo>
                <a:lnTo>
                  <a:pt x="526312" y="0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854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2EC53D6-6867-458A-8658-216BDC384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6444" y="919333"/>
            <a:ext cx="7055536" cy="911117"/>
          </a:xfrm>
        </p:spPr>
        <p:txBody>
          <a:bodyPr>
            <a:noAutofit/>
          </a:bodyPr>
          <a:lstStyle/>
          <a:p>
            <a:r>
              <a:rPr lang="en-US" sz="3200" b="0" i="1" u="none" strike="noStrike" baseline="0" dirty="0"/>
              <a:t>6. “I am like a desert owl, like an owl among the ruins.</a:t>
            </a:r>
          </a:p>
          <a:p>
            <a:r>
              <a:rPr lang="en-US" sz="3200" b="0" i="1" u="none" strike="noStrike" baseline="0" dirty="0"/>
              <a:t>7. I lie awake; I have become like a bird alone on a roof.</a:t>
            </a:r>
          </a:p>
          <a:p>
            <a:pPr marR="14400"/>
            <a:r>
              <a:rPr lang="en-US" sz="3200" b="0" i="1" u="none" strike="noStrike" baseline="0" dirty="0"/>
              <a:t>8. All day long my enemies taunt me; those who rail against me use my name as a curse.”</a:t>
            </a:r>
          </a:p>
          <a:p>
            <a:pPr marR="14400"/>
            <a:r>
              <a:rPr lang="en-US" sz="3200" i="1" dirty="0"/>
              <a:t>				Psalm 102:6-8</a:t>
            </a:r>
            <a:endParaRPr lang="en-CA" sz="3200" dirty="0"/>
          </a:p>
        </p:txBody>
      </p:sp>
      <p:pic>
        <p:nvPicPr>
          <p:cNvPr id="5" name="Picture 4" descr="A picture containing silhouette, night sky&#10;&#10;Description automatically generated">
            <a:extLst>
              <a:ext uri="{FF2B5EF4-FFF2-40B4-BE49-F238E27FC236}">
                <a16:creationId xmlns:a16="http://schemas.microsoft.com/office/drawing/2014/main" id="{D0A0CBD3-59DD-40B9-BD26-0436B54BB6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2" r="14"/>
          <a:stretch/>
        </p:blipFill>
        <p:spPr>
          <a:xfrm>
            <a:off x="20" y="10"/>
            <a:ext cx="5836538" cy="5130404"/>
          </a:xfrm>
          <a:custGeom>
            <a:avLst/>
            <a:gdLst/>
            <a:ahLst/>
            <a:cxnLst/>
            <a:rect l="l" t="t" r="r" b="b"/>
            <a:pathLst>
              <a:path w="5836558" h="5130414">
                <a:moveTo>
                  <a:pt x="0" y="0"/>
                </a:moveTo>
                <a:lnTo>
                  <a:pt x="3460503" y="0"/>
                </a:lnTo>
                <a:lnTo>
                  <a:pt x="5836558" y="5130414"/>
                </a:lnTo>
                <a:lnTo>
                  <a:pt x="0" y="5130414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6E723A-93C4-4196-9422-B9EF17CB2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0463" y="1"/>
            <a:ext cx="8491517" cy="757237"/>
          </a:xfrm>
        </p:spPr>
        <p:txBody>
          <a:bodyPr>
            <a:normAutofit/>
          </a:bodyPr>
          <a:lstStyle/>
          <a:p>
            <a:pPr algn="l"/>
            <a:r>
              <a:rPr lang="en-US" sz="4400" b="1" i="0" u="none" strike="noStrike" baseline="0" dirty="0"/>
              <a:t>I. Description of Distress (102:3-11)</a:t>
            </a:r>
            <a:endParaRPr lang="en-CA" sz="4400" dirty="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49FC0429-1777-4051-AFA1-A3E8593C0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108152" y="5292510"/>
            <a:ext cx="6083848" cy="1565491"/>
          </a:xfrm>
          <a:custGeom>
            <a:avLst/>
            <a:gdLst>
              <a:gd name="connsiteX0" fmla="*/ 0 w 6083848"/>
              <a:gd name="connsiteY0" fmla="*/ 1565491 h 1565491"/>
              <a:gd name="connsiteX1" fmla="*/ 6083848 w 6083848"/>
              <a:gd name="connsiteY1" fmla="*/ 1565491 h 1565491"/>
              <a:gd name="connsiteX2" fmla="*/ 6083848 w 6083848"/>
              <a:gd name="connsiteY2" fmla="*/ 0 h 1565491"/>
              <a:gd name="connsiteX3" fmla="*/ 1692132 w 6083848"/>
              <a:gd name="connsiteY3" fmla="*/ 0 h 1565491"/>
              <a:gd name="connsiteX4" fmla="*/ 1186806 w 6083848"/>
              <a:gd name="connsiteY4" fmla="*/ 0 h 1565491"/>
              <a:gd name="connsiteX5" fmla="*/ 1186070 w 6083848"/>
              <a:gd name="connsiteY5" fmla="*/ 1591 h 1565491"/>
              <a:gd name="connsiteX6" fmla="*/ 724290 w 6083848"/>
              <a:gd name="connsiteY6" fmla="*/ 1591 h 156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3848" h="1565491">
                <a:moveTo>
                  <a:pt x="0" y="1565491"/>
                </a:moveTo>
                <a:lnTo>
                  <a:pt x="6083848" y="1565491"/>
                </a:lnTo>
                <a:lnTo>
                  <a:pt x="6083848" y="0"/>
                </a:lnTo>
                <a:lnTo>
                  <a:pt x="1692132" y="0"/>
                </a:lnTo>
                <a:lnTo>
                  <a:pt x="1186806" y="0"/>
                </a:lnTo>
                <a:lnTo>
                  <a:pt x="1186070" y="1591"/>
                </a:lnTo>
                <a:lnTo>
                  <a:pt x="724290" y="159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38D3B1B8-B04F-487E-87AF-E6DDAAFBF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5292509"/>
            <a:ext cx="6670682" cy="1565491"/>
          </a:xfrm>
          <a:custGeom>
            <a:avLst/>
            <a:gdLst>
              <a:gd name="connsiteX0" fmla="*/ 0 w 6670682"/>
              <a:gd name="connsiteY0" fmla="*/ 1565491 h 1565491"/>
              <a:gd name="connsiteX1" fmla="*/ 526312 w 6670682"/>
              <a:gd name="connsiteY1" fmla="*/ 1565491 h 1565491"/>
              <a:gd name="connsiteX2" fmla="*/ 5419344 w 6670682"/>
              <a:gd name="connsiteY2" fmla="*/ 1565491 h 1565491"/>
              <a:gd name="connsiteX3" fmla="*/ 5945656 w 6670682"/>
              <a:gd name="connsiteY3" fmla="*/ 1565491 h 1565491"/>
              <a:gd name="connsiteX4" fmla="*/ 6670682 w 6670682"/>
              <a:gd name="connsiteY4" fmla="*/ 0 h 1565491"/>
              <a:gd name="connsiteX5" fmla="*/ 6144370 w 6670682"/>
              <a:gd name="connsiteY5" fmla="*/ 0 h 1565491"/>
              <a:gd name="connsiteX6" fmla="*/ 526312 w 6670682"/>
              <a:gd name="connsiteY6" fmla="*/ 0 h 1565491"/>
              <a:gd name="connsiteX7" fmla="*/ 0 w 6670682"/>
              <a:gd name="connsiteY7" fmla="*/ 0 h 156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70682" h="1565491">
                <a:moveTo>
                  <a:pt x="0" y="1565491"/>
                </a:moveTo>
                <a:lnTo>
                  <a:pt x="526312" y="1565491"/>
                </a:lnTo>
                <a:lnTo>
                  <a:pt x="5419344" y="1565491"/>
                </a:lnTo>
                <a:lnTo>
                  <a:pt x="5945656" y="1565491"/>
                </a:lnTo>
                <a:lnTo>
                  <a:pt x="6670682" y="0"/>
                </a:lnTo>
                <a:lnTo>
                  <a:pt x="6144370" y="0"/>
                </a:lnTo>
                <a:lnTo>
                  <a:pt x="526312" y="0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197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2EC53D6-6867-458A-8658-216BDC384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28356" y="919333"/>
            <a:ext cx="6863624" cy="911117"/>
          </a:xfrm>
        </p:spPr>
        <p:txBody>
          <a:bodyPr>
            <a:noAutofit/>
          </a:bodyPr>
          <a:lstStyle/>
          <a:p>
            <a:r>
              <a:rPr lang="en-US" sz="3600" b="0" i="1" u="none" strike="noStrike" baseline="0" dirty="0"/>
              <a:t>9. “For I eat ashes as my food and mingle my drink with tears</a:t>
            </a:r>
          </a:p>
          <a:p>
            <a:pPr marR="14400"/>
            <a:r>
              <a:rPr lang="en-US" sz="3600" b="0" i="1" u="none" strike="noStrike" baseline="0" dirty="0"/>
              <a:t>10. because of your great wrath, for you have taken me up and thrown me aside.</a:t>
            </a:r>
          </a:p>
          <a:p>
            <a:pPr marR="14400"/>
            <a:r>
              <a:rPr lang="en-US" sz="3600" b="0" i="1" u="none" strike="noStrike" baseline="0" dirty="0"/>
              <a:t>11. My days are like the evening shadow; I wither away like grass.”</a:t>
            </a:r>
          </a:p>
          <a:p>
            <a:pPr marR="14400"/>
            <a:r>
              <a:rPr lang="en-US" sz="3200" i="1" dirty="0"/>
              <a:t>				Psalm 102:9-11</a:t>
            </a:r>
            <a:endParaRPr lang="en-CA" sz="3200" dirty="0"/>
          </a:p>
        </p:txBody>
      </p:sp>
      <p:pic>
        <p:nvPicPr>
          <p:cNvPr id="5" name="Picture 4" descr="A picture containing silhouette, night sky&#10;&#10;Description automatically generated">
            <a:extLst>
              <a:ext uri="{FF2B5EF4-FFF2-40B4-BE49-F238E27FC236}">
                <a16:creationId xmlns:a16="http://schemas.microsoft.com/office/drawing/2014/main" id="{D0A0CBD3-59DD-40B9-BD26-0436B54BB6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2" r="14"/>
          <a:stretch/>
        </p:blipFill>
        <p:spPr>
          <a:xfrm>
            <a:off x="20" y="10"/>
            <a:ext cx="5836538" cy="5130404"/>
          </a:xfrm>
          <a:custGeom>
            <a:avLst/>
            <a:gdLst/>
            <a:ahLst/>
            <a:cxnLst/>
            <a:rect l="l" t="t" r="r" b="b"/>
            <a:pathLst>
              <a:path w="5836558" h="5130414">
                <a:moveTo>
                  <a:pt x="0" y="0"/>
                </a:moveTo>
                <a:lnTo>
                  <a:pt x="3460503" y="0"/>
                </a:lnTo>
                <a:lnTo>
                  <a:pt x="5836558" y="5130414"/>
                </a:lnTo>
                <a:lnTo>
                  <a:pt x="0" y="5130414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6E723A-93C4-4196-9422-B9EF17CB2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0463" y="1"/>
            <a:ext cx="8491517" cy="757237"/>
          </a:xfrm>
        </p:spPr>
        <p:txBody>
          <a:bodyPr>
            <a:normAutofit/>
          </a:bodyPr>
          <a:lstStyle/>
          <a:p>
            <a:pPr algn="l"/>
            <a:r>
              <a:rPr lang="en-US" sz="4400" b="1" i="0" u="none" strike="noStrike" baseline="0" dirty="0"/>
              <a:t>I. Description of Distress (102:3-11)</a:t>
            </a:r>
            <a:endParaRPr lang="en-CA" sz="4400" dirty="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49FC0429-1777-4051-AFA1-A3E8593C0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108152" y="5292510"/>
            <a:ext cx="6083848" cy="1565491"/>
          </a:xfrm>
          <a:custGeom>
            <a:avLst/>
            <a:gdLst>
              <a:gd name="connsiteX0" fmla="*/ 0 w 6083848"/>
              <a:gd name="connsiteY0" fmla="*/ 1565491 h 1565491"/>
              <a:gd name="connsiteX1" fmla="*/ 6083848 w 6083848"/>
              <a:gd name="connsiteY1" fmla="*/ 1565491 h 1565491"/>
              <a:gd name="connsiteX2" fmla="*/ 6083848 w 6083848"/>
              <a:gd name="connsiteY2" fmla="*/ 0 h 1565491"/>
              <a:gd name="connsiteX3" fmla="*/ 1692132 w 6083848"/>
              <a:gd name="connsiteY3" fmla="*/ 0 h 1565491"/>
              <a:gd name="connsiteX4" fmla="*/ 1186806 w 6083848"/>
              <a:gd name="connsiteY4" fmla="*/ 0 h 1565491"/>
              <a:gd name="connsiteX5" fmla="*/ 1186070 w 6083848"/>
              <a:gd name="connsiteY5" fmla="*/ 1591 h 1565491"/>
              <a:gd name="connsiteX6" fmla="*/ 724290 w 6083848"/>
              <a:gd name="connsiteY6" fmla="*/ 1591 h 156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3848" h="1565491">
                <a:moveTo>
                  <a:pt x="0" y="1565491"/>
                </a:moveTo>
                <a:lnTo>
                  <a:pt x="6083848" y="1565491"/>
                </a:lnTo>
                <a:lnTo>
                  <a:pt x="6083848" y="0"/>
                </a:lnTo>
                <a:lnTo>
                  <a:pt x="1692132" y="0"/>
                </a:lnTo>
                <a:lnTo>
                  <a:pt x="1186806" y="0"/>
                </a:lnTo>
                <a:lnTo>
                  <a:pt x="1186070" y="1591"/>
                </a:lnTo>
                <a:lnTo>
                  <a:pt x="724290" y="159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38D3B1B8-B04F-487E-87AF-E6DDAAFBF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5292509"/>
            <a:ext cx="6670682" cy="1565491"/>
          </a:xfrm>
          <a:custGeom>
            <a:avLst/>
            <a:gdLst>
              <a:gd name="connsiteX0" fmla="*/ 0 w 6670682"/>
              <a:gd name="connsiteY0" fmla="*/ 1565491 h 1565491"/>
              <a:gd name="connsiteX1" fmla="*/ 526312 w 6670682"/>
              <a:gd name="connsiteY1" fmla="*/ 1565491 h 1565491"/>
              <a:gd name="connsiteX2" fmla="*/ 5419344 w 6670682"/>
              <a:gd name="connsiteY2" fmla="*/ 1565491 h 1565491"/>
              <a:gd name="connsiteX3" fmla="*/ 5945656 w 6670682"/>
              <a:gd name="connsiteY3" fmla="*/ 1565491 h 1565491"/>
              <a:gd name="connsiteX4" fmla="*/ 6670682 w 6670682"/>
              <a:gd name="connsiteY4" fmla="*/ 0 h 1565491"/>
              <a:gd name="connsiteX5" fmla="*/ 6144370 w 6670682"/>
              <a:gd name="connsiteY5" fmla="*/ 0 h 1565491"/>
              <a:gd name="connsiteX6" fmla="*/ 526312 w 6670682"/>
              <a:gd name="connsiteY6" fmla="*/ 0 h 1565491"/>
              <a:gd name="connsiteX7" fmla="*/ 0 w 6670682"/>
              <a:gd name="connsiteY7" fmla="*/ 0 h 156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70682" h="1565491">
                <a:moveTo>
                  <a:pt x="0" y="1565491"/>
                </a:moveTo>
                <a:lnTo>
                  <a:pt x="526312" y="1565491"/>
                </a:lnTo>
                <a:lnTo>
                  <a:pt x="5419344" y="1565491"/>
                </a:lnTo>
                <a:lnTo>
                  <a:pt x="5945656" y="1565491"/>
                </a:lnTo>
                <a:lnTo>
                  <a:pt x="6670682" y="0"/>
                </a:lnTo>
                <a:lnTo>
                  <a:pt x="6144370" y="0"/>
                </a:lnTo>
                <a:lnTo>
                  <a:pt x="526312" y="0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440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EF666E30-6F0A-449A-BEC2-DF5912735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E723A-93C4-4196-9422-B9EF17CB2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043" y="0"/>
            <a:ext cx="5309140" cy="1606411"/>
          </a:xfrm>
        </p:spPr>
        <p:txBody>
          <a:bodyPr>
            <a:normAutofit fontScale="90000"/>
          </a:bodyPr>
          <a:lstStyle/>
          <a:p>
            <a:pPr algn="l"/>
            <a:r>
              <a:rPr lang="en-US" sz="5600" b="1" i="0" u="none" strike="noStrike" baseline="0" dirty="0">
                <a:solidFill>
                  <a:srgbClr val="002060"/>
                </a:solidFill>
              </a:rPr>
              <a:t>II. Assurance IN Time (102:12-16)</a:t>
            </a:r>
            <a:endParaRPr lang="en-CA" sz="5600" dirty="0">
              <a:solidFill>
                <a:srgbClr val="00206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C53D6-6867-458A-8658-216BDC384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8043" y="1606411"/>
            <a:ext cx="5135448" cy="5160451"/>
          </a:xfrm>
        </p:spPr>
        <p:txBody>
          <a:bodyPr>
            <a:noAutofit/>
          </a:bodyPr>
          <a:lstStyle/>
          <a:p>
            <a:pPr algn="l"/>
            <a:r>
              <a:rPr lang="en-US" sz="3600" b="0" i="1" u="none" strike="noStrike" baseline="0" dirty="0">
                <a:solidFill>
                  <a:srgbClr val="002060"/>
                </a:solidFill>
              </a:rPr>
              <a:t>12. “But you, Lord, sit enthroned forever; your renown endures through all generations.</a:t>
            </a:r>
          </a:p>
          <a:p>
            <a:pPr marR="14400" algn="l"/>
            <a:r>
              <a:rPr lang="en-US" sz="3600" b="0" i="1" u="none" strike="noStrike" baseline="0" dirty="0">
                <a:solidFill>
                  <a:srgbClr val="002060"/>
                </a:solidFill>
              </a:rPr>
              <a:t>13. You will arise and have compassion on Zion, for it is time to show favor to her; the appointed time has come.”</a:t>
            </a:r>
            <a:r>
              <a:rPr lang="en-US" sz="3600" i="1" dirty="0">
                <a:solidFill>
                  <a:srgbClr val="002060"/>
                </a:solidFill>
              </a:rPr>
              <a:t>					Psalm 102:12-13</a:t>
            </a:r>
            <a:endParaRPr lang="en-CA" sz="3600" dirty="0">
              <a:solidFill>
                <a:srgbClr val="002060"/>
              </a:solidFill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922E01E-AEA7-4E04-B3AF-10DE5CF27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3696" y="1606411"/>
            <a:ext cx="465456" cy="581432"/>
            <a:chOff x="653696" y="1606411"/>
            <a:chExt cx="465456" cy="581432"/>
          </a:xfrm>
          <a:solidFill>
            <a:srgbClr val="FFFFFF"/>
          </a:solidFill>
        </p:grpSpPr>
        <p:sp>
          <p:nvSpPr>
            <p:cNvPr id="67" name="Graphic 13">
              <a:extLst>
                <a:ext uri="{FF2B5EF4-FFF2-40B4-BE49-F238E27FC236}">
                  <a16:creationId xmlns:a16="http://schemas.microsoft.com/office/drawing/2014/main" id="{C5CB530E-515E-412C-9DF1-5F8FFBD6F3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9236" y="1606411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8" name="Graphic 12">
              <a:extLst>
                <a:ext uri="{FF2B5EF4-FFF2-40B4-BE49-F238E27FC236}">
                  <a16:creationId xmlns:a16="http://schemas.microsoft.com/office/drawing/2014/main" id="{712D4376-A578-4FF1-94FC-245E7A6A4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014" y="1835705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grpFill/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" name="Graphic 15">
              <a:extLst>
                <a:ext uri="{FF2B5EF4-FFF2-40B4-BE49-F238E27FC236}">
                  <a16:creationId xmlns:a16="http://schemas.microsoft.com/office/drawing/2014/main" id="{AEA7509D-F04F-40CB-A0B3-EEF16499C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3696" y="2060130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505200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silhouette, night sky&#10;&#10;Description automatically generated">
            <a:extLst>
              <a:ext uri="{FF2B5EF4-FFF2-40B4-BE49-F238E27FC236}">
                <a16:creationId xmlns:a16="http://schemas.microsoft.com/office/drawing/2014/main" id="{D0A0CBD3-59DD-40B9-BD26-0436B54BB6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14" r="11205" b="-1"/>
          <a:stretch/>
        </p:blipFill>
        <p:spPr>
          <a:xfrm>
            <a:off x="6740358" y="1606411"/>
            <a:ext cx="5451642" cy="5251590"/>
          </a:xfrm>
          <a:custGeom>
            <a:avLst/>
            <a:gdLst/>
            <a:ahLst/>
            <a:cxnLst/>
            <a:rect l="l" t="t" r="r" b="b"/>
            <a:pathLst>
              <a:path w="5923214" h="5705857">
                <a:moveTo>
                  <a:pt x="3612238" y="0"/>
                </a:moveTo>
                <a:cubicBezTo>
                  <a:pt x="4485043" y="0"/>
                  <a:pt x="5285549" y="309553"/>
                  <a:pt x="5909957" y="824860"/>
                </a:cubicBezTo>
                <a:lnTo>
                  <a:pt x="5923214" y="836909"/>
                </a:lnTo>
                <a:lnTo>
                  <a:pt x="5923214" y="5705857"/>
                </a:lnTo>
                <a:lnTo>
                  <a:pt x="672237" y="5705857"/>
                </a:lnTo>
                <a:lnTo>
                  <a:pt x="616914" y="5631875"/>
                </a:lnTo>
                <a:cubicBezTo>
                  <a:pt x="227427" y="5055358"/>
                  <a:pt x="0" y="4360357"/>
                  <a:pt x="0" y="3612238"/>
                </a:cubicBezTo>
                <a:cubicBezTo>
                  <a:pt x="0" y="1617255"/>
                  <a:pt x="1617255" y="0"/>
                  <a:pt x="361223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7510135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EF666E30-6F0A-449A-BEC2-DF5912735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E723A-93C4-4196-9422-B9EF17CB2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8043" y="0"/>
            <a:ext cx="5309140" cy="1606411"/>
          </a:xfrm>
        </p:spPr>
        <p:txBody>
          <a:bodyPr>
            <a:normAutofit fontScale="90000"/>
          </a:bodyPr>
          <a:lstStyle/>
          <a:p>
            <a:pPr algn="l"/>
            <a:r>
              <a:rPr lang="en-US" sz="5600" b="1" i="0" u="none" strike="noStrike" baseline="0" dirty="0">
                <a:solidFill>
                  <a:srgbClr val="002060"/>
                </a:solidFill>
              </a:rPr>
              <a:t>II. Assurance IN Time (102:12-16)</a:t>
            </a:r>
            <a:endParaRPr lang="en-CA" sz="5600" dirty="0">
              <a:solidFill>
                <a:srgbClr val="00206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C53D6-6867-458A-8658-216BDC384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1262" y="1606411"/>
            <a:ext cx="5494781" cy="5160451"/>
          </a:xfrm>
        </p:spPr>
        <p:txBody>
          <a:bodyPr>
            <a:noAutofit/>
          </a:bodyPr>
          <a:lstStyle/>
          <a:p>
            <a:pPr algn="l"/>
            <a:r>
              <a:rPr lang="en-US" sz="3400" b="0" i="1" u="none" strike="noStrike" baseline="0" dirty="0">
                <a:solidFill>
                  <a:srgbClr val="002060"/>
                </a:solidFill>
              </a:rPr>
              <a:t>14. “For her stones are dear to your servants; her very dust moves them to pity.</a:t>
            </a:r>
          </a:p>
          <a:p>
            <a:pPr marR="14400" algn="l"/>
            <a:r>
              <a:rPr lang="en-US" sz="3400" b="0" i="1" u="none" strike="noStrike" baseline="0" dirty="0">
                <a:solidFill>
                  <a:srgbClr val="002060"/>
                </a:solidFill>
              </a:rPr>
              <a:t>15. The nations will fear the name of the Lord, all the kings of the earth will revere your glory.</a:t>
            </a:r>
          </a:p>
          <a:p>
            <a:pPr marR="14400" algn="l"/>
            <a:r>
              <a:rPr lang="en-US" sz="3400" b="0" i="1" u="none" strike="noStrike" baseline="0" dirty="0">
                <a:solidFill>
                  <a:srgbClr val="002060"/>
                </a:solidFill>
              </a:rPr>
              <a:t>16. For the Lord will rebuild Zion and appear in his glory.”</a:t>
            </a:r>
          </a:p>
          <a:p>
            <a:pPr marR="14400"/>
            <a:r>
              <a:rPr lang="en-US" sz="3400" i="1" dirty="0">
                <a:solidFill>
                  <a:srgbClr val="002060"/>
                </a:solidFill>
              </a:rPr>
              <a:t>		Psalm 102: 14-16</a:t>
            </a:r>
            <a:endParaRPr lang="en-CA" sz="3400" dirty="0">
              <a:solidFill>
                <a:srgbClr val="002060"/>
              </a:solidFill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922E01E-AEA7-4E04-B3AF-10DE5CF27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3696" y="1606411"/>
            <a:ext cx="465456" cy="581432"/>
            <a:chOff x="653696" y="1606411"/>
            <a:chExt cx="465456" cy="581432"/>
          </a:xfrm>
          <a:solidFill>
            <a:srgbClr val="FFFFFF"/>
          </a:solidFill>
        </p:grpSpPr>
        <p:sp>
          <p:nvSpPr>
            <p:cNvPr id="67" name="Graphic 13">
              <a:extLst>
                <a:ext uri="{FF2B5EF4-FFF2-40B4-BE49-F238E27FC236}">
                  <a16:creationId xmlns:a16="http://schemas.microsoft.com/office/drawing/2014/main" id="{C5CB530E-515E-412C-9DF1-5F8FFBD6F3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9236" y="1606411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8" name="Graphic 12">
              <a:extLst>
                <a:ext uri="{FF2B5EF4-FFF2-40B4-BE49-F238E27FC236}">
                  <a16:creationId xmlns:a16="http://schemas.microsoft.com/office/drawing/2014/main" id="{712D4376-A578-4FF1-94FC-245E7A6A4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014" y="1835705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grpFill/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" name="Graphic 15">
              <a:extLst>
                <a:ext uri="{FF2B5EF4-FFF2-40B4-BE49-F238E27FC236}">
                  <a16:creationId xmlns:a16="http://schemas.microsoft.com/office/drawing/2014/main" id="{AEA7509D-F04F-40CB-A0B3-EEF16499C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3696" y="2060130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505200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silhouette, night sky&#10;&#10;Description automatically generated">
            <a:extLst>
              <a:ext uri="{FF2B5EF4-FFF2-40B4-BE49-F238E27FC236}">
                <a16:creationId xmlns:a16="http://schemas.microsoft.com/office/drawing/2014/main" id="{D0A0CBD3-59DD-40B9-BD26-0436B54BB6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14" r="11205" b="-1"/>
          <a:stretch/>
        </p:blipFill>
        <p:spPr>
          <a:xfrm>
            <a:off x="6740358" y="1606411"/>
            <a:ext cx="5451642" cy="5251590"/>
          </a:xfrm>
          <a:custGeom>
            <a:avLst/>
            <a:gdLst/>
            <a:ahLst/>
            <a:cxnLst/>
            <a:rect l="l" t="t" r="r" b="b"/>
            <a:pathLst>
              <a:path w="5923214" h="5705857">
                <a:moveTo>
                  <a:pt x="3612238" y="0"/>
                </a:moveTo>
                <a:cubicBezTo>
                  <a:pt x="4485043" y="0"/>
                  <a:pt x="5285549" y="309553"/>
                  <a:pt x="5909957" y="824860"/>
                </a:cubicBezTo>
                <a:lnTo>
                  <a:pt x="5923214" y="836909"/>
                </a:lnTo>
                <a:lnTo>
                  <a:pt x="5923214" y="5705857"/>
                </a:lnTo>
                <a:lnTo>
                  <a:pt x="672237" y="5705857"/>
                </a:lnTo>
                <a:lnTo>
                  <a:pt x="616914" y="5631875"/>
                </a:lnTo>
                <a:cubicBezTo>
                  <a:pt x="227427" y="5055358"/>
                  <a:pt x="0" y="4360357"/>
                  <a:pt x="0" y="3612238"/>
                </a:cubicBezTo>
                <a:cubicBezTo>
                  <a:pt x="0" y="1617255"/>
                  <a:pt x="1617255" y="0"/>
                  <a:pt x="361223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98532368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9" name="Rectangle 82">
            <a:extLst>
              <a:ext uri="{FF2B5EF4-FFF2-40B4-BE49-F238E27FC236}">
                <a16:creationId xmlns:a16="http://schemas.microsoft.com/office/drawing/2014/main" id="{A93898FF-D987-4B0E-BFB4-85F5EB356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84">
            <a:extLst>
              <a:ext uri="{FF2B5EF4-FFF2-40B4-BE49-F238E27FC236}">
                <a16:creationId xmlns:a16="http://schemas.microsoft.com/office/drawing/2014/main" id="{612F383F-B981-4BC3-9E2B-7BE938CE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240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86">
            <a:extLst>
              <a:ext uri="{FF2B5EF4-FFF2-40B4-BE49-F238E27FC236}">
                <a16:creationId xmlns:a16="http://schemas.microsoft.com/office/drawing/2014/main" id="{5AA485AD-076E-4077-A6E6-C3C9F0C39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" name="Picture 88">
            <a:extLst>
              <a:ext uri="{FF2B5EF4-FFF2-40B4-BE49-F238E27FC236}">
                <a16:creationId xmlns:a16="http://schemas.microsoft.com/office/drawing/2014/main" id="{D088DBDF-80D5-4FC0-8A54-9D660B728D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" y="0"/>
            <a:ext cx="12181172" cy="6858000"/>
          </a:xfrm>
          <a:prstGeom prst="rect">
            <a:avLst/>
          </a:prstGeom>
        </p:spPr>
      </p:pic>
      <p:sp>
        <p:nvSpPr>
          <p:cNvPr id="103" name="Rectangle 90">
            <a:extLst>
              <a:ext uri="{FF2B5EF4-FFF2-40B4-BE49-F238E27FC236}">
                <a16:creationId xmlns:a16="http://schemas.microsoft.com/office/drawing/2014/main" id="{58D235B8-3D10-493F-88AC-84BB404C1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9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8" name="Picture 7" descr="A picture containing blue, colorful, several&#10;&#10;Description automatically generated">
            <a:extLst>
              <a:ext uri="{FF2B5EF4-FFF2-40B4-BE49-F238E27FC236}">
                <a16:creationId xmlns:a16="http://schemas.microsoft.com/office/drawing/2014/main" id="{2556832C-4460-465A-BFB9-05B2343990A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" b="2"/>
          <a:stretch/>
        </p:blipFill>
        <p:spPr>
          <a:xfrm>
            <a:off x="20" y="10"/>
            <a:ext cx="6097022" cy="3428990"/>
          </a:xfrm>
          <a:prstGeom prst="rect">
            <a:avLst/>
          </a:prstGeom>
        </p:spPr>
      </p:pic>
      <p:pic>
        <p:nvPicPr>
          <p:cNvPr id="6" name="Picture 5" descr="A picture containing text, bowling, sport&#10;&#10;Description automatically generated">
            <a:extLst>
              <a:ext uri="{FF2B5EF4-FFF2-40B4-BE49-F238E27FC236}">
                <a16:creationId xmlns:a16="http://schemas.microsoft.com/office/drawing/2014/main" id="{CC4B04A7-20CF-44D5-8F9A-6A7E03A64FB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" b="23897"/>
          <a:stretch/>
        </p:blipFill>
        <p:spPr>
          <a:xfrm>
            <a:off x="6098422" y="10"/>
            <a:ext cx="6093578" cy="3428990"/>
          </a:xfrm>
          <a:prstGeom prst="rect">
            <a:avLst/>
          </a:prstGeom>
        </p:spPr>
      </p:pic>
      <p:pic>
        <p:nvPicPr>
          <p:cNvPr id="5" name="Picture 4" descr="A picture containing silhouette, night sky&#10;&#10;Description automatically generated">
            <a:extLst>
              <a:ext uri="{FF2B5EF4-FFF2-40B4-BE49-F238E27FC236}">
                <a16:creationId xmlns:a16="http://schemas.microsoft.com/office/drawing/2014/main" id="{D0A0CBD3-59DD-40B9-BD26-0436B54BB6E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24" r="-2" b="512"/>
          <a:stretch/>
        </p:blipFill>
        <p:spPr>
          <a:xfrm>
            <a:off x="7328" y="3429000"/>
            <a:ext cx="6093578" cy="3429000"/>
          </a:xfrm>
          <a:prstGeom prst="rect">
            <a:avLst/>
          </a:prstGeom>
        </p:spPr>
      </p:pic>
      <p:pic>
        <p:nvPicPr>
          <p:cNvPr id="10" name="Picture 9" descr="A picture containing indoor, colorful, sweet, orange&#10;&#10;Description automatically generated">
            <a:extLst>
              <a:ext uri="{FF2B5EF4-FFF2-40B4-BE49-F238E27FC236}">
                <a16:creationId xmlns:a16="http://schemas.microsoft.com/office/drawing/2014/main" id="{FE4BF9F1-95A6-4951-B407-F88A0DEBD54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" r="1" b="1"/>
          <a:stretch/>
        </p:blipFill>
        <p:spPr>
          <a:xfrm>
            <a:off x="6101860" y="3429000"/>
            <a:ext cx="6093578" cy="3429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6E723A-93C4-4196-9422-B9EF17CB2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5503" y="3512261"/>
            <a:ext cx="9801082" cy="2059637"/>
          </a:xfrm>
        </p:spPr>
        <p:txBody>
          <a:bodyPr anchor="t">
            <a:normAutofit/>
          </a:bodyPr>
          <a:lstStyle/>
          <a:p>
            <a:r>
              <a:rPr lang="en-US" sz="4800" b="1" i="0" u="none" strike="noStrike" baseline="0">
                <a:solidFill>
                  <a:srgbClr val="FFFFFF"/>
                </a:solidFill>
              </a:rPr>
              <a:t>II. Assurance IN Time (102:12-16)</a:t>
            </a:r>
            <a:endParaRPr lang="en-CA" sz="4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492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575</Words>
  <Application>Microsoft Office PowerPoint</Application>
  <PresentationFormat>Widescreen</PresentationFormat>
  <Paragraphs>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Rockwell</vt:lpstr>
      <vt:lpstr>Office Theme</vt:lpstr>
      <vt:lpstr>A Prayer of the Destitute  </vt:lpstr>
      <vt:lpstr>I. Description of Distress (102:3-11)</vt:lpstr>
      <vt:lpstr>I. Description of Distress (102:3-11)</vt:lpstr>
      <vt:lpstr>I. Description of Distress (102:3-11)</vt:lpstr>
      <vt:lpstr>I. Description of Distress (102:3-11)</vt:lpstr>
      <vt:lpstr>I. Description of Distress (102:3-11)</vt:lpstr>
      <vt:lpstr>II. Assurance IN Time (102:12-16)</vt:lpstr>
      <vt:lpstr>II. Assurance IN Time (102:12-16)</vt:lpstr>
      <vt:lpstr>II. Assurance IN Time (102:12-16)</vt:lpstr>
      <vt:lpstr>II. Assurance IN Time (102:12-16)</vt:lpstr>
      <vt:lpstr>III. Recording God’s Greatness (102:17-22)</vt:lpstr>
      <vt:lpstr>III. Recording God’s Greatness (102:17-22)</vt:lpstr>
      <vt:lpstr>III. Recording God’s Greatness (102:17-22)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Prayer of the Destitute</dc:title>
  <dc:creator>Brad Montsion</dc:creator>
  <cp:lastModifiedBy>Brad Montsion</cp:lastModifiedBy>
  <cp:revision>13</cp:revision>
  <dcterms:created xsi:type="dcterms:W3CDTF">2021-02-07T01:33:48Z</dcterms:created>
  <dcterms:modified xsi:type="dcterms:W3CDTF">2021-02-07T02:51:28Z</dcterms:modified>
</cp:coreProperties>
</file>