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B84B2-50C6-1FB9-135F-CC575311C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25C2C-0604-4A83-5D74-3F12F39AC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41E16-2C08-C451-3D83-E0A8336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F6019-34FD-4CE9-0031-509CD87A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7F56F-13D8-9214-202C-3394B9E0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47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B6A3-6D20-6786-417F-5AFEAB52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2F242-594D-3BD8-BB87-76B290AB3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53797-A10F-C103-FD5B-7A3C1DD5F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69CE0-D36F-517F-70DE-841645F9C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0120-86B6-4FFD-DA1D-B3726C98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81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E28793-9CE3-77D2-54F7-0DADC47E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75D87D-CD6B-EA8E-A8BB-0F086470E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F2079-C620-0740-7379-68431DEFE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B4C34-99B6-8AEF-9A0F-09BF65EE6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2F5D0-4C90-FE6D-761E-96F31579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716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F2890-1C60-04C2-C036-1A8CE4DB5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07D5-BA23-8F3B-307C-FD92E0E74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975B8-5012-9E47-CD3C-6ACDAB6F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08378-B30B-A69A-F3F8-65E29327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C4B54-E2D6-E3AE-130B-A905D863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90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786AE-B48A-9FCD-36B7-2BB06E6A6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96C21-127B-B272-BB29-15538D643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2ED09-54E0-86A8-E2A3-3F3D31DD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497CE-C057-A74F-77E3-6C59B1A7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AF8AF-7132-143F-A710-971052CC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0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7CD7-79AE-449A-DE04-87028A4E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98C41-F379-224A-7B39-E01EA28F0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E3EEC-2C04-3EA5-9920-868C14542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BDB30-72D3-A403-59B8-707E83FE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2F0B0-636A-7938-8EF6-8D788DE6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151C6-058E-0930-11F5-4E3ED234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40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6504-8A4A-2662-3871-F4AF0E9F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F50F9-985F-E7FF-EBB1-9324E26EE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4EC833-F8C2-A6FD-9F76-FB9BE8E92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4DA74-30EE-EF0E-E19F-D2F8AF302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8FC325-0C2F-2121-3D30-6B045BF41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3702A-D9D9-E1DF-873D-76D94FB6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B5C82-D7C1-E501-F84F-58B06DCD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6546C-3CAF-3658-59A4-351998D6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004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8C5ED-B80E-798B-6820-819291F7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59AB9-9F4D-94CD-7CD2-6836FAD1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AFD6C-2CA1-99B2-F8C5-06366625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CE087E-63F0-EE56-5EF6-0045713F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97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A432A-6363-A29E-07D7-524CB100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F0DCB-B782-8CD1-29E6-1F79F328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91FFC-096A-60D9-5698-109CFECA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166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4D935-8867-4085-CFED-8CE7CEB2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39B0B-CFDD-CF2B-9602-EA79BCE70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53FEF-994F-ED30-F0C6-5C8FB2891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845DC-5525-6B83-4393-B67AEE3E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42B0A-7898-A172-D422-06B765F2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32266-0D50-BDB9-FC03-6466F19C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583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B0FA-AB63-E356-36F2-3F677246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60147A-FA29-99DC-5A6F-EFC186E62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D46A8-F0C3-20B0-6750-513FC7F54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9BBCA-9E75-9681-FB1F-F017E52C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4F642-8F63-CD84-6A49-7E8D3DAD6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91CC9-8D43-9B2E-2A0E-35A7916E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90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8E41EA-EC5B-489E-6203-4F7E5A893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22BD4-799B-56B3-139E-AE3DD1EC6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E0CAA-6DAC-414F-C4AF-FBBEC8F0F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0BFC27-04F3-40D7-BBD9-4E1CF82804CC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69614-D47D-AA10-F2D0-F628D69E5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FE276-A12A-FEB3-0953-FB1C0532F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876681-8B27-465F-A3DE-A10D257E2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784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8426" y="1254763"/>
            <a:ext cx="3444948" cy="2481729"/>
          </a:xfrm>
        </p:spPr>
        <p:txBody>
          <a:bodyPr anchor="b">
            <a:normAutofit fontScale="90000"/>
          </a:bodyPr>
          <a:lstStyle/>
          <a:p>
            <a:r>
              <a:rPr lang="en-US" sz="4800" b="1" i="0" u="none" strike="noStrike" baseline="0" dirty="0"/>
              <a:t>ACCEPTING THE CAPSTONE</a:t>
            </a:r>
            <a:br>
              <a:rPr lang="en-US" sz="3200" b="1" i="0" u="none" strike="noStrike" baseline="0" dirty="0"/>
            </a:br>
            <a:br>
              <a:rPr lang="en-US" sz="3200" b="1" i="0" u="none" strike="noStrike" baseline="0" dirty="0"/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3D480-A0F2-5EC3-6C80-DB6D5E175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9179" y="4046453"/>
            <a:ext cx="3083442" cy="1785506"/>
          </a:xfrm>
        </p:spPr>
        <p:txBody>
          <a:bodyPr anchor="t">
            <a:normAutofit/>
          </a:bodyPr>
          <a:lstStyle/>
          <a:p>
            <a:r>
              <a:rPr lang="en-US" sz="3600" b="1" i="0" u="none" strike="noStrike" baseline="0" dirty="0"/>
              <a:t>Text: Luke 20:9-19</a:t>
            </a:r>
            <a:endParaRPr lang="en-CA" sz="3600" dirty="0">
              <a:solidFill>
                <a:srgbClr val="595959"/>
              </a:solidFill>
            </a:endParaRPr>
          </a:p>
        </p:txBody>
      </p:sp>
      <p:pic>
        <p:nvPicPr>
          <p:cNvPr id="5" name="Picture 4" descr="A drawing of a stone tunnel&#10;&#10;Description automatically generated">
            <a:extLst>
              <a:ext uri="{FF2B5EF4-FFF2-40B4-BE49-F238E27FC236}">
                <a16:creationId xmlns:a16="http://schemas.microsoft.com/office/drawing/2014/main" id="{1539B91A-3381-456E-38E2-95F64CDD8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" r="-1" b="-1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87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A69AAE0-49D5-4C8B-8BA2-55898C00E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138" y="248220"/>
            <a:ext cx="5505814" cy="1690409"/>
          </a:xfrm>
        </p:spPr>
        <p:txBody>
          <a:bodyPr anchor="b">
            <a:normAutofit/>
          </a:bodyPr>
          <a:lstStyle/>
          <a:p>
            <a:pPr algn="l"/>
            <a:r>
              <a:rPr lang="en-CA" sz="4400" b="1" dirty="0"/>
              <a:t>III. SECURITY</a:t>
            </a:r>
            <a:br>
              <a:rPr lang="en-US" sz="4400" b="1" i="0" u="none" strike="noStrike" baseline="0" dirty="0"/>
            </a:b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5709565"/>
            <a:ext cx="5395975" cy="646785"/>
          </a:xfrm>
        </p:spPr>
        <p:txBody>
          <a:bodyPr>
            <a:normAutofit/>
          </a:bodyPr>
          <a:lstStyle/>
          <a:p>
            <a:pPr algn="l"/>
            <a:r>
              <a:rPr lang="en-CA" b="0" i="0" u="none" strike="noStrike" baseline="0"/>
              <a:t> </a:t>
            </a:r>
          </a:p>
          <a:p>
            <a:pPr algn="l"/>
            <a:endParaRPr lang="en-CA" b="0" i="0" u="none" strike="noStrike" baseline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book cover of a book&#10;&#10;Description automatically generated">
            <a:extLst>
              <a:ext uri="{FF2B5EF4-FFF2-40B4-BE49-F238E27FC236}">
                <a16:creationId xmlns:a16="http://schemas.microsoft.com/office/drawing/2014/main" id="{442BD4EE-64B0-1510-D42C-EB1E7BA8FC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6" r="2" b="35585"/>
          <a:stretch/>
        </p:blipFill>
        <p:spPr>
          <a:xfrm>
            <a:off x="7653541" y="6"/>
            <a:ext cx="4538463" cy="3877247"/>
          </a:xfrm>
          <a:custGeom>
            <a:avLst/>
            <a:gdLst/>
            <a:ahLst/>
            <a:cxnLst/>
            <a:rect l="l" t="t" r="r" b="b"/>
            <a:pathLst>
              <a:path w="4538463" h="3877247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540C0D-F49E-7260-63C9-5620DE591803}"/>
              </a:ext>
            </a:extLst>
          </p:cNvPr>
          <p:cNvSpPr txBox="1"/>
          <p:nvPr/>
        </p:nvSpPr>
        <p:spPr>
          <a:xfrm>
            <a:off x="238443" y="3084257"/>
            <a:ext cx="702887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dirty="0"/>
              <a:t>Women are very sensitive</a:t>
            </a:r>
          </a:p>
          <a:p>
            <a:pPr algn="ctr"/>
            <a:r>
              <a:rPr lang="en-CA" sz="4400" dirty="0"/>
              <a:t>to what is truly secure</a:t>
            </a:r>
          </a:p>
          <a:p>
            <a:pPr algn="ctr"/>
            <a:r>
              <a:rPr lang="en-CA" sz="4400" dirty="0"/>
              <a:t>and what is not.</a:t>
            </a:r>
          </a:p>
        </p:txBody>
      </p:sp>
    </p:spTree>
    <p:extLst>
      <p:ext uri="{BB962C8B-B14F-4D97-AF65-F5344CB8AC3E}">
        <p14:creationId xmlns:p14="http://schemas.microsoft.com/office/powerpoint/2010/main" val="243334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A69AAE0-49D5-4C8B-8BA2-55898C00E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854" y="110837"/>
            <a:ext cx="5505814" cy="1690409"/>
          </a:xfrm>
        </p:spPr>
        <p:txBody>
          <a:bodyPr anchor="b">
            <a:normAutofit/>
          </a:bodyPr>
          <a:lstStyle/>
          <a:p>
            <a:pPr algn="l"/>
            <a:r>
              <a:rPr lang="en-CA" sz="4400" b="1" dirty="0"/>
              <a:t>III. SECURITY</a:t>
            </a:r>
            <a:br>
              <a:rPr lang="en-US" sz="4400" b="1" i="0" u="none" strike="noStrike" baseline="0" dirty="0"/>
            </a:b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5709565"/>
            <a:ext cx="5395975" cy="646785"/>
          </a:xfrm>
        </p:spPr>
        <p:txBody>
          <a:bodyPr>
            <a:normAutofit/>
          </a:bodyPr>
          <a:lstStyle/>
          <a:p>
            <a:pPr algn="l"/>
            <a:r>
              <a:rPr lang="en-CA" b="0" i="0" u="none" strike="noStrike" baseline="0"/>
              <a:t> </a:t>
            </a:r>
          </a:p>
          <a:p>
            <a:pPr algn="l"/>
            <a:endParaRPr lang="en-CA" b="0" i="0" u="none" strike="noStrike" baseline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540C0D-F49E-7260-63C9-5620DE591803}"/>
              </a:ext>
            </a:extLst>
          </p:cNvPr>
          <p:cNvSpPr txBox="1"/>
          <p:nvPr/>
        </p:nvSpPr>
        <p:spPr>
          <a:xfrm>
            <a:off x="432170" y="2184186"/>
            <a:ext cx="702887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dirty="0"/>
              <a:t>If your security is not based upon the </a:t>
            </a:r>
          </a:p>
          <a:p>
            <a:pPr algn="ctr"/>
            <a:r>
              <a:rPr lang="en-C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Capstone of all mankind, </a:t>
            </a:r>
            <a:r>
              <a:rPr lang="en-CA" sz="4400" dirty="0"/>
              <a:t>then what is it that you are depending upon to hold you up and save you? </a:t>
            </a:r>
            <a:endParaRPr lang="en-CA" sz="4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C7EAFA-787A-3577-236A-D52F67D65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541" y="444638"/>
            <a:ext cx="3909269" cy="410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03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A69AAE0-49D5-4C8B-8BA2-55898C00E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2247" y="4362710"/>
            <a:ext cx="5505814" cy="1690409"/>
          </a:xfrm>
        </p:spPr>
        <p:txBody>
          <a:bodyPr anchor="b">
            <a:normAutofit/>
          </a:bodyPr>
          <a:lstStyle/>
          <a:p>
            <a:pPr algn="l"/>
            <a:r>
              <a:rPr lang="en-CA" sz="4400" b="1" dirty="0"/>
              <a:t>III. SECURITY</a:t>
            </a:r>
            <a:br>
              <a:rPr lang="en-US" sz="4400" b="1" i="0" u="none" strike="noStrike" baseline="0" dirty="0"/>
            </a:b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5709565"/>
            <a:ext cx="5395975" cy="646785"/>
          </a:xfrm>
        </p:spPr>
        <p:txBody>
          <a:bodyPr>
            <a:normAutofit/>
          </a:bodyPr>
          <a:lstStyle/>
          <a:p>
            <a:pPr algn="l"/>
            <a:r>
              <a:rPr lang="en-CA" b="0" i="0" u="none" strike="noStrike" baseline="0"/>
              <a:t> </a:t>
            </a:r>
          </a:p>
          <a:p>
            <a:pPr algn="l"/>
            <a:endParaRPr lang="en-CA" b="0" i="0" u="none" strike="noStrike" baseline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540C0D-F49E-7260-63C9-5620DE591803}"/>
              </a:ext>
            </a:extLst>
          </p:cNvPr>
          <p:cNvSpPr txBox="1"/>
          <p:nvPr/>
        </p:nvSpPr>
        <p:spPr>
          <a:xfrm>
            <a:off x="312334" y="501650"/>
            <a:ext cx="702887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400" i="1" dirty="0">
                <a:solidFill>
                  <a:srgbClr val="FF0000"/>
                </a:solidFill>
              </a:rPr>
              <a:t>“Everyone who falls on that stone will be broken to pieces, but he on whom it falls will be crushed.”</a:t>
            </a:r>
          </a:p>
          <a:p>
            <a:r>
              <a:rPr lang="en-CA" sz="4400" i="1" dirty="0">
                <a:solidFill>
                  <a:srgbClr val="FF0000"/>
                </a:solidFill>
              </a:rPr>
              <a:t>	</a:t>
            </a:r>
          </a:p>
          <a:p>
            <a:r>
              <a:rPr lang="en-CA" sz="4400" i="1" dirty="0">
                <a:solidFill>
                  <a:srgbClr val="FF0000"/>
                </a:solidFill>
              </a:rPr>
              <a:t>				Luke 20:18</a:t>
            </a:r>
            <a:endParaRPr lang="en-CA" sz="4400" b="1" i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C7EAFA-787A-3577-236A-D52F67D65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541" y="444638"/>
            <a:ext cx="3909269" cy="410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9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176" y="3185163"/>
            <a:ext cx="3444948" cy="2481729"/>
          </a:xfrm>
        </p:spPr>
        <p:txBody>
          <a:bodyPr anchor="b">
            <a:normAutofit fontScale="90000"/>
          </a:bodyPr>
          <a:lstStyle/>
          <a:p>
            <a:r>
              <a:rPr lang="en-CA" sz="4800" b="1" i="0" u="none" strike="noStrike" baseline="0" dirty="0">
                <a:solidFill>
                  <a:srgbClr val="FF0000"/>
                </a:solidFill>
              </a:rPr>
              <a:t>What Are the Benefits of Accepting Christ as the Capstone of Our Lives?</a:t>
            </a:r>
            <a:br>
              <a:rPr lang="en-US" sz="3200" b="1" i="0" u="none" strike="noStrike" baseline="0" dirty="0"/>
            </a:br>
            <a:br>
              <a:rPr lang="en-US" sz="3200" b="1" i="0" u="none" strike="noStrike" baseline="0" dirty="0"/>
            </a:br>
            <a:endParaRPr lang="en-CA" sz="3200" dirty="0">
              <a:solidFill>
                <a:srgbClr val="595959"/>
              </a:solidFill>
            </a:endParaRPr>
          </a:p>
        </p:txBody>
      </p:sp>
      <p:pic>
        <p:nvPicPr>
          <p:cNvPr id="5" name="Picture 4" descr="A drawing of a stone tunnel&#10;&#10;Description automatically generated">
            <a:extLst>
              <a:ext uri="{FF2B5EF4-FFF2-40B4-BE49-F238E27FC236}">
                <a16:creationId xmlns:a16="http://schemas.microsoft.com/office/drawing/2014/main" id="{1539B91A-3381-456E-38E2-95F64CDD8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" r="-1" b="-1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153" y="1254763"/>
            <a:ext cx="5255491" cy="881267"/>
          </a:xfrm>
        </p:spPr>
        <p:txBody>
          <a:bodyPr anchor="b">
            <a:normAutofit fontScale="90000"/>
          </a:bodyPr>
          <a:lstStyle/>
          <a:p>
            <a:r>
              <a:rPr lang="en-CA" sz="4000" b="1" i="0" u="none" strike="noStrike" baseline="0" dirty="0">
                <a:solidFill>
                  <a:srgbClr val="595959"/>
                </a:solidFill>
              </a:rPr>
              <a:t>I. SANCTIFICATION</a:t>
            </a: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153" y="2216727"/>
            <a:ext cx="5255491" cy="2802432"/>
          </a:xfrm>
        </p:spPr>
        <p:txBody>
          <a:bodyPr anchor="t">
            <a:noAutofit/>
          </a:bodyPr>
          <a:lstStyle/>
          <a:p>
            <a:pPr algn="l"/>
            <a:r>
              <a:rPr lang="en-CA" sz="3200" b="0" i="0" u="none" strike="noStrike" baseline="0" dirty="0"/>
              <a:t>The word </a:t>
            </a:r>
            <a:r>
              <a:rPr lang="en-CA" sz="3200" b="1" i="1" u="none" strike="noStrike" baseline="0" dirty="0">
                <a:solidFill>
                  <a:srgbClr val="FF0000"/>
                </a:solidFill>
              </a:rPr>
              <a:t>“sanctification”</a:t>
            </a:r>
            <a:r>
              <a:rPr lang="en-CA" sz="3200" b="0" i="0" u="none" strike="noStrike" baseline="0" dirty="0">
                <a:solidFill>
                  <a:srgbClr val="FF0000"/>
                </a:solidFill>
              </a:rPr>
              <a:t> </a:t>
            </a:r>
            <a:r>
              <a:rPr lang="en-CA" sz="3200" b="0" i="0" u="none" strike="noStrike" baseline="0" dirty="0"/>
              <a:t>refers to the process of being</a:t>
            </a:r>
            <a:r>
              <a:rPr lang="en-CA" sz="3200" b="1" i="0" u="none" strike="noStrike" baseline="0" dirty="0"/>
              <a:t> </a:t>
            </a:r>
            <a:r>
              <a:rPr lang="en-CA" sz="3200" b="1" i="1" u="none" strike="noStrike" baseline="0" dirty="0">
                <a:solidFill>
                  <a:srgbClr val="FF0000"/>
                </a:solidFill>
              </a:rPr>
              <a:t>“set apart as holy or for holy purposes.</a:t>
            </a:r>
            <a:r>
              <a:rPr lang="en-CA" sz="3200" b="0" i="1" u="none" strike="noStrike" baseline="0" dirty="0">
                <a:solidFill>
                  <a:srgbClr val="FF0000"/>
                </a:solidFill>
              </a:rPr>
              <a:t>”</a:t>
            </a:r>
            <a:r>
              <a:rPr lang="en-CA" sz="3200" b="0" i="0" u="none" strike="noStrike" baseline="0" dirty="0">
                <a:solidFill>
                  <a:srgbClr val="FF0000"/>
                </a:solidFill>
              </a:rPr>
              <a:t> </a:t>
            </a:r>
            <a:endParaRPr lang="en-CA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A drawing of a stone tunnel&#10;&#10;Description automatically generated">
            <a:extLst>
              <a:ext uri="{FF2B5EF4-FFF2-40B4-BE49-F238E27FC236}">
                <a16:creationId xmlns:a16="http://schemas.microsoft.com/office/drawing/2014/main" id="{1539B91A-3381-456E-38E2-95F64CDD8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" r="-1" b="-1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2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153" y="1254763"/>
            <a:ext cx="5255491" cy="881267"/>
          </a:xfrm>
        </p:spPr>
        <p:txBody>
          <a:bodyPr anchor="b">
            <a:normAutofit fontScale="90000"/>
          </a:bodyPr>
          <a:lstStyle/>
          <a:p>
            <a:r>
              <a:rPr lang="en-CA" sz="4000" b="1" i="0" u="none" strike="noStrike" baseline="0" dirty="0">
                <a:solidFill>
                  <a:srgbClr val="595959"/>
                </a:solidFill>
              </a:rPr>
              <a:t>I. SANCTIFICATION</a:t>
            </a: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153" y="1303777"/>
            <a:ext cx="5255491" cy="2802432"/>
          </a:xfrm>
        </p:spPr>
        <p:txBody>
          <a:bodyPr anchor="t">
            <a:noAutofit/>
          </a:bodyPr>
          <a:lstStyle/>
          <a:p>
            <a:r>
              <a:rPr lang="en-CA" sz="3200" b="0" i="1" u="none" strike="noStrike" baseline="0" dirty="0">
                <a:solidFill>
                  <a:srgbClr val="FF0000"/>
                </a:solidFill>
              </a:rPr>
              <a:t>“15. So they threw him out of the vineyard and killed him. </a:t>
            </a:r>
          </a:p>
          <a:p>
            <a:pPr marR="14400"/>
            <a:r>
              <a:rPr lang="en-CA" sz="3200" b="0" i="1" u="none" strike="noStrike" baseline="0" dirty="0">
                <a:solidFill>
                  <a:srgbClr val="FF0000"/>
                </a:solidFill>
              </a:rPr>
              <a:t>“What then will the owner of the vineyard do to them? </a:t>
            </a:r>
          </a:p>
          <a:p>
            <a:pPr marR="14400"/>
            <a:r>
              <a:rPr lang="en-CA" sz="3200" b="0" i="1" u="none" strike="noStrike" baseline="0" dirty="0">
                <a:solidFill>
                  <a:srgbClr val="FF0000"/>
                </a:solidFill>
              </a:rPr>
              <a:t>16. He will come and kill those tenants and give the vineyard to others.” When the people heard this, they said, “</a:t>
            </a:r>
            <a:r>
              <a:rPr lang="en-CA" sz="3200" b="0" i="1" u="sng" strike="noStrike" baseline="0" dirty="0">
                <a:solidFill>
                  <a:srgbClr val="FF0000"/>
                </a:solidFill>
              </a:rPr>
              <a:t>May this never be!</a:t>
            </a:r>
            <a:r>
              <a:rPr lang="en-CA" sz="3200" b="0" i="1" u="none" strike="noStrike" baseline="0" dirty="0">
                <a:solidFill>
                  <a:srgbClr val="FF0000"/>
                </a:solidFill>
              </a:rPr>
              <a:t>” </a:t>
            </a:r>
            <a:endParaRPr lang="en-CA" sz="3200" b="0" i="0" u="none" strike="noStrike" baseline="0" dirty="0">
              <a:solidFill>
                <a:srgbClr val="FF0000"/>
              </a:solidFill>
            </a:endParaRPr>
          </a:p>
          <a:p>
            <a:r>
              <a:rPr lang="en-US" sz="3200" b="0" i="0" u="none" strike="noStrike" baseline="0" dirty="0">
                <a:solidFill>
                  <a:srgbClr val="FF0000"/>
                </a:solidFill>
              </a:rPr>
              <a:t>	                </a:t>
            </a:r>
            <a:r>
              <a:rPr lang="en-US" sz="3200" b="0" i="1" u="none" strike="noStrike" baseline="0" dirty="0">
                <a:solidFill>
                  <a:srgbClr val="FF0000"/>
                </a:solidFill>
              </a:rPr>
              <a:t>Luke 20:15,16</a:t>
            </a:r>
            <a:endParaRPr lang="en-CA" sz="3200" dirty="0">
              <a:solidFill>
                <a:srgbClr val="595959"/>
              </a:solidFill>
            </a:endParaRPr>
          </a:p>
        </p:txBody>
      </p:sp>
      <p:pic>
        <p:nvPicPr>
          <p:cNvPr id="5" name="Picture 4" descr="A drawing of a stone tunnel&#10;&#10;Description automatically generated">
            <a:extLst>
              <a:ext uri="{FF2B5EF4-FFF2-40B4-BE49-F238E27FC236}">
                <a16:creationId xmlns:a16="http://schemas.microsoft.com/office/drawing/2014/main" id="{1539B91A-3381-456E-38E2-95F64CDD8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" r="-1" b="-1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7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153" y="1254763"/>
            <a:ext cx="5255491" cy="881267"/>
          </a:xfrm>
        </p:spPr>
        <p:txBody>
          <a:bodyPr anchor="b">
            <a:normAutofit fontScale="90000"/>
          </a:bodyPr>
          <a:lstStyle/>
          <a:p>
            <a:r>
              <a:rPr lang="en-CA" sz="4000" b="1" dirty="0">
                <a:solidFill>
                  <a:srgbClr val="595959"/>
                </a:solidFill>
              </a:rPr>
              <a:t>II. SIGNIFICANCE</a:t>
            </a: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153" y="1303777"/>
            <a:ext cx="5255491" cy="2802432"/>
          </a:xfrm>
        </p:spPr>
        <p:txBody>
          <a:bodyPr anchor="t">
            <a:noAutofit/>
          </a:bodyPr>
          <a:lstStyle/>
          <a:p>
            <a:r>
              <a:rPr lang="en-US" sz="3200" b="1" i="0" u="sng" strike="noStrike" baseline="0" dirty="0"/>
              <a:t>NOT - power and pleasure</a:t>
            </a:r>
            <a:endParaRPr lang="en-US" sz="3200" dirty="0"/>
          </a:p>
          <a:p>
            <a:r>
              <a:rPr lang="en-US" sz="3200" b="1" i="0" u="sng" strike="noStrike" baseline="0" dirty="0"/>
              <a:t>- violence and immorality</a:t>
            </a:r>
          </a:p>
          <a:p>
            <a:r>
              <a:rPr lang="en-US" sz="3200" b="1" i="0" u="sng" strike="noStrike" baseline="0" dirty="0"/>
              <a:t>- buried conflicts</a:t>
            </a:r>
            <a:endParaRPr lang="en-US" sz="3200" b="1" u="sng" dirty="0"/>
          </a:p>
          <a:p>
            <a:endParaRPr lang="en-CA" sz="3200" b="1" i="0" u="none" strike="noStrike" baseline="0" dirty="0"/>
          </a:p>
          <a:p>
            <a:r>
              <a:rPr lang="en-CA" sz="3200" b="1" i="0" u="none" strike="noStrike" baseline="0" dirty="0">
                <a:solidFill>
                  <a:srgbClr val="FF0000"/>
                </a:solidFill>
              </a:rPr>
              <a:t>The Capstone always keeps everything else into its proper place</a:t>
            </a:r>
            <a:r>
              <a:rPr lang="en-CA" sz="3200" b="0" i="0" u="none" strike="noStrike" baseline="0" dirty="0">
                <a:solidFill>
                  <a:srgbClr val="FF0000"/>
                </a:solidFill>
              </a:rPr>
              <a:t>.</a:t>
            </a:r>
            <a:r>
              <a:rPr lang="en-US" sz="3200" b="1" i="0" u="sng" strike="noStrike" baseline="0" dirty="0">
                <a:solidFill>
                  <a:srgbClr val="FF0000"/>
                </a:solidFill>
              </a:rPr>
              <a:t> </a:t>
            </a:r>
            <a:endParaRPr lang="en-CA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A drawing of a stone tunnel&#10;&#10;Description automatically generated">
            <a:extLst>
              <a:ext uri="{FF2B5EF4-FFF2-40B4-BE49-F238E27FC236}">
                <a16:creationId xmlns:a16="http://schemas.microsoft.com/office/drawing/2014/main" id="{1539B91A-3381-456E-38E2-95F64CDD8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" r="-1" b="-1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4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918" y="894546"/>
            <a:ext cx="4765964" cy="1469963"/>
          </a:xfrm>
        </p:spPr>
        <p:txBody>
          <a:bodyPr anchor="b">
            <a:normAutofit/>
          </a:bodyPr>
          <a:lstStyle/>
          <a:p>
            <a:r>
              <a:rPr lang="en-CA" sz="3600" b="1" dirty="0">
                <a:solidFill>
                  <a:srgbClr val="595959"/>
                </a:solidFill>
              </a:rPr>
              <a:t>II. SIGNIFICANCE</a:t>
            </a: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645" y="1680502"/>
            <a:ext cx="4904509" cy="1785506"/>
          </a:xfrm>
        </p:spPr>
        <p:txBody>
          <a:bodyPr anchor="t">
            <a:noAutofit/>
          </a:bodyPr>
          <a:lstStyle/>
          <a:p>
            <a:r>
              <a:rPr lang="en-CA" sz="2800" b="0" i="0" u="none" strike="noStrike" baseline="0" dirty="0">
                <a:solidFill>
                  <a:srgbClr val="595959"/>
                </a:solidFill>
              </a:rPr>
              <a:t> </a:t>
            </a:r>
            <a:r>
              <a:rPr lang="en-CA" sz="3200" b="1" i="0" u="none" strike="noStrike" baseline="0" dirty="0">
                <a:solidFill>
                  <a:srgbClr val="595959"/>
                </a:solidFill>
              </a:rPr>
              <a:t>DON”T LACK </a:t>
            </a:r>
            <a:r>
              <a:rPr lang="en-CA" sz="3200" b="0" i="0" u="none" strike="noStrike" baseline="0" dirty="0">
                <a:solidFill>
                  <a:srgbClr val="595959"/>
                </a:solidFill>
              </a:rPr>
              <a:t>– a </a:t>
            </a:r>
            <a:r>
              <a:rPr lang="en-CA" sz="3200" b="1" i="0" u="none" strike="noStrike" baseline="0" dirty="0">
                <a:solidFill>
                  <a:srgbClr val="595959"/>
                </a:solidFill>
              </a:rPr>
              <a:t>“calling,”</a:t>
            </a:r>
            <a:r>
              <a:rPr lang="en-CA" sz="3200" b="0" i="0" u="none" strike="noStrike" baseline="0" dirty="0">
                <a:solidFill>
                  <a:srgbClr val="595959"/>
                </a:solidFill>
              </a:rPr>
              <a:t> or what the early Christians later termed </a:t>
            </a:r>
            <a:r>
              <a:rPr lang="en-CA" sz="3200" b="1" i="0" u="none" strike="noStrike" baseline="0" dirty="0">
                <a:solidFill>
                  <a:srgbClr val="595959"/>
                </a:solidFill>
              </a:rPr>
              <a:t>“vocation”</a:t>
            </a:r>
            <a:r>
              <a:rPr lang="en-CA" sz="3200" b="0" i="0" u="none" strike="noStrike" baseline="0" dirty="0">
                <a:solidFill>
                  <a:srgbClr val="595959"/>
                </a:solidFill>
              </a:rPr>
              <a:t> </a:t>
            </a:r>
            <a:endParaRPr lang="en-CA" sz="3200" b="1" i="0" u="none" strike="noStrike" baseline="0" dirty="0">
              <a:solidFill>
                <a:srgbClr val="595959"/>
              </a:solidFill>
            </a:endParaRPr>
          </a:p>
          <a:p>
            <a:endParaRPr lang="en-US" sz="3200" b="1" u="sng" dirty="0">
              <a:solidFill>
                <a:srgbClr val="595959"/>
              </a:solidFill>
            </a:endParaRPr>
          </a:p>
          <a:p>
            <a:r>
              <a:rPr lang="en-US" sz="3200" b="1" dirty="0">
                <a:solidFill>
                  <a:srgbClr val="595959"/>
                </a:solidFill>
              </a:rPr>
              <a:t>Don’t strive for . . . </a:t>
            </a:r>
            <a:r>
              <a:rPr lang="en-US" sz="3200" b="1" i="0" strike="noStrike" baseline="0" dirty="0">
                <a:solidFill>
                  <a:srgbClr val="595959"/>
                </a:solidFill>
              </a:rPr>
              <a:t>work/identity ladder . . .</a:t>
            </a:r>
          </a:p>
          <a:p>
            <a:r>
              <a:rPr lang="en-US" sz="3200" b="1" i="0" strike="noStrike" baseline="0" dirty="0"/>
              <a:t>self-serving, and often self-destructive</a:t>
            </a:r>
            <a:r>
              <a:rPr lang="en-US" sz="3200" b="1" i="0" strike="noStrike" baseline="0" dirty="0">
                <a:solidFill>
                  <a:srgbClr val="595959"/>
                </a:solidFill>
              </a:rPr>
              <a:t> </a:t>
            </a:r>
            <a:endParaRPr lang="en-CA" sz="3200" b="1" dirty="0">
              <a:solidFill>
                <a:srgbClr val="595959"/>
              </a:solidFill>
            </a:endParaRPr>
          </a:p>
        </p:txBody>
      </p:sp>
      <p:pic>
        <p:nvPicPr>
          <p:cNvPr id="5" name="Picture 4" descr="A person climbing ladders to the sky&#10;&#10;Description automatically generated">
            <a:extLst>
              <a:ext uri="{FF2B5EF4-FFF2-40B4-BE49-F238E27FC236}">
                <a16:creationId xmlns:a16="http://schemas.microsoft.com/office/drawing/2014/main" id="{1539B91A-3381-456E-38E2-95F64CDD8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8" r="-2" b="-2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3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918" y="894546"/>
            <a:ext cx="4765964" cy="1469963"/>
          </a:xfrm>
        </p:spPr>
        <p:txBody>
          <a:bodyPr anchor="b">
            <a:normAutofit/>
          </a:bodyPr>
          <a:lstStyle/>
          <a:p>
            <a:r>
              <a:rPr lang="en-CA" sz="3600" b="1" dirty="0">
                <a:solidFill>
                  <a:srgbClr val="595959"/>
                </a:solidFill>
              </a:rPr>
              <a:t>II. SIGNIFICANCE</a:t>
            </a: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645" y="2068429"/>
            <a:ext cx="4904509" cy="1785506"/>
          </a:xfrm>
        </p:spPr>
        <p:txBody>
          <a:bodyPr anchor="t">
            <a:noAutofit/>
          </a:bodyPr>
          <a:lstStyle/>
          <a:p>
            <a:r>
              <a:rPr lang="en-CA" sz="2800" b="0" i="0" u="none" strike="noStrike" baseline="0" dirty="0">
                <a:solidFill>
                  <a:srgbClr val="595959"/>
                </a:solidFill>
              </a:rPr>
              <a:t> </a:t>
            </a:r>
            <a:r>
              <a:rPr lang="en-CA" sz="3200" b="1" i="0" u="sng" strike="noStrike" baseline="0" dirty="0"/>
              <a:t>If our significance relies on our job, then it dies when we lose our job.</a:t>
            </a:r>
            <a:endParaRPr lang="en-CA" sz="3200" b="0" i="0" u="none" strike="noStrike" baseline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39B91A-3381-456E-38E2-95F64CDD8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2" r="12662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4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668" y="1079273"/>
            <a:ext cx="4765964" cy="1469963"/>
          </a:xfrm>
        </p:spPr>
        <p:txBody>
          <a:bodyPr anchor="b">
            <a:normAutofit/>
          </a:bodyPr>
          <a:lstStyle/>
          <a:p>
            <a:r>
              <a:rPr lang="en-CA" sz="3600" b="1" dirty="0">
                <a:solidFill>
                  <a:srgbClr val="595959"/>
                </a:solidFill>
              </a:rPr>
              <a:t>II. SIGNIFICANCE</a:t>
            </a: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r>
              <a:rPr lang="en-US" sz="3200" b="1" i="0" u="none" strike="noStrike" baseline="0" dirty="0">
                <a:solidFill>
                  <a:srgbClr val="595959"/>
                </a:solidFill>
              </a:rPr>
              <a:t>Our Calling is . .</a:t>
            </a:r>
            <a:r>
              <a:rPr lang="en-US" sz="3200" b="1" dirty="0">
                <a:solidFill>
                  <a:srgbClr val="595959"/>
                </a:solidFill>
              </a:rPr>
              <a:t> .</a:t>
            </a: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8" y="2137929"/>
            <a:ext cx="5410202" cy="1785506"/>
          </a:xfrm>
        </p:spPr>
        <p:txBody>
          <a:bodyPr anchor="t">
            <a:noAutofit/>
          </a:bodyPr>
          <a:lstStyle/>
          <a:p>
            <a:r>
              <a:rPr lang="en-CA" sz="2200" b="0" i="0" u="none" strike="noStrike" baseline="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CA" sz="2200" b="0" i="0" strike="noStrike" baseline="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200" b="1" i="0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rrevocable – </a:t>
            </a:r>
            <a:r>
              <a:rPr lang="en-CA" sz="2200" i="1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11:29</a:t>
            </a:r>
          </a:p>
          <a:p>
            <a:r>
              <a:rPr lang="en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from God - </a:t>
            </a:r>
            <a:r>
              <a:rPr lang="en-US" sz="22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Thessalonians 2:14</a:t>
            </a:r>
          </a:p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God designed us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Ephesians 2:10</a:t>
            </a:r>
            <a:endParaRPr lang="en-CA" sz="2200" b="1" i="0" u="sng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CA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God’s Assurance </a:t>
            </a:r>
            <a:r>
              <a:rPr lang="en-CA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CA" sz="22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Cor. 1:7-9</a:t>
            </a: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True Identity 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C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Peter 2:5,9</a:t>
            </a:r>
          </a:p>
          <a:p>
            <a:r>
              <a:rPr lang="en-CA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CA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Carries us through suffering </a:t>
            </a:r>
            <a:r>
              <a:rPr lang="en-CA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CA" sz="22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Peter 2:19-21</a:t>
            </a: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Rooted in Peace 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Cor. 7:15-24</a:t>
            </a:r>
          </a:p>
          <a:p>
            <a:r>
              <a:rPr lang="en-CA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CA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Focussed upon Eternal Achievements </a:t>
            </a:r>
            <a:r>
              <a:rPr lang="en-CA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CA" sz="22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Philippians 3:13 - 4:1</a:t>
            </a:r>
          </a:p>
          <a:p>
            <a:endParaRPr lang="en-CA" sz="22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39B91A-3381-456E-38E2-95F64CDD8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2" r="12662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6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3CD91-8C7D-24C5-7343-3249443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917" y="667965"/>
            <a:ext cx="4765964" cy="1151599"/>
          </a:xfrm>
        </p:spPr>
        <p:txBody>
          <a:bodyPr anchor="b">
            <a:normAutofit/>
          </a:bodyPr>
          <a:lstStyle/>
          <a:p>
            <a:r>
              <a:rPr lang="en-CA" sz="3600" b="1" dirty="0">
                <a:solidFill>
                  <a:srgbClr val="595959"/>
                </a:solidFill>
              </a:rPr>
              <a:t>II. SIGNIFICANCE</a:t>
            </a:r>
            <a:br>
              <a:rPr lang="en-US" sz="3200" b="1" i="0" u="none" strike="noStrike" baseline="0" dirty="0">
                <a:solidFill>
                  <a:srgbClr val="595959"/>
                </a:solidFill>
              </a:rPr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F455-4379-906E-C273-C108A79BE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300" y="1468002"/>
            <a:ext cx="5410202" cy="1785506"/>
          </a:xfrm>
        </p:spPr>
        <p:txBody>
          <a:bodyPr anchor="t">
            <a:noAutofit/>
          </a:bodyPr>
          <a:lstStyle/>
          <a:p>
            <a:r>
              <a:rPr lang="en-CA" sz="2800" b="0" i="0" u="sng" strike="noStrike" baseline="0" dirty="0"/>
              <a:t>Above all else,</a:t>
            </a:r>
          </a:p>
          <a:p>
            <a:r>
              <a:rPr lang="en-CA" sz="2800" b="0" i="0" u="sng" strike="noStrike" baseline="0" dirty="0"/>
              <a:t>believers are called to </a:t>
            </a:r>
            <a:r>
              <a:rPr lang="en-CA" sz="2800" b="1" i="0" u="sng" strike="noStrike" baseline="0" dirty="0"/>
              <a:t>character development, service to others, and loyalty to God</a:t>
            </a:r>
            <a:r>
              <a:rPr lang="en-CA" sz="2800" b="0" i="0" u="sng" strike="noStrike" baseline="0" dirty="0"/>
              <a:t>.</a:t>
            </a:r>
          </a:p>
          <a:p>
            <a:r>
              <a:rPr lang="en-CA" sz="2800" b="0" i="0" u="none" strike="noStrike" baseline="0" dirty="0"/>
              <a:t> </a:t>
            </a:r>
          </a:p>
          <a:p>
            <a:r>
              <a:rPr lang="en-CA" sz="32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“We know that all things work together for good to those who love God, to those who are called according to His purpose” (Romans 8:28).”</a:t>
            </a:r>
          </a:p>
          <a:p>
            <a:endParaRPr lang="en-CA" sz="22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39B91A-3381-456E-38E2-95F64CDD8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2" r="12662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7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432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Times New Roman</vt:lpstr>
      <vt:lpstr>Office Theme</vt:lpstr>
      <vt:lpstr>ACCEPTING THE CAPSTONE  </vt:lpstr>
      <vt:lpstr>What Are the Benefits of Accepting Christ as the Capstone of Our Lives?  </vt:lpstr>
      <vt:lpstr>I. SANCTIFICATION  </vt:lpstr>
      <vt:lpstr>I. SANCTIFICATION  </vt:lpstr>
      <vt:lpstr>II. SIGNIFICANCE  </vt:lpstr>
      <vt:lpstr>II. SIGNIFICANCE  </vt:lpstr>
      <vt:lpstr>II. SIGNIFICANCE  </vt:lpstr>
      <vt:lpstr>II. SIGNIFICANCE Our Calling is . . . </vt:lpstr>
      <vt:lpstr>II. SIGNIFICANCE </vt:lpstr>
      <vt:lpstr>III. SECURITY </vt:lpstr>
      <vt:lpstr>III. SECURITY </vt:lpstr>
      <vt:lpstr>III. SECURITY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ACCEPTING THE CAPSTONE  </dc:title>
  <dc:creator>Fountaingate Christian</dc:creator>
  <cp:lastModifiedBy>Fountaingate Christian</cp:lastModifiedBy>
  <cp:revision>16</cp:revision>
  <dcterms:created xsi:type="dcterms:W3CDTF">2024-01-16T21:45:09Z</dcterms:created>
  <dcterms:modified xsi:type="dcterms:W3CDTF">2024-01-19T01:22:24Z</dcterms:modified>
</cp:coreProperties>
</file>