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100" d="100"/>
          <a:sy n="100" d="100"/>
        </p:scale>
        <p:origin x="999"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3/1/2025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28468309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3/1/2025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64579653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3/1/2025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7516889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3/1/2025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24681160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3/1/2025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1043502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3/1/2025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4885003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3/1/2025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58647519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3/1/2025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85965237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3/1/2025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82304755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3/1/2025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5695325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3/1/2025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44225214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3/1/2025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965501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8170A5-F639-F3AB-62DD-4F9D1F405137}"/>
              </a:ext>
            </a:extLst>
          </p:cNvPr>
          <p:cNvSpPr>
            <a:spLocks noGrp="1"/>
          </p:cNvSpPr>
          <p:nvPr>
            <p:ph type="ctrTitle"/>
          </p:nvPr>
        </p:nvSpPr>
        <p:spPr>
          <a:xfrm>
            <a:off x="7643813" y="1177347"/>
            <a:ext cx="4133850" cy="4451925"/>
          </a:xfrm>
        </p:spPr>
        <p:txBody>
          <a:bodyPr>
            <a:normAutofit/>
          </a:bodyPr>
          <a:lstStyle/>
          <a:p>
            <a:r>
              <a:rPr lang="en-CA" sz="3600" dirty="0"/>
              <a:t>THE SERMON ON THE MOUNT SERIES</a:t>
            </a:r>
            <a:br>
              <a:rPr lang="en-CA" sz="3600" dirty="0"/>
            </a:br>
            <a:br>
              <a:rPr lang="en-CA" sz="3600" dirty="0"/>
            </a:br>
            <a:r>
              <a:rPr lang="en-CA" sz="3600" dirty="0"/>
              <a:t>“ADULTERY - FROM A LUSTFUL HEART</a:t>
            </a:r>
            <a:r>
              <a:rPr lang="en-CA" sz="4200" dirty="0"/>
              <a:t>”</a:t>
            </a:r>
            <a:br>
              <a:rPr lang="en-CA" sz="4200" dirty="0"/>
            </a:br>
            <a:br>
              <a:rPr lang="en-CA" sz="4200" dirty="0"/>
            </a:br>
            <a:r>
              <a:rPr lang="en-CA" sz="2700" dirty="0"/>
              <a:t>Text: Matthew 5:27-30</a:t>
            </a:r>
          </a:p>
        </p:txBody>
      </p:sp>
      <p:cxnSp>
        <p:nvCxnSpPr>
          <p:cNvPr id="16" name="Straight Connector 15">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descr="A person making a heart with her hands&#10;&#10;AI-generated content may be incorrect.">
            <a:extLst>
              <a:ext uri="{FF2B5EF4-FFF2-40B4-BE49-F238E27FC236}">
                <a16:creationId xmlns:a16="http://schemas.microsoft.com/office/drawing/2014/main" id="{628E481E-A547-B194-772E-5D9F8D4506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7393" y="863602"/>
            <a:ext cx="6131053" cy="5134757"/>
          </a:xfrm>
          <a:prstGeom prst="rect">
            <a:avLst/>
          </a:prstGeom>
        </p:spPr>
      </p:pic>
      <p:cxnSp>
        <p:nvCxnSpPr>
          <p:cNvPr id="14" name="Straight Connector 13">
            <a:extLst>
              <a:ext uri="{FF2B5EF4-FFF2-40B4-BE49-F238E27FC236}">
                <a16:creationId xmlns:a16="http://schemas.microsoft.com/office/drawing/2014/main" id="{D7CC41EB-2D81-4303-9171-6401B388BA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91331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D45175-9A90-BF72-B566-7D07C8C9E1E7}"/>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3BDDE4E-4B13-05D1-0D10-FE2C2483C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13420F22-B41D-E44B-BEF1-019E7241B8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D8F6F04-45E3-8672-D3F7-9D51C8363F4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58399B9-3BB6-2CA2-0E20-10570AAE4257}"/>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7EC6F42D-2DBF-CCA3-19CD-5412E9FF20A4}"/>
              </a:ext>
            </a:extLst>
          </p:cNvPr>
          <p:cNvSpPr txBox="1"/>
          <p:nvPr/>
        </p:nvSpPr>
        <p:spPr>
          <a:xfrm>
            <a:off x="685800" y="1910412"/>
            <a:ext cx="10758488" cy="3539430"/>
          </a:xfrm>
          <a:prstGeom prst="rect">
            <a:avLst/>
          </a:prstGeom>
          <a:noFill/>
        </p:spPr>
        <p:txBody>
          <a:bodyPr wrap="square">
            <a:spAutoFit/>
          </a:bodyPr>
          <a:lstStyle/>
          <a:p>
            <a:r>
              <a:rPr lang="en-CA" sz="3200" b="0" i="1" u="none" strike="noStrike" baseline="0" dirty="0">
                <a:solidFill>
                  <a:srgbClr val="FF0000"/>
                </a:solidFill>
              </a:rPr>
              <a:t>"If your right eye causes you to sin, gouge it out and throw it away. It is better for you to lose one part of your body than for your whole body to be thrown into hell. </a:t>
            </a:r>
          </a:p>
          <a:p>
            <a:pPr marR="21600"/>
            <a:r>
              <a:rPr lang="en-CA" sz="3200" b="0" i="1" u="none" strike="noStrike" baseline="0" dirty="0">
                <a:solidFill>
                  <a:srgbClr val="FF0000"/>
                </a:solidFill>
              </a:rPr>
              <a:t>30. And if your right hand causes you to sin, cut it off and throw it away. It is better for you to lose one part of your body than for your whole body to go into hell." </a:t>
            </a:r>
          </a:p>
          <a:p>
            <a:pPr marR="21600"/>
            <a:r>
              <a:rPr lang="en-CA" sz="3200" b="0" i="1" u="none" strike="noStrike" baseline="0" dirty="0">
                <a:solidFill>
                  <a:srgbClr val="FF0000"/>
                </a:solidFill>
              </a:rPr>
              <a:t>								Matthew 5:29-30</a:t>
            </a:r>
            <a:endParaRPr lang="en-CA" sz="3200" dirty="0"/>
          </a:p>
        </p:txBody>
      </p:sp>
    </p:spTree>
    <p:extLst>
      <p:ext uri="{BB962C8B-B14F-4D97-AF65-F5344CB8AC3E}">
        <p14:creationId xmlns:p14="http://schemas.microsoft.com/office/powerpoint/2010/main" val="5102573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ED8358-3D7C-C8E8-54F2-E2FDAFAA1FE2}"/>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9A364D3-EB50-A816-2DF8-097C263D0A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AC93BFF4-A64C-7AAB-C8AC-5F6377C34B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5F6F92F-2BDB-7C0E-29B3-06AA3DC19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B67A43D-4519-946B-8AF3-988FB166DDF3}"/>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4A4EB336-ADFA-3D88-2783-068C6923FC2A}"/>
              </a:ext>
            </a:extLst>
          </p:cNvPr>
          <p:cNvSpPr txBox="1"/>
          <p:nvPr/>
        </p:nvSpPr>
        <p:spPr>
          <a:xfrm>
            <a:off x="685800" y="1910412"/>
            <a:ext cx="5057775" cy="3046988"/>
          </a:xfrm>
          <a:prstGeom prst="rect">
            <a:avLst/>
          </a:prstGeom>
          <a:noFill/>
        </p:spPr>
        <p:txBody>
          <a:bodyPr wrap="square">
            <a:spAutoFit/>
          </a:bodyPr>
          <a:lstStyle/>
          <a:p>
            <a:pPr marL="514350" indent="-514350">
              <a:buAutoNum type="alphaUcPeriod"/>
            </a:pPr>
            <a:r>
              <a:rPr lang="en-CA" sz="3200" i="0" u="none" strike="noStrike" baseline="0" dirty="0">
                <a:solidFill>
                  <a:srgbClr val="C00000"/>
                </a:solidFill>
              </a:rPr>
              <a:t>Recognize and Name the Problem</a:t>
            </a:r>
          </a:p>
          <a:p>
            <a:endParaRPr lang="en-CA" sz="3200" dirty="0"/>
          </a:p>
          <a:p>
            <a:endParaRPr lang="en-CA" sz="3200" i="0" u="none" strike="noStrike" baseline="0" dirty="0"/>
          </a:p>
          <a:p>
            <a:pPr marL="514350" indent="-514350">
              <a:buAutoNum type="alphaUcPeriod"/>
            </a:pPr>
            <a:endParaRPr lang="en-CA" sz="3200" b="1" dirty="0"/>
          </a:p>
          <a:p>
            <a:endParaRPr lang="en-CA" sz="3200" dirty="0"/>
          </a:p>
        </p:txBody>
      </p:sp>
      <p:sp>
        <p:nvSpPr>
          <p:cNvPr id="3" name="TextBox 2">
            <a:extLst>
              <a:ext uri="{FF2B5EF4-FFF2-40B4-BE49-F238E27FC236}">
                <a16:creationId xmlns:a16="http://schemas.microsoft.com/office/drawing/2014/main" id="{DAF5170F-7A3C-9179-4DDE-EEFBD774E5CF}"/>
              </a:ext>
            </a:extLst>
          </p:cNvPr>
          <p:cNvSpPr txBox="1"/>
          <p:nvPr/>
        </p:nvSpPr>
        <p:spPr>
          <a:xfrm>
            <a:off x="769143" y="3087112"/>
            <a:ext cx="4891088" cy="2554545"/>
          </a:xfrm>
          <a:prstGeom prst="rect">
            <a:avLst/>
          </a:prstGeom>
          <a:noFill/>
        </p:spPr>
        <p:txBody>
          <a:bodyPr wrap="square">
            <a:spAutoFit/>
          </a:bodyPr>
          <a:lstStyle/>
          <a:p>
            <a:r>
              <a:rPr lang="en-CA" sz="3200" b="0" i="1" u="none" strike="noStrike" baseline="0" dirty="0"/>
              <a:t>“If we confess our sins, he who is faithful and just will forgive us our sins and cleanse us from all unrighteousness.”</a:t>
            </a:r>
          </a:p>
          <a:p>
            <a:r>
              <a:rPr lang="en-CA" sz="3200" b="0" i="1" u="none" strike="noStrike" baseline="0" dirty="0"/>
              <a:t>			I John 1:9</a:t>
            </a:r>
          </a:p>
        </p:txBody>
      </p:sp>
      <p:pic>
        <p:nvPicPr>
          <p:cNvPr id="5" name="Picture 4" descr="A cartoon of a monster biting a large eye&#10;&#10;AI-generated content may be incorrect.">
            <a:extLst>
              <a:ext uri="{FF2B5EF4-FFF2-40B4-BE49-F238E27FC236}">
                <a16:creationId xmlns:a16="http://schemas.microsoft.com/office/drawing/2014/main" id="{F71A027D-DD2B-C61D-EC4C-2ABA72F9F9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4550" y="1777960"/>
            <a:ext cx="5695950" cy="3903703"/>
          </a:xfrm>
          <a:prstGeom prst="rect">
            <a:avLst/>
          </a:prstGeom>
        </p:spPr>
      </p:pic>
    </p:spTree>
    <p:extLst>
      <p:ext uri="{BB962C8B-B14F-4D97-AF65-F5344CB8AC3E}">
        <p14:creationId xmlns:p14="http://schemas.microsoft.com/office/powerpoint/2010/main" val="306460963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F8BE41-7FD5-5AA5-C240-0F011297BB53}"/>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FC8CD8C-B91D-86D6-8B49-6B3CBBAF9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66811C51-8028-6600-CA0E-B28345B042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CB6DD25-C073-72EF-8A2C-D088738AFC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2B4B7ED-C252-8DF3-5E5E-94F375F1E82E}"/>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AAD3EAEF-FCE1-CDC8-27E9-6313CE0A8B80}"/>
              </a:ext>
            </a:extLst>
          </p:cNvPr>
          <p:cNvSpPr txBox="1"/>
          <p:nvPr/>
        </p:nvSpPr>
        <p:spPr>
          <a:xfrm>
            <a:off x="685800" y="1910412"/>
            <a:ext cx="5057775" cy="2062103"/>
          </a:xfrm>
          <a:prstGeom prst="rect">
            <a:avLst/>
          </a:prstGeom>
          <a:noFill/>
        </p:spPr>
        <p:txBody>
          <a:bodyPr wrap="square">
            <a:spAutoFit/>
          </a:bodyPr>
          <a:lstStyle/>
          <a:p>
            <a:r>
              <a:rPr lang="en-CA" sz="3200" i="0" u="none" strike="noStrike" baseline="0" dirty="0">
                <a:solidFill>
                  <a:srgbClr val="C00000"/>
                </a:solidFill>
              </a:rPr>
              <a:t>B. Stop Feeding Lust</a:t>
            </a:r>
            <a:endParaRPr lang="en-CA" sz="3200" dirty="0">
              <a:solidFill>
                <a:srgbClr val="C00000"/>
              </a:solidFill>
            </a:endParaRPr>
          </a:p>
          <a:p>
            <a:endParaRPr lang="en-CA" sz="3200" i="0" u="none" strike="noStrike" baseline="0" dirty="0"/>
          </a:p>
          <a:p>
            <a:pPr marL="514350" indent="-514350">
              <a:buAutoNum type="alphaUcPeriod"/>
            </a:pPr>
            <a:endParaRPr lang="en-CA" sz="3200" b="1" dirty="0"/>
          </a:p>
          <a:p>
            <a:endParaRPr lang="en-CA" sz="3200" dirty="0"/>
          </a:p>
        </p:txBody>
      </p:sp>
      <p:sp>
        <p:nvSpPr>
          <p:cNvPr id="3" name="TextBox 2">
            <a:extLst>
              <a:ext uri="{FF2B5EF4-FFF2-40B4-BE49-F238E27FC236}">
                <a16:creationId xmlns:a16="http://schemas.microsoft.com/office/drawing/2014/main" id="{9406CD18-7E22-209F-382D-FC1A7CC03C77}"/>
              </a:ext>
            </a:extLst>
          </p:cNvPr>
          <p:cNvSpPr txBox="1"/>
          <p:nvPr/>
        </p:nvSpPr>
        <p:spPr>
          <a:xfrm>
            <a:off x="769143" y="2894826"/>
            <a:ext cx="4891088" cy="3046988"/>
          </a:xfrm>
          <a:prstGeom prst="rect">
            <a:avLst/>
          </a:prstGeom>
          <a:noFill/>
        </p:spPr>
        <p:txBody>
          <a:bodyPr wrap="square">
            <a:spAutoFit/>
          </a:bodyPr>
          <a:lstStyle/>
          <a:p>
            <a:r>
              <a:rPr lang="en-CA" sz="3200" b="0" i="1" u="none" strike="noStrike" baseline="0" dirty="0"/>
              <a:t>“Flee sexual immorality. Every sin that a man does is outside the body, but he who commits sexual immorality sins against his own body.”</a:t>
            </a:r>
          </a:p>
          <a:p>
            <a:r>
              <a:rPr lang="en-CA" sz="3200" b="0" i="1" u="none" strike="noStrike" baseline="0" dirty="0"/>
              <a:t>	I Corinthians 6:18</a:t>
            </a:r>
          </a:p>
        </p:txBody>
      </p:sp>
      <p:pic>
        <p:nvPicPr>
          <p:cNvPr id="5" name="Picture 4">
            <a:extLst>
              <a:ext uri="{FF2B5EF4-FFF2-40B4-BE49-F238E27FC236}">
                <a16:creationId xmlns:a16="http://schemas.microsoft.com/office/drawing/2014/main" id="{EF67F229-FB36-B1F0-A5D4-802949ECC8C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19787" y="2052671"/>
            <a:ext cx="5695950" cy="3354281"/>
          </a:xfrm>
          <a:prstGeom prst="rect">
            <a:avLst/>
          </a:prstGeom>
        </p:spPr>
      </p:pic>
    </p:spTree>
    <p:extLst>
      <p:ext uri="{BB962C8B-B14F-4D97-AF65-F5344CB8AC3E}">
        <p14:creationId xmlns:p14="http://schemas.microsoft.com/office/powerpoint/2010/main" val="1633287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D54F98F-ADCF-1EA8-9AB6-BD3240148F88}"/>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8D9B3A9-2800-540A-E9FD-0B49E5F9BB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EC2D6E36-A3F7-13E9-2AF6-C38F99DA31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0F2A9D5-BA3F-E960-ECB3-3057A3BCDB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9459AAD-5BEE-2165-179B-EE62ED2F14F7}"/>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B8A9E7A1-87CD-0F54-9F67-6C1FFB128945}"/>
              </a:ext>
            </a:extLst>
          </p:cNvPr>
          <p:cNvSpPr txBox="1"/>
          <p:nvPr/>
        </p:nvSpPr>
        <p:spPr>
          <a:xfrm>
            <a:off x="685800" y="1910412"/>
            <a:ext cx="5057775" cy="1569660"/>
          </a:xfrm>
          <a:prstGeom prst="rect">
            <a:avLst/>
          </a:prstGeom>
          <a:noFill/>
        </p:spPr>
        <p:txBody>
          <a:bodyPr wrap="square">
            <a:spAutoFit/>
          </a:bodyPr>
          <a:lstStyle/>
          <a:p>
            <a:r>
              <a:rPr lang="en-CA" sz="3200" i="0" u="none" strike="noStrike" baseline="0" dirty="0">
                <a:solidFill>
                  <a:srgbClr val="C00000"/>
                </a:solidFill>
              </a:rPr>
              <a:t>C. Demythologize it!</a:t>
            </a:r>
          </a:p>
          <a:p>
            <a:pPr marL="514350" indent="-514350">
              <a:buAutoNum type="alphaUcPeriod"/>
            </a:pPr>
            <a:endParaRPr lang="en-CA" sz="3200" b="1" dirty="0"/>
          </a:p>
          <a:p>
            <a:endParaRPr lang="en-CA" sz="3200" dirty="0"/>
          </a:p>
        </p:txBody>
      </p:sp>
      <p:sp>
        <p:nvSpPr>
          <p:cNvPr id="3" name="TextBox 2">
            <a:extLst>
              <a:ext uri="{FF2B5EF4-FFF2-40B4-BE49-F238E27FC236}">
                <a16:creationId xmlns:a16="http://schemas.microsoft.com/office/drawing/2014/main" id="{2258CECE-3A59-3CEC-2F0C-00015FAAF412}"/>
              </a:ext>
            </a:extLst>
          </p:cNvPr>
          <p:cNvSpPr txBox="1"/>
          <p:nvPr/>
        </p:nvSpPr>
        <p:spPr>
          <a:xfrm>
            <a:off x="769143" y="2894826"/>
            <a:ext cx="4891088" cy="3046988"/>
          </a:xfrm>
          <a:prstGeom prst="rect">
            <a:avLst/>
          </a:prstGeom>
          <a:noFill/>
        </p:spPr>
        <p:txBody>
          <a:bodyPr wrap="square">
            <a:spAutoFit/>
          </a:bodyPr>
          <a:lstStyle/>
          <a:p>
            <a:r>
              <a:rPr lang="en-CA" sz="3200" b="0" i="1" u="none" strike="noStrike" baseline="0" dirty="0"/>
              <a:t>“Flee sexual immorality. Every sin that a man does is outside the body, but he who commits sexual immorality sins against his own body.”</a:t>
            </a:r>
          </a:p>
          <a:p>
            <a:r>
              <a:rPr lang="en-CA" sz="3200" b="0" i="1" u="none" strike="noStrike" baseline="0" dirty="0"/>
              <a:t>	I Corinthians 6:18</a:t>
            </a:r>
          </a:p>
        </p:txBody>
      </p:sp>
      <p:pic>
        <p:nvPicPr>
          <p:cNvPr id="5" name="Picture 4">
            <a:extLst>
              <a:ext uri="{FF2B5EF4-FFF2-40B4-BE49-F238E27FC236}">
                <a16:creationId xmlns:a16="http://schemas.microsoft.com/office/drawing/2014/main" id="{C655D108-CC96-2F87-F843-8352976333F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19787" y="2052671"/>
            <a:ext cx="5695950" cy="3354281"/>
          </a:xfrm>
          <a:prstGeom prst="rect">
            <a:avLst/>
          </a:prstGeom>
        </p:spPr>
      </p:pic>
    </p:spTree>
    <p:extLst>
      <p:ext uri="{BB962C8B-B14F-4D97-AF65-F5344CB8AC3E}">
        <p14:creationId xmlns:p14="http://schemas.microsoft.com/office/powerpoint/2010/main" val="40163411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EF25858-572F-11DE-CCA2-421E74F027F0}"/>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456EF3A-17D2-3B04-4914-3990CD82F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2C234BC-7433-06BA-58E6-5F863D86D7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72B4A16-2F14-5095-5A8B-A392BF6040B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37888C2F-A7F5-B2AC-BE69-F33308E5CF31}"/>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FC35C6FB-F34C-339A-E756-070FADB72719}"/>
              </a:ext>
            </a:extLst>
          </p:cNvPr>
          <p:cNvSpPr txBox="1"/>
          <p:nvPr/>
        </p:nvSpPr>
        <p:spPr>
          <a:xfrm>
            <a:off x="685800" y="1910412"/>
            <a:ext cx="5057775" cy="1569660"/>
          </a:xfrm>
          <a:prstGeom prst="rect">
            <a:avLst/>
          </a:prstGeom>
          <a:noFill/>
        </p:spPr>
        <p:txBody>
          <a:bodyPr wrap="square">
            <a:spAutoFit/>
          </a:bodyPr>
          <a:lstStyle/>
          <a:p>
            <a:r>
              <a:rPr lang="en-CA" sz="3200" i="0" u="none" strike="noStrike" baseline="0" dirty="0">
                <a:solidFill>
                  <a:srgbClr val="C00000"/>
                </a:solidFill>
              </a:rPr>
              <a:t>D. Confess the Personal Price</a:t>
            </a:r>
            <a:endParaRPr lang="en-CA" sz="3200" b="1" dirty="0">
              <a:solidFill>
                <a:srgbClr val="C00000"/>
              </a:solidFill>
            </a:endParaRPr>
          </a:p>
          <a:p>
            <a:endParaRPr lang="en-CA" sz="3200" dirty="0"/>
          </a:p>
        </p:txBody>
      </p:sp>
      <p:sp>
        <p:nvSpPr>
          <p:cNvPr id="3" name="TextBox 2">
            <a:extLst>
              <a:ext uri="{FF2B5EF4-FFF2-40B4-BE49-F238E27FC236}">
                <a16:creationId xmlns:a16="http://schemas.microsoft.com/office/drawing/2014/main" id="{AAACE53A-6211-15BE-899A-4794747CC826}"/>
              </a:ext>
            </a:extLst>
          </p:cNvPr>
          <p:cNvSpPr txBox="1"/>
          <p:nvPr/>
        </p:nvSpPr>
        <p:spPr>
          <a:xfrm>
            <a:off x="769143" y="3028342"/>
            <a:ext cx="4891088" cy="3046988"/>
          </a:xfrm>
          <a:prstGeom prst="rect">
            <a:avLst/>
          </a:prstGeom>
          <a:noFill/>
        </p:spPr>
        <p:txBody>
          <a:bodyPr wrap="square">
            <a:spAutoFit/>
          </a:bodyPr>
          <a:lstStyle/>
          <a:p>
            <a:r>
              <a:rPr lang="en-CA" sz="3200" b="0" i="1" u="none" strike="noStrike" baseline="0" dirty="0"/>
              <a:t>“Flee sexual immorality. Every sin that a man does is outside the body, but he who commits sexual immorality sins against his own body.”</a:t>
            </a:r>
          </a:p>
          <a:p>
            <a:r>
              <a:rPr lang="en-CA" sz="3200" b="0" i="1" u="none" strike="noStrike" baseline="0" dirty="0"/>
              <a:t>	I Corinthians 6:18</a:t>
            </a:r>
          </a:p>
        </p:txBody>
      </p:sp>
      <p:pic>
        <p:nvPicPr>
          <p:cNvPr id="5" name="Picture 4">
            <a:extLst>
              <a:ext uri="{FF2B5EF4-FFF2-40B4-BE49-F238E27FC236}">
                <a16:creationId xmlns:a16="http://schemas.microsoft.com/office/drawing/2014/main" id="{158D1053-3ECA-E5BE-0F6C-201B5086E52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19787" y="2052671"/>
            <a:ext cx="5695950" cy="3354281"/>
          </a:xfrm>
          <a:prstGeom prst="rect">
            <a:avLst/>
          </a:prstGeom>
        </p:spPr>
      </p:pic>
    </p:spTree>
    <p:extLst>
      <p:ext uri="{BB962C8B-B14F-4D97-AF65-F5344CB8AC3E}">
        <p14:creationId xmlns:p14="http://schemas.microsoft.com/office/powerpoint/2010/main" val="70097042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B160E91-99E5-E8B7-64EA-AAD379616999}"/>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3E2F3C-AFD8-69ED-B537-F380EF073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4D25D257-0D05-7436-6202-BA719E0AB5E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EC29514-486F-1206-D174-4AD04260BB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395CE5E-0D64-3A21-B3AD-8A8440A53A85}"/>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51147BB2-ACC9-7D9C-9B87-23A30D968963}"/>
              </a:ext>
            </a:extLst>
          </p:cNvPr>
          <p:cNvSpPr txBox="1"/>
          <p:nvPr/>
        </p:nvSpPr>
        <p:spPr>
          <a:xfrm>
            <a:off x="685800" y="1910412"/>
            <a:ext cx="5057775" cy="1077218"/>
          </a:xfrm>
          <a:prstGeom prst="rect">
            <a:avLst/>
          </a:prstGeom>
          <a:noFill/>
        </p:spPr>
        <p:txBody>
          <a:bodyPr wrap="square">
            <a:spAutoFit/>
          </a:bodyPr>
          <a:lstStyle/>
          <a:p>
            <a:r>
              <a:rPr lang="en-CA" sz="3200" i="0" u="none" strike="noStrike" baseline="0" dirty="0">
                <a:solidFill>
                  <a:srgbClr val="C00000"/>
                </a:solidFill>
              </a:rPr>
              <a:t>E. Understand God’s Perspective on Sex</a:t>
            </a:r>
            <a:endParaRPr lang="en-CA" sz="3200" dirty="0">
              <a:solidFill>
                <a:srgbClr val="C00000"/>
              </a:solidFill>
            </a:endParaRPr>
          </a:p>
        </p:txBody>
      </p:sp>
      <p:sp>
        <p:nvSpPr>
          <p:cNvPr id="3" name="TextBox 2">
            <a:extLst>
              <a:ext uri="{FF2B5EF4-FFF2-40B4-BE49-F238E27FC236}">
                <a16:creationId xmlns:a16="http://schemas.microsoft.com/office/drawing/2014/main" id="{05F81EB4-B47B-668A-B50F-9071ABC962BA}"/>
              </a:ext>
            </a:extLst>
          </p:cNvPr>
          <p:cNvSpPr txBox="1"/>
          <p:nvPr/>
        </p:nvSpPr>
        <p:spPr>
          <a:xfrm>
            <a:off x="769143" y="3028342"/>
            <a:ext cx="4891088" cy="3046988"/>
          </a:xfrm>
          <a:prstGeom prst="rect">
            <a:avLst/>
          </a:prstGeom>
          <a:noFill/>
        </p:spPr>
        <p:txBody>
          <a:bodyPr wrap="square">
            <a:spAutoFit/>
          </a:bodyPr>
          <a:lstStyle/>
          <a:p>
            <a:r>
              <a:rPr lang="en-CA" sz="3200" b="0" i="1" u="none" strike="noStrike" baseline="0" dirty="0"/>
              <a:t>“Let marriage be held in honor by all, </a:t>
            </a:r>
            <a:r>
              <a:rPr lang="en-CA" sz="3200" b="0" i="1" u="sng" strike="noStrike" baseline="0" dirty="0"/>
              <a:t>and let the marriage bed be kept undefiled</a:t>
            </a:r>
            <a:r>
              <a:rPr lang="en-CA" sz="3200" b="0" i="1" u="none" strike="noStrike" baseline="0" dirty="0"/>
              <a:t>, - for God will judge fornicators and adulterers.” </a:t>
            </a:r>
          </a:p>
          <a:p>
            <a:r>
              <a:rPr lang="en-CA" sz="3200" b="0" i="1" u="none" strike="noStrike" baseline="0" dirty="0"/>
              <a:t>		     Hebrews 13:4</a:t>
            </a:r>
          </a:p>
        </p:txBody>
      </p:sp>
      <p:pic>
        <p:nvPicPr>
          <p:cNvPr id="5" name="Picture 4">
            <a:extLst>
              <a:ext uri="{FF2B5EF4-FFF2-40B4-BE49-F238E27FC236}">
                <a16:creationId xmlns:a16="http://schemas.microsoft.com/office/drawing/2014/main" id="{E3D3C5EB-1D60-852F-5D6D-8E50F8DF2EC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19787" y="2052671"/>
            <a:ext cx="5695950" cy="3354281"/>
          </a:xfrm>
          <a:prstGeom prst="rect">
            <a:avLst/>
          </a:prstGeom>
        </p:spPr>
      </p:pic>
    </p:spTree>
    <p:extLst>
      <p:ext uri="{BB962C8B-B14F-4D97-AF65-F5344CB8AC3E}">
        <p14:creationId xmlns:p14="http://schemas.microsoft.com/office/powerpoint/2010/main" val="324261880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5D7388C-35BB-0A4E-5D07-54FFAA48BA9B}"/>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B917E36-3B36-80CC-BFF2-CA115117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C0269ABD-FB24-CB79-FC98-A815FC3855F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8D6AA30-2C86-1CCA-2BB2-4E14FE48A84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9549CC3-DB95-F097-C886-01A2FF7BA736}"/>
              </a:ext>
            </a:extLst>
          </p:cNvPr>
          <p:cNvSpPr txBox="1"/>
          <p:nvPr/>
        </p:nvSpPr>
        <p:spPr>
          <a:xfrm>
            <a:off x="685800" y="916186"/>
            <a:ext cx="11330654" cy="861774"/>
          </a:xfrm>
          <a:prstGeom prst="rect">
            <a:avLst/>
          </a:prstGeom>
          <a:noFill/>
        </p:spPr>
        <p:txBody>
          <a:bodyPr wrap="square" rtlCol="0">
            <a:spAutoFit/>
          </a:bodyPr>
          <a:lstStyle/>
          <a:p>
            <a:r>
              <a:rPr lang="en-CA" sz="3200" b="1" i="0" u="none" strike="noStrike" baseline="0" dirty="0"/>
              <a:t>II. DEAL WITH IT DRASTICALLY (Matthew 5:29-30)</a:t>
            </a:r>
            <a:endParaRPr lang="en-CA" sz="1800" b="1" i="0" u="none" strike="noStrike" baseline="0" dirty="0"/>
          </a:p>
          <a:p>
            <a:endParaRPr lang="en-CA" sz="1800" b="0" i="0" u="none" strike="noStrike" baseline="0" dirty="0"/>
          </a:p>
        </p:txBody>
      </p:sp>
      <p:sp>
        <p:nvSpPr>
          <p:cNvPr id="8" name="TextBox 7">
            <a:extLst>
              <a:ext uri="{FF2B5EF4-FFF2-40B4-BE49-F238E27FC236}">
                <a16:creationId xmlns:a16="http://schemas.microsoft.com/office/drawing/2014/main" id="{7220E02C-5CA8-2016-4E4C-9BBB682D0CB3}"/>
              </a:ext>
            </a:extLst>
          </p:cNvPr>
          <p:cNvSpPr txBox="1"/>
          <p:nvPr/>
        </p:nvSpPr>
        <p:spPr>
          <a:xfrm>
            <a:off x="685800" y="1910412"/>
            <a:ext cx="5057775" cy="1077218"/>
          </a:xfrm>
          <a:prstGeom prst="rect">
            <a:avLst/>
          </a:prstGeom>
          <a:noFill/>
        </p:spPr>
        <p:txBody>
          <a:bodyPr wrap="square">
            <a:spAutoFit/>
          </a:bodyPr>
          <a:lstStyle/>
          <a:p>
            <a:r>
              <a:rPr lang="en-CA" sz="3200" i="0" u="none" strike="noStrike" baseline="0" dirty="0">
                <a:solidFill>
                  <a:srgbClr val="C00000"/>
                </a:solidFill>
              </a:rPr>
              <a:t>F. Trace the Source of Your Desires</a:t>
            </a:r>
            <a:endParaRPr lang="en-CA" sz="3200" dirty="0">
              <a:solidFill>
                <a:srgbClr val="C00000"/>
              </a:solidFill>
            </a:endParaRPr>
          </a:p>
        </p:txBody>
      </p:sp>
      <p:sp>
        <p:nvSpPr>
          <p:cNvPr id="3" name="TextBox 2">
            <a:extLst>
              <a:ext uri="{FF2B5EF4-FFF2-40B4-BE49-F238E27FC236}">
                <a16:creationId xmlns:a16="http://schemas.microsoft.com/office/drawing/2014/main" id="{EF35EF7D-2E10-D275-4E44-8D899BD00296}"/>
              </a:ext>
            </a:extLst>
          </p:cNvPr>
          <p:cNvSpPr txBox="1"/>
          <p:nvPr/>
        </p:nvSpPr>
        <p:spPr>
          <a:xfrm>
            <a:off x="769143" y="3816959"/>
            <a:ext cx="5260182" cy="1754326"/>
          </a:xfrm>
          <a:prstGeom prst="rect">
            <a:avLst/>
          </a:prstGeom>
          <a:noFill/>
        </p:spPr>
        <p:txBody>
          <a:bodyPr wrap="square">
            <a:spAutoFit/>
          </a:bodyPr>
          <a:lstStyle/>
          <a:p>
            <a:pPr algn="ctr"/>
            <a:r>
              <a:rPr lang="en-CA" sz="5400" b="0" i="1" u="none" strike="noStrike" baseline="0" dirty="0"/>
              <a:t>What do you really need?</a:t>
            </a:r>
          </a:p>
        </p:txBody>
      </p:sp>
      <p:pic>
        <p:nvPicPr>
          <p:cNvPr id="5" name="Picture 4">
            <a:extLst>
              <a:ext uri="{FF2B5EF4-FFF2-40B4-BE49-F238E27FC236}">
                <a16:creationId xmlns:a16="http://schemas.microsoft.com/office/drawing/2014/main" id="{E7A6F6BA-3F21-4981-B2C1-6E2D995408E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261160" y="2139819"/>
            <a:ext cx="5027494" cy="3354281"/>
          </a:xfrm>
          <a:prstGeom prst="rect">
            <a:avLst/>
          </a:prstGeom>
        </p:spPr>
      </p:pic>
    </p:spTree>
    <p:extLst>
      <p:ext uri="{BB962C8B-B14F-4D97-AF65-F5344CB8AC3E}">
        <p14:creationId xmlns:p14="http://schemas.microsoft.com/office/powerpoint/2010/main" val="9349230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7B75284-712D-3CDA-16CF-EB8F01EE3933}"/>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A0C5CFC-0948-EBB3-9E0A-B11DE87C62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85754F3-F421-EC38-F262-BCBDE2E462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CFDFE65-BF10-0193-F5E3-D33951A91C4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133273"/>
            <a:ext cx="6131053" cy="4595414"/>
          </a:xfrm>
          <a:prstGeom prst="rect">
            <a:avLst/>
          </a:prstGeom>
        </p:spPr>
      </p:pic>
      <p:cxnSp>
        <p:nvCxnSpPr>
          <p:cNvPr id="14" name="Straight Connector 13">
            <a:extLst>
              <a:ext uri="{FF2B5EF4-FFF2-40B4-BE49-F238E27FC236}">
                <a16:creationId xmlns:a16="http://schemas.microsoft.com/office/drawing/2014/main" id="{DCFAD0B6-DC8A-11FE-B061-BE3FCCBCF2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EE79DB9-0A9B-0968-6D82-DE0185D7D8AE}"/>
              </a:ext>
            </a:extLst>
          </p:cNvPr>
          <p:cNvSpPr txBox="1"/>
          <p:nvPr/>
        </p:nvSpPr>
        <p:spPr>
          <a:xfrm>
            <a:off x="7834313" y="1323975"/>
            <a:ext cx="4062412" cy="4524315"/>
          </a:xfrm>
          <a:prstGeom prst="rect">
            <a:avLst/>
          </a:prstGeom>
          <a:noFill/>
        </p:spPr>
        <p:txBody>
          <a:bodyPr wrap="square" rtlCol="0">
            <a:spAutoFit/>
          </a:bodyPr>
          <a:lstStyle/>
          <a:p>
            <a:r>
              <a:rPr lang="en-CA" sz="1800" b="0" i="0" u="none" strike="noStrike" baseline="0" dirty="0"/>
              <a:t> </a:t>
            </a:r>
            <a:r>
              <a:rPr lang="en-CA" sz="3200" b="0" i="0" u="none" strike="noStrike" baseline="0" dirty="0"/>
              <a:t>The English word, </a:t>
            </a:r>
            <a:r>
              <a:rPr lang="en-CA" sz="3200" b="1" i="0" u="none" strike="noStrike" baseline="0" dirty="0"/>
              <a:t>lust, </a:t>
            </a:r>
            <a:r>
              <a:rPr lang="en-CA" sz="3200" b="0" i="0" u="none" strike="noStrike" baseline="0" dirty="0"/>
              <a:t>comes from the Greek word </a:t>
            </a:r>
            <a:r>
              <a:rPr lang="en-CA" sz="3200" b="1" i="1" u="none" strike="noStrike" baseline="0" dirty="0"/>
              <a:t>“</a:t>
            </a:r>
            <a:r>
              <a:rPr lang="en-CA" sz="3200" b="1" i="1" u="none" strike="noStrike" baseline="0" dirty="0" err="1"/>
              <a:t>epithumia</a:t>
            </a:r>
            <a:r>
              <a:rPr lang="en-CA" sz="3200" b="1" i="1" u="none" strike="noStrike" baseline="0" dirty="0"/>
              <a:t>.”</a:t>
            </a:r>
            <a:r>
              <a:rPr lang="en-CA" sz="3200" b="0" i="0" u="none" strike="noStrike" baseline="0" dirty="0"/>
              <a:t> It is defined as</a:t>
            </a:r>
            <a:r>
              <a:rPr lang="en-CA" sz="3200" b="1" i="1" u="none" strike="noStrike" baseline="0" dirty="0"/>
              <a:t> “a longing or a desire.”</a:t>
            </a:r>
            <a:r>
              <a:rPr lang="en-CA" sz="3200" b="0" i="0" u="none" strike="noStrike" baseline="0" dirty="0"/>
              <a:t> </a:t>
            </a:r>
          </a:p>
          <a:p>
            <a:endParaRPr lang="en-CA" sz="3200" dirty="0"/>
          </a:p>
          <a:p>
            <a:r>
              <a:rPr lang="en-CA" sz="3200" b="0" i="0" u="sng" strike="noStrike" baseline="0" dirty="0"/>
              <a:t>A desire in and of itself is not wrong.</a:t>
            </a:r>
            <a:r>
              <a:rPr lang="en-CA" sz="3200" b="0" i="0" u="none" strike="noStrike" baseline="0" dirty="0"/>
              <a:t> </a:t>
            </a:r>
            <a:endParaRPr lang="en-CA" sz="3200" dirty="0"/>
          </a:p>
        </p:txBody>
      </p:sp>
    </p:spTree>
    <p:extLst>
      <p:ext uri="{BB962C8B-B14F-4D97-AF65-F5344CB8AC3E}">
        <p14:creationId xmlns:p14="http://schemas.microsoft.com/office/powerpoint/2010/main" val="419540860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D62076D-D996-0AE0-7776-3DE6FDC4213C}"/>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2D1DB58-DFD2-5748-7CC7-E07484A7B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DC3A44AC-6D80-97B6-57AA-52F0E2A248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8823437-227B-A003-493C-03BA45C4637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133273"/>
            <a:ext cx="6131053" cy="4595414"/>
          </a:xfrm>
          <a:prstGeom prst="rect">
            <a:avLst/>
          </a:prstGeom>
        </p:spPr>
      </p:pic>
      <p:cxnSp>
        <p:nvCxnSpPr>
          <p:cNvPr id="14" name="Straight Connector 13">
            <a:extLst>
              <a:ext uri="{FF2B5EF4-FFF2-40B4-BE49-F238E27FC236}">
                <a16:creationId xmlns:a16="http://schemas.microsoft.com/office/drawing/2014/main" id="{AF09C7FA-0A8C-32B5-7607-9FE69BA5B7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39E5295B-0D70-FAD6-6E91-46069B32A659}"/>
              </a:ext>
            </a:extLst>
          </p:cNvPr>
          <p:cNvSpPr txBox="1"/>
          <p:nvPr/>
        </p:nvSpPr>
        <p:spPr>
          <a:xfrm>
            <a:off x="7834313" y="1323975"/>
            <a:ext cx="4062412" cy="4154984"/>
          </a:xfrm>
          <a:prstGeom prst="rect">
            <a:avLst/>
          </a:prstGeom>
          <a:noFill/>
        </p:spPr>
        <p:txBody>
          <a:bodyPr wrap="square" rtlCol="0">
            <a:spAutoFit/>
          </a:bodyPr>
          <a:lstStyle/>
          <a:p>
            <a:r>
              <a:rPr lang="en-CA" sz="1800" b="0" i="0" u="none" strike="noStrike" baseline="0" dirty="0"/>
              <a:t> </a:t>
            </a:r>
            <a:r>
              <a:rPr lang="en-CA" sz="4400" b="1" i="0" u="none" strike="noStrike" baseline="0" dirty="0"/>
              <a:t>Lust is different.</a:t>
            </a:r>
          </a:p>
          <a:p>
            <a:r>
              <a:rPr lang="en-CA" sz="4400" b="1" i="0" u="none" strike="noStrike" baseline="0" dirty="0"/>
              <a:t> </a:t>
            </a:r>
          </a:p>
          <a:p>
            <a:r>
              <a:rPr lang="en-CA" sz="4400" b="1" i="0" u="sng" strike="noStrike" baseline="0" dirty="0"/>
              <a:t>It’s a desire for something forbidden.</a:t>
            </a:r>
            <a:endParaRPr lang="en-CA" sz="4400" dirty="0"/>
          </a:p>
        </p:txBody>
      </p:sp>
    </p:spTree>
    <p:extLst>
      <p:ext uri="{BB962C8B-B14F-4D97-AF65-F5344CB8AC3E}">
        <p14:creationId xmlns:p14="http://schemas.microsoft.com/office/powerpoint/2010/main" val="799886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0F2290-9B9D-DFE6-226E-F917EDEF8BB9}"/>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ED78050-2718-BE47-E9A2-04513D3C9F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58C013A5-8A93-A71E-EA56-2FC9D3EC8A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3B9FCEFD-49C5-AB86-98C4-0A735EDC597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388573"/>
            <a:ext cx="6131053" cy="4084814"/>
          </a:xfrm>
          <a:prstGeom prst="rect">
            <a:avLst/>
          </a:prstGeom>
        </p:spPr>
      </p:pic>
      <p:cxnSp>
        <p:nvCxnSpPr>
          <p:cNvPr id="14" name="Straight Connector 13">
            <a:extLst>
              <a:ext uri="{FF2B5EF4-FFF2-40B4-BE49-F238E27FC236}">
                <a16:creationId xmlns:a16="http://schemas.microsoft.com/office/drawing/2014/main" id="{789B231C-8FAB-6D1B-286A-650A729EDD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C63F5A0-009A-EE34-A05B-AD3899135425}"/>
              </a:ext>
            </a:extLst>
          </p:cNvPr>
          <p:cNvSpPr txBox="1"/>
          <p:nvPr/>
        </p:nvSpPr>
        <p:spPr>
          <a:xfrm>
            <a:off x="7834313" y="1323975"/>
            <a:ext cx="4062412" cy="3816429"/>
          </a:xfrm>
          <a:prstGeom prst="rect">
            <a:avLst/>
          </a:prstGeom>
          <a:noFill/>
        </p:spPr>
        <p:txBody>
          <a:bodyPr wrap="square" rtlCol="0">
            <a:spAutoFit/>
          </a:bodyPr>
          <a:lstStyle/>
          <a:p>
            <a:r>
              <a:rPr lang="en-CA" sz="3200" b="0" i="0" u="none" strike="noStrike" baseline="0" dirty="0"/>
              <a:t> </a:t>
            </a:r>
            <a:r>
              <a:rPr lang="en-CA" sz="3200" b="1" i="0" u="none" strike="noStrike" baseline="0" dirty="0"/>
              <a:t>I. DEAL WITH IT HONESTLY (Matthew 5:27-28)</a:t>
            </a:r>
            <a:endParaRPr lang="en-CA" sz="3200" b="0" i="0" u="none" strike="noStrike" baseline="0" dirty="0"/>
          </a:p>
          <a:p>
            <a:endParaRPr lang="en-CA" sz="1800" b="0" i="0" u="none" strike="noStrike" baseline="0" dirty="0"/>
          </a:p>
          <a:p>
            <a:r>
              <a:rPr lang="en-CA" sz="3200" i="0" u="none" strike="noStrike" baseline="0" dirty="0">
                <a:solidFill>
                  <a:srgbClr val="0070C0"/>
                </a:solidFill>
              </a:rPr>
              <a:t>A. Recognize That it Contributes to the Degradation of Women</a:t>
            </a:r>
          </a:p>
        </p:txBody>
      </p:sp>
    </p:spTree>
    <p:extLst>
      <p:ext uri="{BB962C8B-B14F-4D97-AF65-F5344CB8AC3E}">
        <p14:creationId xmlns:p14="http://schemas.microsoft.com/office/powerpoint/2010/main" val="57110850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EEFF8C-7290-FBEF-A05F-63AF4DBD3668}"/>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39CCC2C-2F8F-EC38-7F54-097AC76C1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5FDE6B81-E0B3-CF62-31E0-304EE55621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B9630A26-11B2-B482-6298-6C92E995701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388573"/>
            <a:ext cx="6131053" cy="4084814"/>
          </a:xfrm>
          <a:prstGeom prst="rect">
            <a:avLst/>
          </a:prstGeom>
        </p:spPr>
      </p:pic>
      <p:cxnSp>
        <p:nvCxnSpPr>
          <p:cNvPr id="14" name="Straight Connector 13">
            <a:extLst>
              <a:ext uri="{FF2B5EF4-FFF2-40B4-BE49-F238E27FC236}">
                <a16:creationId xmlns:a16="http://schemas.microsoft.com/office/drawing/2014/main" id="{9B411873-EDC2-2F42-6AB0-8F670438A3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40E0480-15F0-88A1-D6AD-2F9F6C77E291}"/>
              </a:ext>
            </a:extLst>
          </p:cNvPr>
          <p:cNvSpPr txBox="1"/>
          <p:nvPr/>
        </p:nvSpPr>
        <p:spPr>
          <a:xfrm>
            <a:off x="7834313" y="1323975"/>
            <a:ext cx="4062412" cy="3323987"/>
          </a:xfrm>
          <a:prstGeom prst="rect">
            <a:avLst/>
          </a:prstGeom>
          <a:noFill/>
        </p:spPr>
        <p:txBody>
          <a:bodyPr wrap="square" rtlCol="0">
            <a:spAutoFit/>
          </a:bodyPr>
          <a:lstStyle/>
          <a:p>
            <a:r>
              <a:rPr lang="en-CA" sz="3200" b="0" i="0" u="none" strike="noStrike" baseline="0" dirty="0"/>
              <a:t> </a:t>
            </a:r>
            <a:r>
              <a:rPr lang="en-CA" sz="3200" b="1" i="0" u="none" strike="noStrike" baseline="0" dirty="0"/>
              <a:t>I. DEAL WITH IT HONESTLY (Matthew 5:27-28)</a:t>
            </a:r>
            <a:endParaRPr lang="en-CA" sz="3200" b="0" i="0" u="none" strike="noStrike" baseline="0" dirty="0"/>
          </a:p>
          <a:p>
            <a:endParaRPr lang="en-CA" sz="1800" b="0" i="0" u="none" strike="noStrike" baseline="0" dirty="0"/>
          </a:p>
          <a:p>
            <a:r>
              <a:rPr lang="en-CA" sz="3200" i="0" u="none" strike="noStrike" baseline="0" dirty="0">
                <a:solidFill>
                  <a:srgbClr val="0070C0"/>
                </a:solidFill>
              </a:rPr>
              <a:t>B.  It Encourages Teenage Sexual Activity</a:t>
            </a:r>
          </a:p>
        </p:txBody>
      </p:sp>
    </p:spTree>
    <p:extLst>
      <p:ext uri="{BB962C8B-B14F-4D97-AF65-F5344CB8AC3E}">
        <p14:creationId xmlns:p14="http://schemas.microsoft.com/office/powerpoint/2010/main" val="243308745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19BA51D-6AA6-FBB6-EFF2-3A23BA19FDCE}"/>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DE4047F-0ACB-B591-57A4-2118FDC74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F2948D6-E321-FF5B-85C4-5B492D67C5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C451952C-BDB7-027C-5DD2-E4F620E9E54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388573"/>
            <a:ext cx="6131053" cy="4084814"/>
          </a:xfrm>
          <a:prstGeom prst="rect">
            <a:avLst/>
          </a:prstGeom>
        </p:spPr>
      </p:pic>
      <p:cxnSp>
        <p:nvCxnSpPr>
          <p:cNvPr id="14" name="Straight Connector 13">
            <a:extLst>
              <a:ext uri="{FF2B5EF4-FFF2-40B4-BE49-F238E27FC236}">
                <a16:creationId xmlns:a16="http://schemas.microsoft.com/office/drawing/2014/main" id="{B1732C66-F9BA-0A68-BE16-317E4BCF3C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60C68C2-65A9-641B-9B9C-D3F5F64419B5}"/>
              </a:ext>
            </a:extLst>
          </p:cNvPr>
          <p:cNvSpPr txBox="1"/>
          <p:nvPr/>
        </p:nvSpPr>
        <p:spPr>
          <a:xfrm>
            <a:off x="7834313" y="1323975"/>
            <a:ext cx="4062412" cy="2831544"/>
          </a:xfrm>
          <a:prstGeom prst="rect">
            <a:avLst/>
          </a:prstGeom>
          <a:noFill/>
        </p:spPr>
        <p:txBody>
          <a:bodyPr wrap="square" rtlCol="0">
            <a:spAutoFit/>
          </a:bodyPr>
          <a:lstStyle/>
          <a:p>
            <a:r>
              <a:rPr lang="en-CA" sz="3200" b="0" i="0" u="none" strike="noStrike" baseline="0" dirty="0"/>
              <a:t> </a:t>
            </a:r>
            <a:r>
              <a:rPr lang="en-CA" sz="3200" b="1" i="0" u="none" strike="noStrike" baseline="0" dirty="0"/>
              <a:t>I. DEAL WITH IT HONESTLY (Matthew 5:27-28)</a:t>
            </a:r>
            <a:endParaRPr lang="en-CA" sz="3200" b="0" i="0" u="none" strike="noStrike" baseline="0" dirty="0"/>
          </a:p>
          <a:p>
            <a:endParaRPr lang="en-CA" sz="1800" b="0" i="0" u="none" strike="noStrike" baseline="0" dirty="0"/>
          </a:p>
          <a:p>
            <a:r>
              <a:rPr lang="en-CA" sz="3200" i="0" u="none" strike="noStrike" baseline="0" dirty="0">
                <a:solidFill>
                  <a:srgbClr val="0070C0"/>
                </a:solidFill>
              </a:rPr>
              <a:t>C. It Leads to Addictive Behaviour</a:t>
            </a:r>
          </a:p>
        </p:txBody>
      </p:sp>
    </p:spTree>
    <p:extLst>
      <p:ext uri="{BB962C8B-B14F-4D97-AF65-F5344CB8AC3E}">
        <p14:creationId xmlns:p14="http://schemas.microsoft.com/office/powerpoint/2010/main" val="53833640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4BAF622-20D2-D628-6ED9-DE2496A03DE0}"/>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B7AF92D-3E6D-92BB-6995-7EE094C6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46354A45-EA51-1991-75AA-5CF8779EBB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4C44E37-C273-D301-557B-D7CDFF903D0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388573"/>
            <a:ext cx="6131053" cy="4084814"/>
          </a:xfrm>
          <a:prstGeom prst="rect">
            <a:avLst/>
          </a:prstGeom>
        </p:spPr>
      </p:pic>
      <p:cxnSp>
        <p:nvCxnSpPr>
          <p:cNvPr id="14" name="Straight Connector 13">
            <a:extLst>
              <a:ext uri="{FF2B5EF4-FFF2-40B4-BE49-F238E27FC236}">
                <a16:creationId xmlns:a16="http://schemas.microsoft.com/office/drawing/2014/main" id="{5D816FC6-2C12-90CD-0985-42C3D23BCE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A0CFD23-F42C-43CC-94ED-65BF431861D9}"/>
              </a:ext>
            </a:extLst>
          </p:cNvPr>
          <p:cNvSpPr txBox="1"/>
          <p:nvPr/>
        </p:nvSpPr>
        <p:spPr>
          <a:xfrm>
            <a:off x="7834313" y="1323975"/>
            <a:ext cx="4062412" cy="3323987"/>
          </a:xfrm>
          <a:prstGeom prst="rect">
            <a:avLst/>
          </a:prstGeom>
          <a:noFill/>
        </p:spPr>
        <p:txBody>
          <a:bodyPr wrap="square" rtlCol="0">
            <a:spAutoFit/>
          </a:bodyPr>
          <a:lstStyle/>
          <a:p>
            <a:r>
              <a:rPr lang="en-CA" sz="3200" b="0" i="0" u="none" strike="noStrike" baseline="0" dirty="0"/>
              <a:t> </a:t>
            </a:r>
            <a:r>
              <a:rPr lang="en-CA" sz="3200" b="1" i="0" u="none" strike="noStrike" baseline="0" dirty="0"/>
              <a:t>I. DEAL WITH IT HONESTLY (Matthew 5:27-28)</a:t>
            </a:r>
            <a:endParaRPr lang="en-CA" sz="3200" b="0" i="0" u="none" strike="noStrike" baseline="0" dirty="0"/>
          </a:p>
          <a:p>
            <a:endParaRPr lang="en-CA" sz="1800" b="0" i="0" u="none" strike="noStrike" baseline="0" dirty="0"/>
          </a:p>
          <a:p>
            <a:r>
              <a:rPr lang="en-CA" sz="3200" i="0" u="none" strike="noStrike" baseline="0" dirty="0">
                <a:solidFill>
                  <a:srgbClr val="0070C0"/>
                </a:solidFill>
              </a:rPr>
              <a:t>D. It Can Damage/Destroy a Person’s Conscience</a:t>
            </a:r>
          </a:p>
        </p:txBody>
      </p:sp>
    </p:spTree>
    <p:extLst>
      <p:ext uri="{BB962C8B-B14F-4D97-AF65-F5344CB8AC3E}">
        <p14:creationId xmlns:p14="http://schemas.microsoft.com/office/powerpoint/2010/main" val="34202154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813306-1300-61BB-C905-B8189097211A}"/>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947D757-B17C-3A4B-2E00-A8C34D61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C2C831C-BCB7-3E08-6263-2237792E289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6D05D334-57EC-957D-7553-8F5D604B979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388573"/>
            <a:ext cx="6131053" cy="4084814"/>
          </a:xfrm>
          <a:prstGeom prst="rect">
            <a:avLst/>
          </a:prstGeom>
        </p:spPr>
      </p:pic>
      <p:cxnSp>
        <p:nvCxnSpPr>
          <p:cNvPr id="14" name="Straight Connector 13">
            <a:extLst>
              <a:ext uri="{FF2B5EF4-FFF2-40B4-BE49-F238E27FC236}">
                <a16:creationId xmlns:a16="http://schemas.microsoft.com/office/drawing/2014/main" id="{39A5E439-95B7-F49C-7CBC-733D18F732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09643AE4-944F-55F3-2A3A-8063819EDC7C}"/>
              </a:ext>
            </a:extLst>
          </p:cNvPr>
          <p:cNvSpPr txBox="1"/>
          <p:nvPr/>
        </p:nvSpPr>
        <p:spPr>
          <a:xfrm>
            <a:off x="7754017" y="659011"/>
            <a:ext cx="4062412" cy="5539978"/>
          </a:xfrm>
          <a:prstGeom prst="rect">
            <a:avLst/>
          </a:prstGeom>
          <a:noFill/>
        </p:spPr>
        <p:txBody>
          <a:bodyPr wrap="square" rtlCol="0">
            <a:spAutoFit/>
          </a:bodyPr>
          <a:lstStyle/>
          <a:p>
            <a:r>
              <a:rPr lang="en-CA" sz="3200" b="0" i="0" u="none" strike="noStrike" baseline="0" dirty="0"/>
              <a:t> </a:t>
            </a:r>
            <a:r>
              <a:rPr lang="en-CA" sz="3200" b="1" i="0" u="none" strike="noStrike" baseline="0" dirty="0"/>
              <a:t>I. DEAL WITH IT HONESTLY (Matthew 5:27-28)</a:t>
            </a:r>
            <a:endParaRPr lang="en-CA" sz="3200" b="0" i="0" u="none" strike="noStrike" baseline="0" dirty="0"/>
          </a:p>
          <a:p>
            <a:endParaRPr lang="en-CA" sz="1800" b="0" i="0" u="none" strike="noStrike" baseline="0" dirty="0"/>
          </a:p>
          <a:p>
            <a:r>
              <a:rPr lang="en-CA" sz="2400" b="0" i="1" u="none" strike="noStrike" baseline="0" dirty="0">
                <a:solidFill>
                  <a:srgbClr val="FF0000"/>
                </a:solidFill>
              </a:rPr>
              <a:t>"The eye is the lamp of the body. So, if your eye is healthy, your whole body will be full of light; but if your eye is unhealthy, your whole body will be full of darkness. </a:t>
            </a:r>
          </a:p>
          <a:p>
            <a:pPr marR="21600"/>
            <a:r>
              <a:rPr lang="en-CA" sz="2400" b="0" i="1" u="none" strike="noStrike" baseline="0" dirty="0">
                <a:solidFill>
                  <a:srgbClr val="FF0000"/>
                </a:solidFill>
              </a:rPr>
              <a:t>23. If then the light in you is darkness, how great is the darkness?" </a:t>
            </a:r>
          </a:p>
          <a:p>
            <a:r>
              <a:rPr lang="en-CA" sz="2400" b="0" i="1" u="none" strike="noStrike" baseline="0" dirty="0">
                <a:solidFill>
                  <a:srgbClr val="FF0000"/>
                </a:solidFill>
              </a:rPr>
              <a:t>	Matthew 6:22-23</a:t>
            </a:r>
            <a:endParaRPr lang="en-CA" sz="2400" i="0" u="none" strike="noStrike" baseline="0" dirty="0"/>
          </a:p>
        </p:txBody>
      </p:sp>
    </p:spTree>
    <p:extLst>
      <p:ext uri="{BB962C8B-B14F-4D97-AF65-F5344CB8AC3E}">
        <p14:creationId xmlns:p14="http://schemas.microsoft.com/office/powerpoint/2010/main" val="306463215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689BFFB-1162-EB2A-C1DD-8ACA71933FFD}"/>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5036AD4-0016-3189-F8F7-069CDC00B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486A16F7-04D9-8AEC-CF09-E72CD7E039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1A56FC7B-AEAF-80A8-0AC6-0093A5E9C3A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47393" y="1710663"/>
            <a:ext cx="6131053" cy="3440633"/>
          </a:xfrm>
          <a:prstGeom prst="rect">
            <a:avLst/>
          </a:prstGeom>
        </p:spPr>
      </p:pic>
      <p:cxnSp>
        <p:nvCxnSpPr>
          <p:cNvPr id="14" name="Straight Connector 13">
            <a:extLst>
              <a:ext uri="{FF2B5EF4-FFF2-40B4-BE49-F238E27FC236}">
                <a16:creationId xmlns:a16="http://schemas.microsoft.com/office/drawing/2014/main" id="{8FED1E56-9B8D-476A-23AF-29E142EEF9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0B8A953E-1439-591A-CD0C-7A3A3F654467}"/>
              </a:ext>
            </a:extLst>
          </p:cNvPr>
          <p:cNvSpPr txBox="1"/>
          <p:nvPr/>
        </p:nvSpPr>
        <p:spPr>
          <a:xfrm>
            <a:off x="7754017" y="659011"/>
            <a:ext cx="4062412" cy="3600986"/>
          </a:xfrm>
          <a:prstGeom prst="rect">
            <a:avLst/>
          </a:prstGeom>
          <a:noFill/>
        </p:spPr>
        <p:txBody>
          <a:bodyPr wrap="square" rtlCol="0">
            <a:spAutoFit/>
          </a:bodyPr>
          <a:lstStyle/>
          <a:p>
            <a:r>
              <a:rPr lang="en-CA" sz="3200" b="0" i="0" u="none" strike="noStrike" baseline="0" dirty="0"/>
              <a:t> </a:t>
            </a:r>
            <a:r>
              <a:rPr lang="en-CA" sz="3200" b="1" i="0" u="none" strike="noStrike" baseline="0" dirty="0"/>
              <a:t>I. DEAL WITH IT HONESTLY (Matthew 5:27-28)</a:t>
            </a:r>
            <a:endParaRPr lang="en-CA" sz="3200" b="0" i="0" u="none" strike="noStrike" baseline="0" dirty="0"/>
          </a:p>
          <a:p>
            <a:endParaRPr lang="en-CA" sz="1800" b="0" i="0" u="none" strike="noStrike" baseline="0" dirty="0"/>
          </a:p>
          <a:p>
            <a:endParaRPr lang="en-CA" sz="1800" b="0" i="0" u="none" strike="noStrike" baseline="0" dirty="0"/>
          </a:p>
          <a:p>
            <a:r>
              <a:rPr lang="en-CA" sz="3200" i="0" u="none" strike="noStrike" baseline="0" dirty="0">
                <a:solidFill>
                  <a:srgbClr val="0070C0"/>
                </a:solidFill>
              </a:rPr>
              <a:t>E. It Destroys Our Relationship with God</a:t>
            </a:r>
          </a:p>
        </p:txBody>
      </p:sp>
    </p:spTree>
    <p:extLst>
      <p:ext uri="{BB962C8B-B14F-4D97-AF65-F5344CB8AC3E}">
        <p14:creationId xmlns:p14="http://schemas.microsoft.com/office/powerpoint/2010/main" val="292012235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166</TotalTime>
  <Words>608</Words>
  <Application>Microsoft Office PowerPoint</Application>
  <PresentationFormat>Widescreen</PresentationFormat>
  <Paragraphs>58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Calisto MT</vt:lpstr>
      <vt:lpstr>Univers Condensed</vt:lpstr>
      <vt:lpstr>ChronicleVTI</vt:lpstr>
      <vt:lpstr>THE SERMON ON THE MOUNT SERIES  “ADULTERY - FROM A LUSTFUL HEART”  Text: Matthew 5:27-30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Fountaingate Christian</dc:creator>
  <cp:lastModifiedBy>Fountaingate Christian</cp:lastModifiedBy>
  <cp:revision>12</cp:revision>
  <dcterms:created xsi:type="dcterms:W3CDTF">2025-03-02T00:53:02Z</dcterms:created>
  <dcterms:modified xsi:type="dcterms:W3CDTF">2025-03-02T03:40:53Z</dcterms:modified>
</cp:coreProperties>
</file>