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96" r:id="rId4"/>
  </p:sldMasterIdLst>
  <p:notesMasterIdLst>
    <p:notesMasterId r:id="rId25"/>
  </p:notesMasterIdLst>
  <p:sldIdLst>
    <p:sldId id="256" r:id="rId5"/>
    <p:sldId id="258" r:id="rId6"/>
    <p:sldId id="259" r:id="rId7"/>
    <p:sldId id="260" r:id="rId8"/>
    <p:sldId id="261" r:id="rId9"/>
    <p:sldId id="262" r:id="rId10"/>
    <p:sldId id="263" r:id="rId11"/>
    <p:sldId id="264" r:id="rId12"/>
    <p:sldId id="265" r:id="rId13"/>
    <p:sldId id="266" r:id="rId14"/>
    <p:sldId id="267" r:id="rId15"/>
    <p:sldId id="257" r:id="rId16"/>
    <p:sldId id="268" r:id="rId17"/>
    <p:sldId id="269" r:id="rId18"/>
    <p:sldId id="270" r:id="rId19"/>
    <p:sldId id="271" r:id="rId20"/>
    <p:sldId id="272" r:id="rId21"/>
    <p:sldId id="273" r:id="rId22"/>
    <p:sldId id="274"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61" autoAdjust="0"/>
    <p:restoredTop sz="94660"/>
  </p:normalViewPr>
  <p:slideViewPr>
    <p:cSldViewPr snapToGrid="0">
      <p:cViewPr varScale="1">
        <p:scale>
          <a:sx n="78" d="100"/>
          <a:sy n="78" d="100"/>
        </p:scale>
        <p:origin x="10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4/19/2020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39117B-1405-4997-81DF-D47685487591}"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4FAB73BC-B049-4115-A692-8D63A059BFB8}"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5653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3AD327-AB58-4897-AF71-6D19B63EA53A}"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6356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0F879-CB5E-4D5D-8720-D92DA7AE545E}"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8931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87957-4685-4AAA-AC15-17027EB8CE3B}"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58175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3903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7815D2-491A-4C11-867A-1AADC7361863}" type="datetime1">
              <a:rPr lang="en-US" smtClean="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22596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C7DB-A260-4317-B84F-54DF88D675D3}" type="datetime1">
              <a:rPr lang="en-US" smtClean="0"/>
              <a:t>4/19/2020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2022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632A5-C0DB-45B3-9A28-AA7E7B5E7621}" type="datetime1">
              <a:rPr lang="en-US" smtClean="0"/>
              <a:t>4/19/2020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0659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DF6FDAC-91B9-467F-9D59-FECADBF43D47}" type="datetime1">
              <a:rPr lang="en-US" smtClean="0"/>
              <a:t>4/19/2020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38653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829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971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53B4EE1E-2631-4416-BD05-4FE45075E299}" type="datetime1">
              <a:rPr lang="en-US" smtClean="0"/>
              <a:t>4/19/2020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4FAB73BC-B049-4115-A692-8D63A059BFB8}"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616698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469146" y="4294224"/>
            <a:ext cx="9715321" cy="883524"/>
          </a:xfrm>
        </p:spPr>
        <p:txBody>
          <a:bodyPr>
            <a:normAutofit/>
          </a:bodyPr>
          <a:lstStyle/>
          <a:p>
            <a:pPr algn="l"/>
            <a:r>
              <a:rPr lang="en-US" sz="4800" b="1" dirty="0"/>
              <a:t>AFRAID YET FILLED WITH JOY</a:t>
            </a:r>
            <a:endParaRPr lang="en-US" sz="4800" dirty="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2326822" y="2557447"/>
            <a:ext cx="8286075" cy="414413"/>
          </a:xfrm>
        </p:spPr>
        <p:txBody>
          <a:bodyPr>
            <a:normAutofit/>
          </a:bodyPr>
          <a:lstStyle/>
          <a:p>
            <a:r>
              <a:rPr lang="en-CA" b="1" dirty="0"/>
              <a:t>Text: Matthew 28:1-10</a:t>
            </a:r>
            <a:endParaRPr lang="en-US" dirty="0"/>
          </a:p>
        </p:txBody>
      </p:sp>
      <p:sp>
        <p:nvSpPr>
          <p:cNvPr id="20" name="Rectangle 19">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5"/>
          <a:srcRect t="16853" r="-1" b="24754"/>
          <a:stretch/>
        </p:blipFill>
        <p:spPr>
          <a:xfrm>
            <a:off x="1005401" y="-1"/>
            <a:ext cx="10380133" cy="4030679"/>
          </a:xfrm>
          <a:prstGeom prst="rect">
            <a:avLst/>
          </a:prstGeom>
          <a:ln>
            <a:solidFill>
              <a:schemeClr val="accent6"/>
            </a:solidFill>
          </a:ln>
        </p:spPr>
      </p:pic>
      <p:sp>
        <p:nvSpPr>
          <p:cNvPr id="22" name="Rectangle 21">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4109156" y="5542844"/>
            <a:ext cx="5068711" cy="646331"/>
          </a:xfrm>
          <a:prstGeom prst="rect">
            <a:avLst/>
          </a:prstGeom>
          <a:noFill/>
        </p:spPr>
        <p:txBody>
          <a:bodyPr wrap="square" rtlCol="0">
            <a:spAutoFit/>
          </a:bodyPr>
          <a:lstStyle/>
          <a:p>
            <a:r>
              <a:rPr lang="en-CA" sz="3600" b="1" dirty="0"/>
              <a:t>Text: Matthew 28:1-10</a:t>
            </a:r>
            <a:endParaRPr lang="en-CA" sz="3600" dirty="0"/>
          </a:p>
        </p:txBody>
      </p:sp>
    </p:spTree>
    <p:extLst>
      <p:ext uri="{BB962C8B-B14F-4D97-AF65-F5344CB8AC3E}">
        <p14:creationId xmlns:p14="http://schemas.microsoft.com/office/powerpoint/2010/main" val="193526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54246" cy="2268559"/>
          </a:xfrm>
        </p:spPr>
        <p:txBody>
          <a:bodyPr>
            <a:noAutofit/>
          </a:bodyPr>
          <a:lstStyle/>
          <a:p>
            <a:pPr algn="ctr"/>
            <a:r>
              <a:rPr lang="en-US" sz="4800" b="1"/>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6186309"/>
          </a:xfrm>
          <a:prstGeom prst="rect">
            <a:avLst/>
          </a:prstGeom>
          <a:noFill/>
        </p:spPr>
        <p:txBody>
          <a:bodyPr wrap="square" rtlCol="0">
            <a:spAutoFit/>
          </a:bodyPr>
          <a:lstStyle/>
          <a:p>
            <a:r>
              <a:rPr lang="en-US" sz="3600" i="1" dirty="0">
                <a:solidFill>
                  <a:schemeClr val="tx2">
                    <a:lumMod val="10000"/>
                  </a:schemeClr>
                </a:solidFill>
              </a:rPr>
              <a:t>13. Then I heard every creature in heaven and on earth and under the earth and on the sea, and all that is in them, saying:</a:t>
            </a:r>
            <a:endParaRPr lang="en-CA" sz="3600" i="1" dirty="0">
              <a:solidFill>
                <a:schemeClr val="tx2">
                  <a:lumMod val="10000"/>
                </a:schemeClr>
              </a:solidFill>
            </a:endParaRPr>
          </a:p>
          <a:p>
            <a:r>
              <a:rPr lang="en-US" sz="3600" i="1" dirty="0">
                <a:solidFill>
                  <a:schemeClr val="tx2">
                    <a:lumMod val="10000"/>
                  </a:schemeClr>
                </a:solidFill>
              </a:rPr>
              <a:t>“</a:t>
            </a:r>
            <a:r>
              <a:rPr lang="en-US" sz="3600" b="1" i="1" dirty="0">
                <a:solidFill>
                  <a:schemeClr val="tx2">
                    <a:lumMod val="10000"/>
                  </a:schemeClr>
                </a:solidFill>
              </a:rPr>
              <a:t>To him who sits on the throne and to the Lamb</a:t>
            </a:r>
          </a:p>
          <a:p>
            <a:r>
              <a:rPr lang="en-US" sz="3600" b="1" i="1" dirty="0">
                <a:solidFill>
                  <a:schemeClr val="tx2">
                    <a:lumMod val="10000"/>
                  </a:schemeClr>
                </a:solidFill>
              </a:rPr>
              <a:t>be praise and honor and glory and power,</a:t>
            </a:r>
          </a:p>
          <a:p>
            <a:r>
              <a:rPr lang="en-CA" sz="3600" b="1" i="1" dirty="0">
                <a:solidFill>
                  <a:schemeClr val="tx2">
                    <a:lumMod val="10000"/>
                  </a:schemeClr>
                </a:solidFill>
              </a:rPr>
              <a:t>for ever and ever!” </a:t>
            </a:r>
          </a:p>
          <a:p>
            <a:r>
              <a:rPr lang="en-CA" sz="3600" b="1" i="1" dirty="0">
                <a:solidFill>
                  <a:schemeClr val="tx2">
                    <a:lumMod val="10000"/>
                  </a:schemeClr>
                </a:solidFill>
              </a:rPr>
              <a:t>					</a:t>
            </a:r>
            <a:r>
              <a:rPr lang="en-CA" sz="3600" i="1" dirty="0">
                <a:solidFill>
                  <a:schemeClr val="tx2">
                    <a:lumMod val="10000"/>
                  </a:schemeClr>
                </a:solidFill>
              </a:rPr>
              <a:t>Revelation 5:11-13</a:t>
            </a:r>
            <a:endParaRPr lang="en-CA" sz="3600" dirty="0">
              <a:solidFill>
                <a:schemeClr val="tx2">
                  <a:lumMod val="10000"/>
                </a:schemeClr>
              </a:solidFill>
            </a:endParaRPr>
          </a:p>
        </p:txBody>
      </p:sp>
    </p:spTree>
    <p:extLst>
      <p:ext uri="{BB962C8B-B14F-4D97-AF65-F5344CB8AC3E}">
        <p14:creationId xmlns:p14="http://schemas.microsoft.com/office/powerpoint/2010/main" val="34912847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2260116" y="160942"/>
            <a:ext cx="7958331" cy="1077229"/>
          </a:xfrm>
        </p:spPr>
        <p:txBody>
          <a:bodyPr>
            <a:normAutofit/>
          </a:bodyPr>
          <a:lstStyle/>
          <a:p>
            <a:r>
              <a:rPr lang="en-CA" b="1" dirty="0"/>
              <a:t>II. THE PASSOVER</a:t>
            </a:r>
            <a:endParaRPr lang="en-US" dirty="0"/>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097713" y="773723"/>
            <a:ext cx="10268981" cy="5923335"/>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txBody>
          <a:bodyPr>
            <a:noAutofit/>
          </a:bodyPr>
          <a:lstStyle/>
          <a:p>
            <a:pPr marL="0" indent="0">
              <a:buNone/>
            </a:pPr>
            <a:r>
              <a:rPr lang="en-US" sz="3600" i="1" dirty="0">
                <a:solidFill>
                  <a:schemeClr val="tx2">
                    <a:lumMod val="10000"/>
                  </a:schemeClr>
                </a:solidFill>
              </a:rPr>
              <a:t>“</a:t>
            </a:r>
          </a:p>
          <a:p>
            <a:pPr marL="0" indent="0">
              <a:buNone/>
            </a:pPr>
            <a:r>
              <a:rPr lang="en-US" sz="3600" i="1" dirty="0">
                <a:solidFill>
                  <a:schemeClr val="tx2">
                    <a:lumMod val="10000"/>
                  </a:schemeClr>
                </a:solidFill>
              </a:rPr>
              <a:t>Then Moses summoned all the elders of Israel and said to them, “Go at once and select the animals for your families and slaughter </a:t>
            </a:r>
            <a:r>
              <a:rPr lang="en-US" sz="3600" b="1" i="1" dirty="0">
                <a:solidFill>
                  <a:schemeClr val="tx2">
                    <a:lumMod val="10000"/>
                  </a:schemeClr>
                </a:solidFill>
              </a:rPr>
              <a:t>the Passover lamb</a:t>
            </a:r>
            <a:r>
              <a:rPr lang="en-US" sz="3600" i="1" dirty="0">
                <a:solidFill>
                  <a:schemeClr val="tx2">
                    <a:lumMod val="10000"/>
                  </a:schemeClr>
                </a:solidFill>
              </a:rPr>
              <a:t>. </a:t>
            </a:r>
          </a:p>
          <a:p>
            <a:r>
              <a:rPr lang="en-US" sz="3600" i="1" dirty="0">
                <a:solidFill>
                  <a:schemeClr val="tx2">
                    <a:lumMod val="10000"/>
                  </a:schemeClr>
                </a:solidFill>
              </a:rPr>
              <a:t>22. Take a bunch of hyssop, dip it into the blood in the basin and put some of the blood on the top and on both sides of the doorframe. None of you shall go out of the door of your house until morning. 					</a:t>
            </a:r>
            <a:r>
              <a:rPr lang="en-CA" sz="3600" i="1" dirty="0">
                <a:solidFill>
                  <a:schemeClr val="tx2">
                    <a:lumMod val="10000"/>
                  </a:schemeClr>
                </a:solidFill>
              </a:rPr>
              <a:t>Exodus 12:21-23</a:t>
            </a:r>
            <a:endParaRPr lang="en-CA" sz="3600" dirty="0">
              <a:solidFill>
                <a:schemeClr val="tx2">
                  <a:lumMod val="10000"/>
                </a:schemeClr>
              </a:solidFill>
            </a:endParaRPr>
          </a:p>
          <a:p>
            <a:pPr marL="0" indent="0">
              <a:buNone/>
            </a:pPr>
            <a:endParaRPr lang="en-CA" sz="3600" dirty="0">
              <a:solidFill>
                <a:schemeClr val="tx2">
                  <a:lumMod val="10000"/>
                </a:schemeClr>
              </a:solidFill>
            </a:endParaRPr>
          </a:p>
        </p:txBody>
      </p:sp>
    </p:spTree>
    <p:extLst>
      <p:ext uri="{BB962C8B-B14F-4D97-AF65-F5344CB8AC3E}">
        <p14:creationId xmlns:p14="http://schemas.microsoft.com/office/powerpoint/2010/main" val="272044836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2611808" y="152400"/>
            <a:ext cx="7958331" cy="1077229"/>
          </a:xfrm>
        </p:spPr>
        <p:txBody>
          <a:bodyPr>
            <a:normAutofit/>
          </a:bodyPr>
          <a:lstStyle/>
          <a:p>
            <a:r>
              <a:rPr lang="en-CA" b="1" dirty="0"/>
              <a:t>II. THE PASSOVER</a:t>
            </a:r>
            <a:endParaRPr lang="en-US" dirty="0"/>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140178" y="844063"/>
            <a:ext cx="10080978" cy="5861538"/>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txBody>
          <a:bodyPr>
            <a:noAutofit/>
          </a:bodyPr>
          <a:lstStyle/>
          <a:p>
            <a:pPr marL="0" indent="0">
              <a:buNone/>
            </a:pPr>
            <a:r>
              <a:rPr lang="en-US" sz="3600" i="1" dirty="0">
                <a:solidFill>
                  <a:schemeClr val="tx2">
                    <a:lumMod val="10000"/>
                  </a:schemeClr>
                </a:solidFill>
              </a:rPr>
              <a:t>23. When the Lord goes through the land to strike down the Egyptians, he will see the blood on the top and sides of the doorframe and will pass over that doorway, </a:t>
            </a:r>
            <a:r>
              <a:rPr lang="en-US" sz="3600" i="1" u="sng" dirty="0">
                <a:solidFill>
                  <a:schemeClr val="tx2">
                    <a:lumMod val="10000"/>
                  </a:schemeClr>
                </a:solidFill>
              </a:rPr>
              <a:t>and he will not permit the destroyer to enter your houses and strike you down</a:t>
            </a:r>
            <a:r>
              <a:rPr lang="en-US" sz="3600" i="1" dirty="0">
                <a:solidFill>
                  <a:schemeClr val="tx2">
                    <a:lumMod val="10000"/>
                  </a:schemeClr>
                </a:solidFill>
              </a:rPr>
              <a:t>.</a:t>
            </a:r>
            <a:endParaRPr lang="en-CA" sz="3600" i="1" dirty="0">
              <a:solidFill>
                <a:schemeClr val="tx2">
                  <a:lumMod val="10000"/>
                </a:schemeClr>
              </a:solidFill>
            </a:endParaRPr>
          </a:p>
          <a:p>
            <a:pPr marL="0" indent="0">
              <a:buNone/>
            </a:pPr>
            <a:r>
              <a:rPr lang="en-CA" sz="3600" i="1" dirty="0">
                <a:solidFill>
                  <a:schemeClr val="tx2">
                    <a:lumMod val="10000"/>
                  </a:schemeClr>
                </a:solidFill>
              </a:rPr>
              <a:t>						Exodus 12:21-23</a:t>
            </a:r>
            <a:endParaRPr lang="en-CA" sz="3600" dirty="0">
              <a:solidFill>
                <a:schemeClr val="tx2">
                  <a:lumMod val="10000"/>
                </a:schemeClr>
              </a:solidFill>
            </a:endParaRPr>
          </a:p>
        </p:txBody>
      </p:sp>
    </p:spTree>
    <p:extLst>
      <p:ext uri="{BB962C8B-B14F-4D97-AF65-F5344CB8AC3E}">
        <p14:creationId xmlns:p14="http://schemas.microsoft.com/office/powerpoint/2010/main" val="344170134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2611808" y="152400"/>
            <a:ext cx="7958331" cy="1077229"/>
          </a:xfrm>
        </p:spPr>
        <p:txBody>
          <a:bodyPr>
            <a:normAutofit/>
          </a:bodyPr>
          <a:lstStyle/>
          <a:p>
            <a:r>
              <a:rPr lang="en-CA" b="1" dirty="0"/>
              <a:t>II. THE PASSOVER</a:t>
            </a:r>
            <a:endParaRPr lang="en-US" dirty="0"/>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140178" y="844063"/>
            <a:ext cx="10080978" cy="5861538"/>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txBody>
          <a:bodyPr>
            <a:noAutofit/>
          </a:bodyPr>
          <a:lstStyle/>
          <a:p>
            <a:pPr marL="0" indent="0">
              <a:buNone/>
            </a:pPr>
            <a:r>
              <a:rPr lang="en-CA" sz="3600" dirty="0">
                <a:solidFill>
                  <a:schemeClr val="tx2">
                    <a:lumMod val="10000"/>
                  </a:schemeClr>
                </a:solidFill>
              </a:rPr>
              <a:t>Its clear that the name for this day should be </a:t>
            </a:r>
            <a:r>
              <a:rPr lang="en-CA" sz="3600" b="1" dirty="0">
                <a:solidFill>
                  <a:schemeClr val="tx2">
                    <a:lumMod val="10000"/>
                  </a:schemeClr>
                </a:solidFill>
              </a:rPr>
              <a:t>“</a:t>
            </a:r>
            <a:r>
              <a:rPr lang="en-CA" sz="3600" b="1" dirty="0" err="1">
                <a:solidFill>
                  <a:schemeClr val="tx2">
                    <a:lumMod val="10000"/>
                  </a:schemeClr>
                </a:solidFill>
              </a:rPr>
              <a:t>passover</a:t>
            </a:r>
            <a:r>
              <a:rPr lang="en-CA" sz="3600" b="1" dirty="0">
                <a:solidFill>
                  <a:schemeClr val="tx2">
                    <a:lumMod val="10000"/>
                  </a:schemeClr>
                </a:solidFill>
              </a:rPr>
              <a:t>”</a:t>
            </a:r>
            <a:r>
              <a:rPr lang="en-CA" sz="3600" dirty="0">
                <a:solidFill>
                  <a:schemeClr val="tx2">
                    <a:lumMod val="10000"/>
                  </a:schemeClr>
                </a:solidFill>
              </a:rPr>
              <a:t> and nothing else. It comes from the Latin word </a:t>
            </a:r>
            <a:r>
              <a:rPr lang="en-CA" sz="3600" dirty="0" err="1">
                <a:solidFill>
                  <a:schemeClr val="tx2">
                    <a:lumMod val="10000"/>
                  </a:schemeClr>
                </a:solidFill>
              </a:rPr>
              <a:t>pascha</a:t>
            </a:r>
            <a:r>
              <a:rPr lang="en-CA" sz="3600" dirty="0">
                <a:solidFill>
                  <a:schemeClr val="tx2">
                    <a:lumMod val="10000"/>
                  </a:schemeClr>
                </a:solidFill>
              </a:rPr>
              <a:t>, from the Ancient Greek </a:t>
            </a:r>
            <a:r>
              <a:rPr lang="el-GR" sz="3600" dirty="0">
                <a:solidFill>
                  <a:schemeClr val="tx2">
                    <a:lumMod val="10000"/>
                  </a:schemeClr>
                </a:solidFill>
              </a:rPr>
              <a:t>πάσχα (</a:t>
            </a:r>
            <a:r>
              <a:rPr lang="en-CA" sz="3600" dirty="0" err="1">
                <a:solidFill>
                  <a:schemeClr val="tx2">
                    <a:lumMod val="10000"/>
                  </a:schemeClr>
                </a:solidFill>
              </a:rPr>
              <a:t>paskha</a:t>
            </a:r>
            <a:r>
              <a:rPr lang="en-CA" sz="3600" dirty="0">
                <a:solidFill>
                  <a:schemeClr val="tx2">
                    <a:lumMod val="10000"/>
                  </a:schemeClr>
                </a:solidFill>
              </a:rPr>
              <a:t>, “Passover”), from Aramaic </a:t>
            </a:r>
            <a:r>
              <a:rPr lang="he-IL" sz="3600" dirty="0">
                <a:solidFill>
                  <a:schemeClr val="tx2">
                    <a:lumMod val="10000"/>
                  </a:schemeClr>
                </a:solidFill>
              </a:rPr>
              <a:t>פסחא (</a:t>
            </a:r>
            <a:r>
              <a:rPr lang="en-CA" sz="3600" dirty="0" err="1">
                <a:solidFill>
                  <a:schemeClr val="tx2">
                    <a:lumMod val="10000"/>
                  </a:schemeClr>
                </a:solidFill>
              </a:rPr>
              <a:t>paskha</a:t>
            </a:r>
            <a:r>
              <a:rPr lang="en-CA" sz="3600" dirty="0">
                <a:solidFill>
                  <a:schemeClr val="tx2">
                    <a:lumMod val="10000"/>
                  </a:schemeClr>
                </a:solidFill>
              </a:rPr>
              <a:t>), from Hebrew </a:t>
            </a:r>
            <a:r>
              <a:rPr lang="he-IL" sz="3600" dirty="0">
                <a:solidFill>
                  <a:schemeClr val="tx2">
                    <a:lumMod val="10000"/>
                  </a:schemeClr>
                </a:solidFill>
              </a:rPr>
              <a:t>פסח (</a:t>
            </a:r>
            <a:r>
              <a:rPr lang="en-CA" sz="3600" dirty="0" err="1">
                <a:solidFill>
                  <a:schemeClr val="tx2">
                    <a:lumMod val="10000"/>
                  </a:schemeClr>
                </a:solidFill>
              </a:rPr>
              <a:t>pesakh</a:t>
            </a:r>
            <a:r>
              <a:rPr lang="en-CA" sz="3600" dirty="0">
                <a:solidFill>
                  <a:schemeClr val="tx2">
                    <a:lumMod val="10000"/>
                  </a:schemeClr>
                </a:solidFill>
              </a:rPr>
              <a:t>).</a:t>
            </a:r>
          </a:p>
          <a:p>
            <a:pPr marL="0" indent="0">
              <a:buNone/>
            </a:pPr>
            <a:r>
              <a:rPr lang="en-US" sz="3600" dirty="0">
                <a:solidFill>
                  <a:schemeClr val="tx2">
                    <a:lumMod val="10000"/>
                  </a:schemeClr>
                </a:solidFill>
              </a:rPr>
              <a:t>I can’t believe that the word </a:t>
            </a:r>
            <a:r>
              <a:rPr lang="en-US" sz="3600" b="1" dirty="0">
                <a:solidFill>
                  <a:schemeClr val="tx2">
                    <a:lumMod val="10000"/>
                  </a:schemeClr>
                </a:solidFill>
              </a:rPr>
              <a:t>“Easter”</a:t>
            </a:r>
            <a:r>
              <a:rPr lang="en-US" sz="3600" dirty="0">
                <a:solidFill>
                  <a:schemeClr val="tx2">
                    <a:lumMod val="10000"/>
                  </a:schemeClr>
                </a:solidFill>
              </a:rPr>
              <a:t> replaces </a:t>
            </a:r>
            <a:r>
              <a:rPr lang="en-US" sz="3600" b="1" dirty="0">
                <a:solidFill>
                  <a:schemeClr val="tx2">
                    <a:lumMod val="10000"/>
                  </a:schemeClr>
                </a:solidFill>
              </a:rPr>
              <a:t>“Passover”</a:t>
            </a:r>
            <a:r>
              <a:rPr lang="en-US" sz="3600" dirty="0">
                <a:solidFill>
                  <a:schemeClr val="tx2">
                    <a:lumMod val="10000"/>
                  </a:schemeClr>
                </a:solidFill>
              </a:rPr>
              <a:t> in the KJV in Acts 12:4. It has nothing to do with animal reproduction. </a:t>
            </a:r>
            <a:endParaRPr lang="en-CA" sz="3600" dirty="0">
              <a:solidFill>
                <a:schemeClr val="tx2">
                  <a:lumMod val="10000"/>
                </a:schemeClr>
              </a:solidFill>
            </a:endParaRPr>
          </a:p>
        </p:txBody>
      </p:sp>
    </p:spTree>
    <p:extLst>
      <p:ext uri="{BB962C8B-B14F-4D97-AF65-F5344CB8AC3E}">
        <p14:creationId xmlns:p14="http://schemas.microsoft.com/office/powerpoint/2010/main" val="426938257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132114" y="866034"/>
            <a:ext cx="10863943" cy="5218677"/>
          </a:xfrm>
        </p:spPr>
        <p:txBody>
          <a:bodyPr anchor="t">
            <a:noAutofit/>
          </a:bodyPr>
          <a:lstStyle/>
          <a:p>
            <a:pPr marL="0" indent="0">
              <a:buNone/>
            </a:pPr>
            <a:r>
              <a:rPr lang="en-US" sz="3600" i="1" dirty="0"/>
              <a:t>		</a:t>
            </a:r>
            <a:r>
              <a:rPr lang="en-US" sz="3200" i="1" dirty="0"/>
              <a:t>“Why do you look for the living among the 		  dead?</a:t>
            </a:r>
          </a:p>
          <a:p>
            <a:pPr marL="0" indent="0">
              <a:buNone/>
            </a:pPr>
            <a:r>
              <a:rPr lang="en-US" sz="3200" i="1" dirty="0"/>
              <a:t>6. He is not here: he has risen! Remember how he told you when he was still with you in Galilee</a:t>
            </a:r>
          </a:p>
          <a:p>
            <a:pPr marL="0" indent="0">
              <a:buNone/>
            </a:pPr>
            <a:r>
              <a:rPr lang="en-US" sz="3200" i="1" dirty="0"/>
              <a:t>7. The Son of Man must be delivered into the hands of sinful men,</a:t>
            </a:r>
            <a:r>
              <a:rPr lang="en-US" sz="3200" i="1" u="sng" dirty="0"/>
              <a:t> be crucified and the third day rise again.</a:t>
            </a:r>
            <a:r>
              <a:rPr lang="en-US" sz="3200" i="1" dirty="0"/>
              <a:t>”</a:t>
            </a:r>
          </a:p>
          <a:p>
            <a:pPr marL="0" indent="0">
              <a:buNone/>
            </a:pPr>
            <a:r>
              <a:rPr lang="en-US" sz="3200" i="1" dirty="0"/>
              <a:t>8. Then they remembered his words.”</a:t>
            </a:r>
          </a:p>
          <a:p>
            <a:pPr marL="0" indent="0">
              <a:buNone/>
            </a:pPr>
            <a:r>
              <a:rPr lang="en-CA" sz="3200" i="1" dirty="0"/>
              <a:t>								Luke 24:5-8</a:t>
            </a:r>
            <a:endParaRPr lang="en-CA" sz="3200" dirty="0">
              <a:solidFill>
                <a:srgbClr val="1F2D29"/>
              </a:solidFill>
            </a:endParaRPr>
          </a:p>
        </p:txBody>
      </p:sp>
    </p:spTree>
    <p:extLst>
      <p:ext uri="{BB962C8B-B14F-4D97-AF65-F5344CB8AC3E}">
        <p14:creationId xmlns:p14="http://schemas.microsoft.com/office/powerpoint/2010/main" val="1231872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328057" y="1612728"/>
            <a:ext cx="10863943" cy="5218677"/>
          </a:xfrm>
        </p:spPr>
        <p:txBody>
          <a:bodyPr anchor="t">
            <a:noAutofit/>
          </a:bodyPr>
          <a:lstStyle/>
          <a:p>
            <a:pPr marL="0" indent="0">
              <a:buNone/>
            </a:pPr>
            <a:r>
              <a:rPr lang="en-US" sz="3600" i="1" dirty="0"/>
              <a:t>		</a:t>
            </a:r>
            <a:r>
              <a:rPr lang="en-US" sz="3600" dirty="0"/>
              <a:t>The word describing Him being risen is found throughout the New Testament in the books of Matthew, Mark, Luke, John, Acts, Romans (10:6), First Corinthians (2:9), Galatians (2:1-2), Ephesians (4:8-10), and Revelation, the Greek verb </a:t>
            </a:r>
            <a:r>
              <a:rPr lang="en-US" sz="3600" b="1" i="1" dirty="0"/>
              <a:t>“</a:t>
            </a:r>
            <a:r>
              <a:rPr lang="en-US" sz="3600" b="1" i="1" dirty="0" err="1"/>
              <a:t>anabaino</a:t>
            </a:r>
            <a:r>
              <a:rPr lang="en-US" sz="3600" b="1" i="1" dirty="0"/>
              <a:t>”</a:t>
            </a:r>
            <a:r>
              <a:rPr lang="en-US" sz="3600" dirty="0"/>
              <a:t> meant </a:t>
            </a:r>
            <a:r>
              <a:rPr lang="en-US" sz="3600" b="1" i="1" dirty="0"/>
              <a:t>“go up”</a:t>
            </a:r>
            <a:r>
              <a:rPr lang="en-US" sz="3600" dirty="0"/>
              <a:t> or </a:t>
            </a:r>
            <a:r>
              <a:rPr lang="en-US" sz="3600" b="1" i="1" dirty="0"/>
              <a:t>“ascend.”</a:t>
            </a:r>
            <a:endParaRPr lang="en-CA" sz="3600" dirty="0">
              <a:solidFill>
                <a:srgbClr val="1F2D29"/>
              </a:solidFill>
            </a:endParaRPr>
          </a:p>
        </p:txBody>
      </p:sp>
    </p:spTree>
    <p:extLst>
      <p:ext uri="{BB962C8B-B14F-4D97-AF65-F5344CB8AC3E}">
        <p14:creationId xmlns:p14="http://schemas.microsoft.com/office/powerpoint/2010/main" val="268610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328057" y="1612728"/>
            <a:ext cx="10863943" cy="5218677"/>
          </a:xfrm>
        </p:spPr>
        <p:txBody>
          <a:bodyPr anchor="t">
            <a:noAutofit/>
          </a:bodyPr>
          <a:lstStyle/>
          <a:p>
            <a:pPr marL="0" indent="0">
              <a:buNone/>
            </a:pPr>
            <a:r>
              <a:rPr lang="en-US" sz="3600" i="1" dirty="0"/>
              <a:t>		</a:t>
            </a:r>
            <a:r>
              <a:rPr lang="en-US" sz="3600" dirty="0"/>
              <a:t>This verb </a:t>
            </a:r>
            <a:r>
              <a:rPr lang="en-US" sz="3600" b="1" i="1" dirty="0"/>
              <a:t>“</a:t>
            </a:r>
            <a:r>
              <a:rPr lang="en-US" sz="3600" b="1" i="1" dirty="0" err="1"/>
              <a:t>anabaino</a:t>
            </a:r>
            <a:r>
              <a:rPr lang="en-US" sz="3600" b="1" i="1" dirty="0"/>
              <a:t>”</a:t>
            </a:r>
            <a:r>
              <a:rPr lang="en-US" sz="3600" dirty="0"/>
              <a:t> is first used in Matthew 3:16; Jesus</a:t>
            </a:r>
            <a:r>
              <a:rPr lang="en-US" sz="3600" b="1" i="1" dirty="0"/>
              <a:t> “went up”</a:t>
            </a:r>
            <a:r>
              <a:rPr lang="en-US" sz="3600" dirty="0"/>
              <a:t> from the water after being baptized by John. </a:t>
            </a:r>
          </a:p>
          <a:p>
            <a:endParaRPr lang="en-CA" sz="3600" dirty="0"/>
          </a:p>
          <a:p>
            <a:pPr marL="0" indent="0">
              <a:buNone/>
            </a:pPr>
            <a:r>
              <a:rPr lang="en-US" sz="3600" dirty="0"/>
              <a:t>	The word used for baptism is </a:t>
            </a:r>
            <a:r>
              <a:rPr lang="en-US" sz="3600" b="1" i="1" dirty="0"/>
              <a:t>“</a:t>
            </a:r>
            <a:r>
              <a:rPr lang="en-US" sz="3600" b="1" i="1" dirty="0" err="1"/>
              <a:t>baptizo</a:t>
            </a:r>
            <a:r>
              <a:rPr lang="en-US" sz="3600" b="1" i="1" dirty="0"/>
              <a:t>”</a:t>
            </a:r>
            <a:r>
              <a:rPr lang="en-US" sz="3600" dirty="0"/>
              <a:t> which means </a:t>
            </a:r>
            <a:r>
              <a:rPr lang="en-US" sz="3600" b="1" i="1" dirty="0"/>
              <a:t>“to immerse or dip.”</a:t>
            </a:r>
            <a:r>
              <a:rPr lang="en-US" sz="3600" dirty="0"/>
              <a:t> </a:t>
            </a:r>
            <a:endParaRPr lang="en-CA" sz="3600" dirty="0">
              <a:solidFill>
                <a:srgbClr val="1F2D29"/>
              </a:solidFill>
            </a:endParaRPr>
          </a:p>
        </p:txBody>
      </p:sp>
    </p:spTree>
    <p:extLst>
      <p:ext uri="{BB962C8B-B14F-4D97-AF65-F5344CB8AC3E}">
        <p14:creationId xmlns:p14="http://schemas.microsoft.com/office/powerpoint/2010/main" val="727276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328057" y="1612728"/>
            <a:ext cx="10863943" cy="5218677"/>
          </a:xfrm>
        </p:spPr>
        <p:txBody>
          <a:bodyPr anchor="t">
            <a:noAutofit/>
          </a:bodyPr>
          <a:lstStyle/>
          <a:p>
            <a:pPr marL="0" indent="0">
              <a:buNone/>
            </a:pPr>
            <a:r>
              <a:rPr lang="en-US" sz="3600" i="1" dirty="0"/>
              <a:t>		Jesus replied, </a:t>
            </a:r>
            <a:r>
              <a:rPr lang="en-US" sz="3600" i="1" dirty="0">
                <a:solidFill>
                  <a:srgbClr val="FF0000"/>
                </a:solidFill>
              </a:rPr>
              <a:t>“Let it be so now; it is proper for us to do this </a:t>
            </a:r>
            <a:r>
              <a:rPr lang="en-US" sz="3600" b="1" i="1" u="sng" dirty="0">
                <a:solidFill>
                  <a:srgbClr val="FF0000"/>
                </a:solidFill>
              </a:rPr>
              <a:t>to fulfill all righteousness</a:t>
            </a:r>
            <a:r>
              <a:rPr lang="en-US" sz="3600" b="1" i="1" dirty="0">
                <a:solidFill>
                  <a:srgbClr val="FF0000"/>
                </a:solidFill>
              </a:rPr>
              <a:t>.”</a:t>
            </a:r>
            <a:r>
              <a:rPr lang="en-US" sz="3600" i="1" dirty="0">
                <a:solidFill>
                  <a:srgbClr val="FF0000"/>
                </a:solidFill>
              </a:rPr>
              <a:t> </a:t>
            </a:r>
            <a:r>
              <a:rPr lang="en-US" sz="3600" i="1" dirty="0"/>
              <a:t>Then John consented.</a:t>
            </a:r>
          </a:p>
          <a:p>
            <a:pPr marL="0" indent="0">
              <a:buNone/>
            </a:pPr>
            <a:r>
              <a:rPr lang="en-US" sz="3600" i="1" dirty="0"/>
              <a:t>16. As soon as Jesus was baptized,</a:t>
            </a:r>
            <a:r>
              <a:rPr lang="en-US" sz="3600" b="1" i="1" dirty="0"/>
              <a:t> he went up out of the water</a:t>
            </a:r>
            <a:r>
              <a:rPr lang="en-US" sz="3600" i="1" dirty="0"/>
              <a:t>. At that moment heaven was opened, and he saw the Spirit of God descending like a dove and alighting on him.</a:t>
            </a:r>
          </a:p>
        </p:txBody>
      </p:sp>
    </p:spTree>
    <p:extLst>
      <p:ext uri="{BB962C8B-B14F-4D97-AF65-F5344CB8AC3E}">
        <p14:creationId xmlns:p14="http://schemas.microsoft.com/office/powerpoint/2010/main" val="4071261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328057" y="1612728"/>
            <a:ext cx="10863943" cy="5218677"/>
          </a:xfrm>
        </p:spPr>
        <p:txBody>
          <a:bodyPr anchor="t">
            <a:noAutofit/>
          </a:bodyPr>
          <a:lstStyle/>
          <a:p>
            <a:pPr marL="0" indent="0">
              <a:buNone/>
            </a:pPr>
            <a:r>
              <a:rPr lang="en-US" sz="3600" i="1" dirty="0"/>
              <a:t>		17. And a voice from heaven said, </a:t>
            </a:r>
            <a:r>
              <a:rPr lang="en-US" sz="3600" b="1" i="1" dirty="0"/>
              <a:t>“This is my Son, whom I love; with him I am well pleased.”</a:t>
            </a:r>
            <a:endParaRPr lang="en-US" sz="3600" dirty="0"/>
          </a:p>
          <a:p>
            <a:pPr marL="0" indent="0">
              <a:buNone/>
            </a:pPr>
            <a:r>
              <a:rPr lang="en-CA" sz="3600" dirty="0"/>
              <a:t>							</a:t>
            </a:r>
            <a:r>
              <a:rPr lang="en-CA" sz="3600" i="1" dirty="0"/>
              <a:t>Matthew 3:15-17</a:t>
            </a:r>
            <a:endParaRPr lang="en-CA" sz="3600" dirty="0">
              <a:solidFill>
                <a:srgbClr val="1F2D29"/>
              </a:solidFill>
            </a:endParaRPr>
          </a:p>
        </p:txBody>
      </p:sp>
    </p:spTree>
    <p:extLst>
      <p:ext uri="{BB962C8B-B14F-4D97-AF65-F5344CB8AC3E}">
        <p14:creationId xmlns:p14="http://schemas.microsoft.com/office/powerpoint/2010/main" val="2340659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328057" y="1612728"/>
            <a:ext cx="10863943" cy="5218677"/>
          </a:xfrm>
        </p:spPr>
        <p:txBody>
          <a:bodyPr anchor="t">
            <a:noAutofit/>
          </a:bodyPr>
          <a:lstStyle/>
          <a:p>
            <a:pPr marL="0" indent="0">
              <a:buNone/>
            </a:pPr>
            <a:r>
              <a:rPr lang="en-US" sz="3600" i="1" dirty="0"/>
              <a:t>		Then some of the Pharisees and teachers of the law said to him, “Teacher, we want to see a sign from you.” </a:t>
            </a:r>
          </a:p>
          <a:p>
            <a:pPr marL="0" indent="0">
              <a:buNone/>
            </a:pPr>
            <a:r>
              <a:rPr lang="en-US" sz="3600" i="1" dirty="0"/>
              <a:t>39. He answered, “A wicked and adulterous generation asks for a sign! But none will be given it </a:t>
            </a:r>
            <a:r>
              <a:rPr lang="en-US" sz="3600" i="1" u="sng" dirty="0"/>
              <a:t>except the sign of the prophet Jonah</a:t>
            </a:r>
            <a:r>
              <a:rPr lang="en-US" sz="3600" i="1" dirty="0"/>
              <a:t>. </a:t>
            </a:r>
          </a:p>
        </p:txBody>
      </p:sp>
    </p:spTree>
    <p:extLst>
      <p:ext uri="{BB962C8B-B14F-4D97-AF65-F5344CB8AC3E}">
        <p14:creationId xmlns:p14="http://schemas.microsoft.com/office/powerpoint/2010/main" val="13277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54" name="Rectangle 39">
            <a:extLst>
              <a:ext uri="{FF2B5EF4-FFF2-40B4-BE49-F238E27FC236}">
                <a16:creationId xmlns:a16="http://schemas.microsoft.com/office/drawing/2014/main" id="{3C38C329-05C1-44E0-942C-D7A60A7F2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41">
            <a:extLst>
              <a:ext uri="{FF2B5EF4-FFF2-40B4-BE49-F238E27FC236}">
                <a16:creationId xmlns:a16="http://schemas.microsoft.com/office/drawing/2014/main" id="{A40E99DB-69B1-42D9-9A2E-A196302E0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6" name="Rectangle 43">
            <a:extLst>
              <a:ext uri="{FF2B5EF4-FFF2-40B4-BE49-F238E27FC236}">
                <a16:creationId xmlns:a16="http://schemas.microsoft.com/office/drawing/2014/main" id="{60DFF115-119D-479E-9D15-475C470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5">
            <a:extLst>
              <a:ext uri="{FF2B5EF4-FFF2-40B4-BE49-F238E27FC236}">
                <a16:creationId xmlns:a16="http://schemas.microsoft.com/office/drawing/2014/main" id="{DA98F3A3-687B-4002-93F2-58E8590DC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Rectangle 47">
            <a:extLst>
              <a:ext uri="{FF2B5EF4-FFF2-40B4-BE49-F238E27FC236}">
                <a16:creationId xmlns:a16="http://schemas.microsoft.com/office/drawing/2014/main" id="{27A1367E-049C-45E5-9C32-CC32DCEAE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174" y="0"/>
            <a:ext cx="959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6CE759E1-F611-4323-BDB3-792C61CD54B3}"/>
              </a:ext>
            </a:extLst>
          </p:cNvPr>
          <p:cNvSpPr/>
          <p:nvPr/>
        </p:nvSpPr>
        <p:spPr>
          <a:xfrm>
            <a:off x="1330284" y="487443"/>
            <a:ext cx="8513100" cy="511785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8800" dirty="0">
                <a:latin typeface="+mj-lt"/>
                <a:ea typeface="+mj-ea"/>
                <a:cs typeface="+mj-cs"/>
              </a:rPr>
              <a:t>Let's Take Some Time to Review the Facts in this Story.</a:t>
            </a:r>
          </a:p>
        </p:txBody>
      </p:sp>
      <p:sp>
        <p:nvSpPr>
          <p:cNvPr id="59" name="Rectangle 49">
            <a:extLst>
              <a:ext uri="{FF2B5EF4-FFF2-40B4-BE49-F238E27FC236}">
                <a16:creationId xmlns:a16="http://schemas.microsoft.com/office/drawing/2014/main" id="{7E1CAA8C-D8F1-4D3B-87B4-4B17F3E28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45674" y="0"/>
            <a:ext cx="27432"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91683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3115427" y="-442029"/>
            <a:ext cx="7958331" cy="1308063"/>
          </a:xfrm>
        </p:spPr>
        <p:txBody>
          <a:bodyPr anchor="b">
            <a:normAutofit/>
          </a:bodyPr>
          <a:lstStyle/>
          <a:p>
            <a:pPr algn="l"/>
            <a:r>
              <a:rPr lang="en-CA" b="1" dirty="0"/>
              <a:t>III. THE </a:t>
            </a:r>
            <a:r>
              <a:rPr lang="en-CA" sz="3600" b="1" dirty="0"/>
              <a:t>RESURRECTION</a:t>
            </a:r>
            <a:endParaRPr lang="en-US" sz="3600" dirty="0">
              <a:solidFill>
                <a:srgbClr val="1F2D29"/>
              </a:solidFill>
            </a:endParaRPr>
          </a:p>
        </p:txBody>
      </p:sp>
      <p:sp>
        <p:nvSpPr>
          <p:cNvPr id="4" name="Content Placeholder 3">
            <a:extLst>
              <a:ext uri="{FF2B5EF4-FFF2-40B4-BE49-F238E27FC236}">
                <a16:creationId xmlns:a16="http://schemas.microsoft.com/office/drawing/2014/main" id="{AA874A78-1F86-4F5F-8A19-3F774553F8AF}"/>
              </a:ext>
            </a:extLst>
          </p:cNvPr>
          <p:cNvSpPr>
            <a:spLocks noGrp="1"/>
          </p:cNvSpPr>
          <p:nvPr>
            <p:ph idx="1"/>
          </p:nvPr>
        </p:nvSpPr>
        <p:spPr>
          <a:xfrm>
            <a:off x="1328057" y="1612728"/>
            <a:ext cx="10863943" cy="5218677"/>
          </a:xfrm>
        </p:spPr>
        <p:txBody>
          <a:bodyPr anchor="t">
            <a:noAutofit/>
          </a:bodyPr>
          <a:lstStyle/>
          <a:p>
            <a:pPr marL="0" indent="0">
              <a:buNone/>
            </a:pPr>
            <a:r>
              <a:rPr lang="en-US" sz="3600" i="1" dirty="0"/>
              <a:t>		40. For as Jonah was </a:t>
            </a:r>
            <a:r>
              <a:rPr lang="en-US" sz="3600" b="1" i="1" dirty="0"/>
              <a:t>three days</a:t>
            </a:r>
            <a:r>
              <a:rPr lang="en-US" sz="3600" i="1" dirty="0"/>
              <a:t> and </a:t>
            </a:r>
            <a:r>
              <a:rPr lang="en-US" sz="3600" b="1" i="1" dirty="0"/>
              <a:t>three nights</a:t>
            </a:r>
            <a:r>
              <a:rPr lang="en-US" sz="3600" i="1" dirty="0"/>
              <a:t> in the belly of a huge fish, </a:t>
            </a:r>
            <a:r>
              <a:rPr lang="en-US" sz="3600" i="1" u="sng" dirty="0"/>
              <a:t>so the Son of Man will be three days and three nights in the heart of the earth.”</a:t>
            </a:r>
            <a:endParaRPr lang="en-US" sz="3600" i="1" dirty="0"/>
          </a:p>
          <a:p>
            <a:pPr marL="0" indent="0">
              <a:buNone/>
            </a:pPr>
            <a:r>
              <a:rPr lang="en-CA" sz="3600" i="1" dirty="0"/>
              <a:t>							Matthew 12:38-40</a:t>
            </a:r>
            <a:endParaRPr lang="en-CA" sz="3600" dirty="0">
              <a:solidFill>
                <a:srgbClr val="1F2D29"/>
              </a:solidFill>
            </a:endParaRPr>
          </a:p>
        </p:txBody>
      </p:sp>
    </p:spTree>
    <p:extLst>
      <p:ext uri="{BB962C8B-B14F-4D97-AF65-F5344CB8AC3E}">
        <p14:creationId xmlns:p14="http://schemas.microsoft.com/office/powerpoint/2010/main" val="3303889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10660"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6290986" y="264158"/>
            <a:ext cx="5068711" cy="5647700"/>
          </a:xfrm>
          <a:prstGeom prst="rect">
            <a:avLst/>
          </a:prstGeom>
          <a:noFill/>
        </p:spPr>
        <p:txBody>
          <a:bodyPr wrap="square" rtlCol="0">
            <a:spAutoFit/>
          </a:bodyPr>
          <a:lstStyle/>
          <a:p>
            <a:pPr>
              <a:spcAft>
                <a:spcPts val="600"/>
              </a:spcAft>
            </a:pPr>
            <a:r>
              <a:rPr lang="en-CA" sz="4800" i="1" dirty="0">
                <a:solidFill>
                  <a:schemeClr val="tx2">
                    <a:lumMod val="10000"/>
                  </a:schemeClr>
                </a:solidFill>
              </a:rPr>
              <a:t>Mark 15:33;</a:t>
            </a:r>
          </a:p>
          <a:p>
            <a:pPr>
              <a:spcAft>
                <a:spcPts val="600"/>
              </a:spcAft>
            </a:pPr>
            <a:r>
              <a:rPr lang="en-CA" sz="4800" i="1" dirty="0">
                <a:solidFill>
                  <a:schemeClr val="tx2">
                    <a:lumMod val="10000"/>
                  </a:schemeClr>
                </a:solidFill>
              </a:rPr>
              <a:t>Mark 15:42;</a:t>
            </a:r>
          </a:p>
          <a:p>
            <a:pPr>
              <a:spcAft>
                <a:spcPts val="600"/>
              </a:spcAft>
            </a:pPr>
            <a:r>
              <a:rPr lang="en-CA" sz="4800" i="1" dirty="0">
                <a:solidFill>
                  <a:schemeClr val="tx2">
                    <a:lumMod val="10000"/>
                  </a:schemeClr>
                </a:solidFill>
              </a:rPr>
              <a:t>John 19:39 </a:t>
            </a:r>
          </a:p>
          <a:p>
            <a:pPr>
              <a:spcAft>
                <a:spcPts val="600"/>
              </a:spcAft>
            </a:pPr>
            <a:r>
              <a:rPr lang="en-CA" sz="4800" i="1" dirty="0">
                <a:solidFill>
                  <a:schemeClr val="tx2">
                    <a:lumMod val="10000"/>
                  </a:schemeClr>
                </a:solidFill>
              </a:rPr>
              <a:t>Luke 23:56</a:t>
            </a:r>
          </a:p>
          <a:p>
            <a:pPr>
              <a:spcAft>
                <a:spcPts val="600"/>
              </a:spcAft>
            </a:pPr>
            <a:r>
              <a:rPr lang="en-CA" sz="4800" i="1" dirty="0">
                <a:solidFill>
                  <a:schemeClr val="tx2">
                    <a:lumMod val="10000"/>
                  </a:schemeClr>
                </a:solidFill>
              </a:rPr>
              <a:t>Matthew 27:63</a:t>
            </a:r>
          </a:p>
          <a:p>
            <a:pPr>
              <a:spcAft>
                <a:spcPts val="600"/>
              </a:spcAft>
            </a:pPr>
            <a:r>
              <a:rPr lang="en-US" sz="4800" i="1" dirty="0">
                <a:solidFill>
                  <a:schemeClr val="tx2">
                    <a:lumMod val="10000"/>
                  </a:schemeClr>
                </a:solidFill>
              </a:rPr>
              <a:t>cf. - Numbers 4:3; Luke 3:21</a:t>
            </a:r>
            <a:endParaRPr lang="en-CA" sz="4800" i="1" dirty="0">
              <a:solidFill>
                <a:schemeClr val="tx2">
                  <a:lumMod val="10000"/>
                </a:schemeClr>
              </a:solidFill>
            </a:endParaRPr>
          </a:p>
        </p:txBody>
      </p:sp>
    </p:spTree>
    <p:extLst>
      <p:ext uri="{BB962C8B-B14F-4D97-AF65-F5344CB8AC3E}">
        <p14:creationId xmlns:p14="http://schemas.microsoft.com/office/powerpoint/2010/main" val="304750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06392"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6986528"/>
          </a:xfrm>
          <a:prstGeom prst="rect">
            <a:avLst/>
          </a:prstGeom>
          <a:noFill/>
        </p:spPr>
        <p:txBody>
          <a:bodyPr wrap="square" rtlCol="0">
            <a:spAutoFit/>
          </a:bodyPr>
          <a:lstStyle/>
          <a:p>
            <a:r>
              <a:rPr lang="en-US" sz="3200" i="1" dirty="0">
                <a:solidFill>
                  <a:schemeClr val="tx2">
                    <a:lumMod val="10000"/>
                  </a:schemeClr>
                </a:solidFill>
              </a:rPr>
              <a:t>“The next day, the one after Preparation Day, the chief priests and the Pharisees went to Pilate. </a:t>
            </a:r>
          </a:p>
          <a:p>
            <a:r>
              <a:rPr lang="en-US" sz="3200" i="1" dirty="0">
                <a:solidFill>
                  <a:schemeClr val="tx2">
                    <a:lumMod val="10000"/>
                  </a:schemeClr>
                </a:solidFill>
              </a:rPr>
              <a:t>63. “Sir,” they said, “</a:t>
            </a:r>
            <a:r>
              <a:rPr lang="en-US" sz="3200" b="1" i="1" dirty="0">
                <a:solidFill>
                  <a:schemeClr val="tx2">
                    <a:lumMod val="10000"/>
                  </a:schemeClr>
                </a:solidFill>
              </a:rPr>
              <a:t>we remember that while he was still alive that deceiver said,</a:t>
            </a:r>
            <a:r>
              <a:rPr lang="en-US" sz="3200" i="1" dirty="0">
                <a:solidFill>
                  <a:schemeClr val="tx2">
                    <a:lumMod val="10000"/>
                  </a:schemeClr>
                </a:solidFill>
              </a:rPr>
              <a:t> ‘After three days I will rise again.’ </a:t>
            </a:r>
          </a:p>
          <a:p>
            <a:r>
              <a:rPr lang="en-US" sz="3200" i="1" dirty="0">
                <a:solidFill>
                  <a:schemeClr val="tx2">
                    <a:lumMod val="10000"/>
                  </a:schemeClr>
                </a:solidFill>
              </a:rPr>
              <a:t>64. </a:t>
            </a:r>
            <a:r>
              <a:rPr lang="en-US" sz="3200" i="1" u="sng" dirty="0">
                <a:solidFill>
                  <a:schemeClr val="tx2">
                    <a:lumMod val="10000"/>
                  </a:schemeClr>
                </a:solidFill>
              </a:rPr>
              <a:t>So give the order for the tomb to be made secure until the third day</a:t>
            </a:r>
            <a:r>
              <a:rPr lang="en-US" sz="3200" i="1" dirty="0">
                <a:solidFill>
                  <a:schemeClr val="tx2">
                    <a:lumMod val="10000"/>
                  </a:schemeClr>
                </a:solidFill>
              </a:rPr>
              <a:t>. Otherwise, his disciples may come and steal the body and tell the people that he has been raised from the dead. This last deception will be worse than the first.”</a:t>
            </a:r>
          </a:p>
        </p:txBody>
      </p:sp>
    </p:spTree>
    <p:extLst>
      <p:ext uri="{BB962C8B-B14F-4D97-AF65-F5344CB8AC3E}">
        <p14:creationId xmlns:p14="http://schemas.microsoft.com/office/powerpoint/2010/main" val="18656158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181094"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4524315"/>
          </a:xfrm>
          <a:prstGeom prst="rect">
            <a:avLst/>
          </a:prstGeom>
          <a:noFill/>
        </p:spPr>
        <p:txBody>
          <a:bodyPr wrap="square" rtlCol="0">
            <a:spAutoFit/>
          </a:bodyPr>
          <a:lstStyle/>
          <a:p>
            <a:r>
              <a:rPr lang="en-US" sz="3200" i="1" dirty="0">
                <a:solidFill>
                  <a:schemeClr val="tx2">
                    <a:lumMod val="10000"/>
                  </a:schemeClr>
                </a:solidFill>
              </a:rPr>
              <a:t>65. “Take a guard,” Pilate answered. </a:t>
            </a:r>
            <a:r>
              <a:rPr lang="en-US" sz="3200" b="1" i="1" dirty="0">
                <a:solidFill>
                  <a:schemeClr val="tx2">
                    <a:lumMod val="10000"/>
                  </a:schemeClr>
                </a:solidFill>
              </a:rPr>
              <a:t>“</a:t>
            </a:r>
            <a:r>
              <a:rPr lang="en-US" sz="3200" b="1" i="1" u="sng" dirty="0">
                <a:solidFill>
                  <a:schemeClr val="tx2">
                    <a:lumMod val="10000"/>
                  </a:schemeClr>
                </a:solidFill>
              </a:rPr>
              <a:t>Go, make the tomb as secure as you know how</a:t>
            </a:r>
            <a:r>
              <a:rPr lang="en-US" sz="3200" b="1" i="1" dirty="0">
                <a:solidFill>
                  <a:schemeClr val="tx2">
                    <a:lumMod val="10000"/>
                  </a:schemeClr>
                </a:solidFill>
              </a:rPr>
              <a:t>.”</a:t>
            </a:r>
            <a:endParaRPr lang="en-US" sz="3200" i="1" dirty="0">
              <a:solidFill>
                <a:schemeClr val="tx2">
                  <a:lumMod val="10000"/>
                </a:schemeClr>
              </a:solidFill>
            </a:endParaRPr>
          </a:p>
          <a:p>
            <a:r>
              <a:rPr lang="en-US" sz="3200" i="1" dirty="0">
                <a:solidFill>
                  <a:schemeClr val="tx2">
                    <a:lumMod val="10000"/>
                  </a:schemeClr>
                </a:solidFill>
              </a:rPr>
              <a:t>66. </a:t>
            </a:r>
            <a:r>
              <a:rPr lang="en-US" sz="3200" b="1" i="1" u="sng" dirty="0">
                <a:solidFill>
                  <a:schemeClr val="tx2">
                    <a:lumMod val="10000"/>
                  </a:schemeClr>
                </a:solidFill>
              </a:rPr>
              <a:t>So they went and made the tomb secure by putting a seal on the stone and posting the guard</a:t>
            </a:r>
            <a:r>
              <a:rPr lang="en-US" sz="3200" b="1" i="1" dirty="0">
                <a:solidFill>
                  <a:schemeClr val="tx2">
                    <a:lumMod val="10000"/>
                  </a:schemeClr>
                </a:solidFill>
              </a:rPr>
              <a:t>.”</a:t>
            </a:r>
            <a:endParaRPr lang="en-US" sz="3200" i="1" dirty="0">
              <a:solidFill>
                <a:schemeClr val="tx2">
                  <a:lumMod val="10000"/>
                </a:schemeClr>
              </a:solidFill>
            </a:endParaRPr>
          </a:p>
          <a:p>
            <a:endParaRPr lang="en-CA" sz="3200" i="1" dirty="0">
              <a:solidFill>
                <a:schemeClr val="tx2">
                  <a:lumMod val="10000"/>
                </a:schemeClr>
              </a:solidFill>
            </a:endParaRPr>
          </a:p>
          <a:p>
            <a:r>
              <a:rPr lang="en-CA" sz="3200" i="1" dirty="0">
                <a:solidFill>
                  <a:schemeClr val="tx2">
                    <a:lumMod val="10000"/>
                  </a:schemeClr>
                </a:solidFill>
              </a:rPr>
              <a:t>						Matthew 27:62-66</a:t>
            </a:r>
            <a:endParaRPr lang="en-CA" sz="3200" dirty="0">
              <a:solidFill>
                <a:schemeClr val="tx2">
                  <a:lumMod val="10000"/>
                </a:schemeClr>
              </a:solidFill>
            </a:endParaRPr>
          </a:p>
        </p:txBody>
      </p:sp>
    </p:spTree>
    <p:extLst>
      <p:ext uri="{BB962C8B-B14F-4D97-AF65-F5344CB8AC3E}">
        <p14:creationId xmlns:p14="http://schemas.microsoft.com/office/powerpoint/2010/main" val="4194876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81678"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3046988"/>
          </a:xfrm>
          <a:prstGeom prst="rect">
            <a:avLst/>
          </a:prstGeom>
          <a:noFill/>
        </p:spPr>
        <p:txBody>
          <a:bodyPr wrap="square" rtlCol="0">
            <a:spAutoFit/>
          </a:bodyPr>
          <a:lstStyle/>
          <a:p>
            <a:r>
              <a:rPr lang="en-US" sz="3200" i="1" dirty="0">
                <a:solidFill>
                  <a:schemeClr val="tx2">
                    <a:lumMod val="10000"/>
                  </a:schemeClr>
                </a:solidFill>
              </a:rPr>
              <a:t>“There was a violent earthquake, for an angel of the Lord came down from heaven and, going to the tomb, rolled back the stone and sat on it.”</a:t>
            </a:r>
          </a:p>
          <a:p>
            <a:r>
              <a:rPr lang="en-CA" sz="3200" i="1" dirty="0">
                <a:solidFill>
                  <a:schemeClr val="tx2">
                    <a:lumMod val="10000"/>
                  </a:schemeClr>
                </a:solidFill>
              </a:rPr>
              <a:t>							Matthew 28:2</a:t>
            </a:r>
            <a:endParaRPr lang="en-CA" sz="3200" dirty="0">
              <a:solidFill>
                <a:schemeClr val="tx2">
                  <a:lumMod val="10000"/>
                </a:schemeClr>
              </a:solidFill>
            </a:endParaRPr>
          </a:p>
        </p:txBody>
      </p:sp>
    </p:spTree>
    <p:extLst>
      <p:ext uri="{BB962C8B-B14F-4D97-AF65-F5344CB8AC3E}">
        <p14:creationId xmlns:p14="http://schemas.microsoft.com/office/powerpoint/2010/main" val="544430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54246"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3539430"/>
          </a:xfrm>
          <a:prstGeom prst="rect">
            <a:avLst/>
          </a:prstGeom>
          <a:noFill/>
        </p:spPr>
        <p:txBody>
          <a:bodyPr wrap="square" rtlCol="0">
            <a:spAutoFit/>
          </a:bodyPr>
          <a:lstStyle/>
          <a:p>
            <a:r>
              <a:rPr lang="en-US" sz="3200" i="1" dirty="0">
                <a:solidFill>
                  <a:schemeClr val="tx2">
                    <a:lumMod val="10000"/>
                  </a:schemeClr>
                </a:solidFill>
              </a:rPr>
              <a:t>Then one of the elders said to me, “Do not weep! See, the Lion of the tribe of Judah, the Root of David, has triumphed. </a:t>
            </a:r>
            <a:r>
              <a:rPr lang="en-US" sz="3200" b="1" i="1" dirty="0">
                <a:solidFill>
                  <a:schemeClr val="tx2">
                    <a:lumMod val="10000"/>
                  </a:schemeClr>
                </a:solidFill>
              </a:rPr>
              <a:t>He is able to open the scroll and its seven seals.”</a:t>
            </a:r>
          </a:p>
          <a:p>
            <a:endParaRPr lang="en-CA" sz="3200" i="1" dirty="0">
              <a:solidFill>
                <a:schemeClr val="tx2">
                  <a:lumMod val="10000"/>
                </a:schemeClr>
              </a:solidFill>
            </a:endParaRPr>
          </a:p>
          <a:p>
            <a:r>
              <a:rPr lang="en-CA" sz="3200" i="1" dirty="0">
                <a:solidFill>
                  <a:schemeClr val="tx2">
                    <a:lumMod val="10000"/>
                  </a:schemeClr>
                </a:solidFill>
              </a:rPr>
              <a:t>							Revelation 5:5</a:t>
            </a:r>
            <a:endParaRPr lang="en-CA" sz="3200" dirty="0">
              <a:solidFill>
                <a:schemeClr val="tx2">
                  <a:lumMod val="10000"/>
                </a:schemeClr>
              </a:solidFill>
            </a:endParaRPr>
          </a:p>
        </p:txBody>
      </p:sp>
    </p:spTree>
    <p:extLst>
      <p:ext uri="{BB962C8B-B14F-4D97-AF65-F5344CB8AC3E}">
        <p14:creationId xmlns:p14="http://schemas.microsoft.com/office/powerpoint/2010/main" val="22671436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54246"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6001643"/>
          </a:xfrm>
          <a:prstGeom prst="rect">
            <a:avLst/>
          </a:prstGeom>
          <a:noFill/>
        </p:spPr>
        <p:txBody>
          <a:bodyPr wrap="square" rtlCol="0">
            <a:spAutoFit/>
          </a:bodyPr>
          <a:lstStyle/>
          <a:p>
            <a:r>
              <a:rPr lang="en-US" sz="3200" b="1" i="1" dirty="0">
                <a:solidFill>
                  <a:schemeClr val="tx2">
                    <a:lumMod val="10000"/>
                  </a:schemeClr>
                </a:solidFill>
              </a:rPr>
              <a:t>“You are worthy to take the scroll and to open its seals,</a:t>
            </a:r>
          </a:p>
          <a:p>
            <a:r>
              <a:rPr lang="en-CA" sz="3200" b="1" i="1" dirty="0">
                <a:solidFill>
                  <a:schemeClr val="tx2">
                    <a:lumMod val="10000"/>
                  </a:schemeClr>
                </a:solidFill>
              </a:rPr>
              <a:t>because you were slain,</a:t>
            </a:r>
          </a:p>
          <a:p>
            <a:r>
              <a:rPr lang="en-US" sz="3200" b="1" i="1" dirty="0">
                <a:solidFill>
                  <a:schemeClr val="tx2">
                    <a:lumMod val="10000"/>
                  </a:schemeClr>
                </a:solidFill>
              </a:rPr>
              <a:t>and with your blood you purchased for God persons from every tribe and language and people and nation.</a:t>
            </a:r>
          </a:p>
          <a:p>
            <a:r>
              <a:rPr lang="en-US" sz="3200" i="1" dirty="0">
                <a:solidFill>
                  <a:schemeClr val="tx2">
                    <a:lumMod val="10000"/>
                  </a:schemeClr>
                </a:solidFill>
              </a:rPr>
              <a:t>10. You have made them to be a kingdom and priests to serve our God, and they will reign on the earth.”</a:t>
            </a:r>
          </a:p>
          <a:p>
            <a:r>
              <a:rPr lang="en-CA" sz="3200" i="1" dirty="0">
                <a:solidFill>
                  <a:schemeClr val="tx2">
                    <a:lumMod val="10000"/>
                  </a:schemeClr>
                </a:solidFill>
              </a:rPr>
              <a:t>					Revelation 5:9-10</a:t>
            </a:r>
            <a:endParaRPr lang="en-CA" sz="3200" dirty="0">
              <a:solidFill>
                <a:schemeClr val="tx2">
                  <a:lumMod val="10000"/>
                </a:schemeClr>
              </a:solidFill>
            </a:endParaRPr>
          </a:p>
        </p:txBody>
      </p:sp>
    </p:spTree>
    <p:extLst>
      <p:ext uri="{BB962C8B-B14F-4D97-AF65-F5344CB8AC3E}">
        <p14:creationId xmlns:p14="http://schemas.microsoft.com/office/powerpoint/2010/main" val="1129052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0D9662-5CF3-4BF8-85EE-E1503E35D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9C7C206-8404-40AC-969B-40CE396E3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5" y="2105202"/>
            <a:ext cx="9360205" cy="4752798"/>
          </a:xfrm>
          <a:prstGeom prst="rect">
            <a:avLst/>
          </a:prstGeom>
        </p:spPr>
      </p:pic>
      <p:pic>
        <p:nvPicPr>
          <p:cNvPr id="31" name="Picture 30">
            <a:extLst>
              <a:ext uri="{FF2B5EF4-FFF2-40B4-BE49-F238E27FC236}">
                <a16:creationId xmlns:a16="http://schemas.microsoft.com/office/drawing/2014/main" id="{BEAD64B3-D01F-43C5-AFF5-7EDCC3D374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5BF951FB-3496-4321-9E03-62C6C49A2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12CC157-1C7E-4345-89D3-52E61E0A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3554ECE-6F4C-4F12-B9C2-1A8072672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4" y="0"/>
            <a:ext cx="4428326" cy="6858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5985" y="587324"/>
            <a:ext cx="4254246" cy="2268559"/>
          </a:xfrm>
        </p:spPr>
        <p:txBody>
          <a:bodyPr>
            <a:noAutofit/>
          </a:bodyPr>
          <a:lstStyle/>
          <a:p>
            <a:pPr algn="ctr"/>
            <a:r>
              <a:rPr lang="en-US" sz="4800" b="1" dirty="0"/>
              <a:t>I. THE SPICES, SEPULCHRE,STONE &amp; SEAL</a:t>
            </a:r>
            <a:endParaRPr lang="en-US" sz="4800" dirty="0"/>
          </a:p>
        </p:txBody>
      </p:sp>
      <p:sp>
        <p:nvSpPr>
          <p:cNvPr id="39" name="Rectangle 38">
            <a:extLst>
              <a:ext uri="{FF2B5EF4-FFF2-40B4-BE49-F238E27FC236}">
                <a16:creationId xmlns:a16="http://schemas.microsoft.com/office/drawing/2014/main" id="{1D35B0FD-0F2F-4198-91DA-900B7FB3F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384"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8A8676-236B-4463-AF38-2E36FDF2858F}"/>
              </a:ext>
            </a:extLst>
          </p:cNvPr>
          <p:cNvSpPr txBox="1"/>
          <p:nvPr/>
        </p:nvSpPr>
        <p:spPr>
          <a:xfrm>
            <a:off x="5662791" y="0"/>
            <a:ext cx="6481355" cy="6986528"/>
          </a:xfrm>
          <a:prstGeom prst="rect">
            <a:avLst/>
          </a:prstGeom>
          <a:noFill/>
        </p:spPr>
        <p:txBody>
          <a:bodyPr wrap="square" rtlCol="0">
            <a:spAutoFit/>
          </a:bodyPr>
          <a:lstStyle/>
          <a:p>
            <a:r>
              <a:rPr lang="en-US" sz="3200" i="1" dirty="0">
                <a:solidFill>
                  <a:schemeClr val="tx2">
                    <a:lumMod val="10000"/>
                  </a:schemeClr>
                </a:solidFill>
              </a:rPr>
              <a:t>11. Then I looked and heard the voice of many angels, numbering thousands upon thousands, and ten thousand times ten thousand. They encircled the throne and the living creatures and the elders. </a:t>
            </a:r>
          </a:p>
          <a:p>
            <a:r>
              <a:rPr lang="en-US" sz="3200" i="1" dirty="0">
                <a:solidFill>
                  <a:schemeClr val="tx2">
                    <a:lumMod val="10000"/>
                  </a:schemeClr>
                </a:solidFill>
              </a:rPr>
              <a:t>12. In a loud voice they were saying:</a:t>
            </a:r>
          </a:p>
          <a:p>
            <a:r>
              <a:rPr lang="en-US" sz="3200" i="1" dirty="0">
                <a:solidFill>
                  <a:schemeClr val="tx2">
                    <a:lumMod val="10000"/>
                  </a:schemeClr>
                </a:solidFill>
              </a:rPr>
              <a:t>“</a:t>
            </a:r>
            <a:r>
              <a:rPr lang="en-US" sz="3200" b="1" i="1" dirty="0">
                <a:solidFill>
                  <a:schemeClr val="tx2">
                    <a:lumMod val="10000"/>
                  </a:schemeClr>
                </a:solidFill>
              </a:rPr>
              <a:t>Worthy is the Lamb, who was slain,</a:t>
            </a:r>
          </a:p>
          <a:p>
            <a:r>
              <a:rPr lang="en-US" sz="3200" b="1" i="1" dirty="0">
                <a:solidFill>
                  <a:schemeClr val="tx2">
                    <a:lumMod val="10000"/>
                  </a:schemeClr>
                </a:solidFill>
              </a:rPr>
              <a:t>    to receive power and wealth and wisdom and strength and honor and glory and praise!”</a:t>
            </a:r>
            <a:endParaRPr lang="en-US" sz="3200" i="1" dirty="0">
              <a:solidFill>
                <a:schemeClr val="tx2">
                  <a:lumMod val="10000"/>
                </a:schemeClr>
              </a:solidFill>
            </a:endParaRPr>
          </a:p>
          <a:p>
            <a:endParaRPr lang="en-CA" sz="3200" dirty="0">
              <a:solidFill>
                <a:schemeClr val="tx2">
                  <a:lumMod val="10000"/>
                </a:schemeClr>
              </a:solidFill>
            </a:endParaRPr>
          </a:p>
        </p:txBody>
      </p:sp>
    </p:spTree>
    <p:extLst>
      <p:ext uri="{BB962C8B-B14F-4D97-AF65-F5344CB8AC3E}">
        <p14:creationId xmlns:p14="http://schemas.microsoft.com/office/powerpoint/2010/main" val="15476206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915EF7-B9F6-4EB7-AA4F-557BE6AB702C}">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3.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TM16401375[[fn=Madison]]</Template>
  <TotalTime>0</TotalTime>
  <Words>1250</Words>
  <Application>Microsoft Office PowerPoint</Application>
  <PresentationFormat>Widescreen</PresentationFormat>
  <Paragraphs>78</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MS Shell Dlg 2</vt:lpstr>
      <vt:lpstr>Wingdings</vt:lpstr>
      <vt:lpstr>Wingdings 3</vt:lpstr>
      <vt:lpstr>Madison</vt:lpstr>
      <vt:lpstr>AFRAID YET FILLED WITH JOY</vt:lpstr>
      <vt:lpstr>PowerPoint Presentation</vt:lpstr>
      <vt:lpstr>I. THE SPICES, SEPULCHRE,STONE &amp; SEAL</vt:lpstr>
      <vt:lpstr>I. THE SPICES, SEPULCHRE,STONE &amp; SEAL</vt:lpstr>
      <vt:lpstr>I. THE SPICES, SEPULCHRE,STONE &amp; SEAL</vt:lpstr>
      <vt:lpstr>I. THE SPICES, SEPULCHRE,STONE &amp; SEAL</vt:lpstr>
      <vt:lpstr>I. THE SPICES, SEPULCHRE,STONE &amp; SEAL</vt:lpstr>
      <vt:lpstr>I. THE SPICES, SEPULCHRE,STONE &amp; SEAL</vt:lpstr>
      <vt:lpstr>I. THE SPICES, SEPULCHRE,STONE &amp; SEAL</vt:lpstr>
      <vt:lpstr>I. THE SPICES, SEPULCHRE,STONE &amp; SEAL</vt:lpstr>
      <vt:lpstr>II. THE PASSOVER</vt:lpstr>
      <vt:lpstr>II. THE PASSOVER</vt:lpstr>
      <vt:lpstr>II. THE PASSOVER</vt:lpstr>
      <vt:lpstr>III. THE RESURRECTION</vt:lpstr>
      <vt:lpstr>III. THE RESURRECTION</vt:lpstr>
      <vt:lpstr>III. THE RESURRECTION</vt:lpstr>
      <vt:lpstr>III. THE RESURRECTION</vt:lpstr>
      <vt:lpstr>III. THE RESURRECTION</vt:lpstr>
      <vt:lpstr>III. THE RESURRECTION</vt:lpstr>
      <vt:lpstr>III. THE RESURRECTION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2020-04-19T17:33:50Z</dcterms:created>
  <dcterms:modified xsi:type="dcterms:W3CDTF">2020-04-19T18:50:20Z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