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0" d="100"/>
          <a:sy n="100" d="100"/>
        </p:scale>
        <p:origin x="999"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DC3FB-A0C7-4DEB-9EAE-5210DD0B7F04}" type="datetimeFigureOut">
              <a:rPr lang="en-CA" smtClean="0"/>
              <a:t>2025-02-08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B9408-3266-4F42-B97E-DAE2B7F56534}" type="slidenum">
              <a:rPr lang="en-CA" smtClean="0"/>
              <a:t>‹#›</a:t>
            </a:fld>
            <a:endParaRPr lang="en-CA"/>
          </a:p>
        </p:txBody>
      </p:sp>
    </p:spTree>
    <p:extLst>
      <p:ext uri="{BB962C8B-B14F-4D97-AF65-F5344CB8AC3E}">
        <p14:creationId xmlns:p14="http://schemas.microsoft.com/office/powerpoint/2010/main" val="350211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32B9408-3266-4F42-B97E-DAE2B7F56534}" type="slidenum">
              <a:rPr lang="en-CA" smtClean="0"/>
              <a:t>3</a:t>
            </a:fld>
            <a:endParaRPr lang="en-CA"/>
          </a:p>
        </p:txBody>
      </p:sp>
    </p:spTree>
    <p:extLst>
      <p:ext uri="{BB962C8B-B14F-4D97-AF65-F5344CB8AC3E}">
        <p14:creationId xmlns:p14="http://schemas.microsoft.com/office/powerpoint/2010/main" val="227864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32B9408-3266-4F42-B97E-DAE2B7F56534}" type="slidenum">
              <a:rPr lang="en-CA" smtClean="0"/>
              <a:t>8</a:t>
            </a:fld>
            <a:endParaRPr lang="en-CA"/>
          </a:p>
        </p:txBody>
      </p:sp>
    </p:spTree>
    <p:extLst>
      <p:ext uri="{BB962C8B-B14F-4D97-AF65-F5344CB8AC3E}">
        <p14:creationId xmlns:p14="http://schemas.microsoft.com/office/powerpoint/2010/main" val="40579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395D-E3C8-4656-09F5-C2A1A8D32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EA693E7-6B3B-D704-1B61-52BB87B3F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DB5A564-8557-EF88-AEEF-1E7D43929A8D}"/>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7F0864A1-CAB4-CABF-9DFB-64E944A9DCD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BD4DA3-AD8A-67A9-0108-F623C03405C0}"/>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2010952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67B1-D2F7-8ED0-CE4D-EE62F8CE312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DFF5188-50B7-4183-FFBC-E3B5AC1F2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DA1B5DD-8DD3-3198-55BA-EC07045DC399}"/>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7DADC91A-61EA-6FA2-970A-6A03EA7789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03D0D8-9B89-9550-5C90-E824C5AF4D8F}"/>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3151086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E6F82-1FB9-FA4E-2AFD-CBAE27A374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4283780-9774-89D7-96FA-13E3F2A28B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110497-2B98-7799-0677-C92AFE721479}"/>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8AB70896-97BC-D2B1-FC7E-D8F3661611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FCEC2C-D7FA-800E-B439-7589C7B3C25F}"/>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1536124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6D82-58D1-E3F5-55DC-8A09FC21F5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24362D1-C529-73ED-2268-DC1FB8501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5041A2-A574-C6A6-F4D6-63F8341D7853}"/>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A9196A0B-CD8B-9848-DA84-3B17247F44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F786A0-4D36-14F4-F527-018AE118CA30}"/>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3469161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B733-415A-D855-E0D1-EF0F2BB48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CA92496-885F-5835-1426-249231EE77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3D661-7ABD-29EE-2974-2C999612C68B}"/>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4A5FBA55-C57F-966D-9BC8-302068E519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36CB33-BF09-4D16-84DC-CA79AD903121}"/>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435638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9D8C-649C-7605-51E9-378BA7910E6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185191-FB24-6255-95E7-3BE0A3A316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5C51D88-418A-7D0C-26F7-818BE938BB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F3EC927-8774-AA64-BFF8-7A3817357358}"/>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6" name="Footer Placeholder 5">
            <a:extLst>
              <a:ext uri="{FF2B5EF4-FFF2-40B4-BE49-F238E27FC236}">
                <a16:creationId xmlns:a16="http://schemas.microsoft.com/office/drawing/2014/main" id="{6C16B0E9-E7E7-80A3-9406-E637D3B858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EA398ED-5095-E543-1FC7-8FFBD9746298}"/>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1218872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2B1E-BA98-27AF-0144-3BFBD1D487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62B485E-B3EF-136E-C33E-AD3DD8973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EBABD-7BE5-5D53-C7C8-1699F1A820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FCE1FE-1540-DF06-0E6A-BBB1137CA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D38B6-27B1-4F12-51CF-4C406F6476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2EE7DB5-FB04-4EE1-F32C-88AB36386F96}"/>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8" name="Footer Placeholder 7">
            <a:extLst>
              <a:ext uri="{FF2B5EF4-FFF2-40B4-BE49-F238E27FC236}">
                <a16:creationId xmlns:a16="http://schemas.microsoft.com/office/drawing/2014/main" id="{1E1CBAD0-E944-5A58-E63C-2667CE114E3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C63BDD4-6C2C-AEAD-5626-67DE55048189}"/>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711143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345B-0BC9-A330-4C97-7E4E46181E7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8CEF3D4-B6F7-A95C-AA10-046F0C5E06F7}"/>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4" name="Footer Placeholder 3">
            <a:extLst>
              <a:ext uri="{FF2B5EF4-FFF2-40B4-BE49-F238E27FC236}">
                <a16:creationId xmlns:a16="http://schemas.microsoft.com/office/drawing/2014/main" id="{A3253F4E-CD49-F9F7-3391-CFDCD1F60FC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F43C791-CDE9-E65A-4307-A934A5B052BC}"/>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1478013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ED1B2-2EDF-55B3-A0F5-442DC867A371}"/>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3" name="Footer Placeholder 2">
            <a:extLst>
              <a:ext uri="{FF2B5EF4-FFF2-40B4-BE49-F238E27FC236}">
                <a16:creationId xmlns:a16="http://schemas.microsoft.com/office/drawing/2014/main" id="{ECDFF444-D5C7-7B55-2916-589F2BB4BE4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47B1CDC-5904-5F68-60C1-FF77B55A40CB}"/>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1145985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5D42-60FA-0D4F-53F6-D77EF73F4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8E05309-2B55-9B9A-27F5-832933A50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06E06C3-02A4-4571-A059-A2C6E1938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604FB-9179-56D3-4FCF-5F96A0AF1D36}"/>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6" name="Footer Placeholder 5">
            <a:extLst>
              <a:ext uri="{FF2B5EF4-FFF2-40B4-BE49-F238E27FC236}">
                <a16:creationId xmlns:a16="http://schemas.microsoft.com/office/drawing/2014/main" id="{809D8F52-3855-7943-E9C1-C2489E0090B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140CED-2843-E4E1-B788-27B4D928093E}"/>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2684596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5F94-4C7D-E6EB-B409-7E85E3004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829B7BA-1070-31AD-1559-36651C45F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E40D877-20C5-C09F-6481-1B08FFB30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0CD50-5437-BDBE-56BC-C6A6B8B34514}"/>
              </a:ext>
            </a:extLst>
          </p:cNvPr>
          <p:cNvSpPr>
            <a:spLocks noGrp="1"/>
          </p:cNvSpPr>
          <p:nvPr>
            <p:ph type="dt" sz="half" idx="10"/>
          </p:nvPr>
        </p:nvSpPr>
        <p:spPr/>
        <p:txBody>
          <a:bodyPr/>
          <a:lstStyle/>
          <a:p>
            <a:fld id="{C487E1FC-2324-43E1-AEB7-10003AD7A43F}" type="datetimeFigureOut">
              <a:rPr lang="en-CA" smtClean="0"/>
              <a:t>2025-02-08</a:t>
            </a:fld>
            <a:endParaRPr lang="en-CA"/>
          </a:p>
        </p:txBody>
      </p:sp>
      <p:sp>
        <p:nvSpPr>
          <p:cNvPr id="6" name="Footer Placeholder 5">
            <a:extLst>
              <a:ext uri="{FF2B5EF4-FFF2-40B4-BE49-F238E27FC236}">
                <a16:creationId xmlns:a16="http://schemas.microsoft.com/office/drawing/2014/main" id="{6D90A46A-C135-301A-16CF-8A201F7689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746183-9DC4-A219-C100-59D94F30BEE6}"/>
              </a:ext>
            </a:extLst>
          </p:cNvPr>
          <p:cNvSpPr>
            <a:spLocks noGrp="1"/>
          </p:cNvSpPr>
          <p:nvPr>
            <p:ph type="sldNum" sz="quarter" idx="12"/>
          </p:nvPr>
        </p:nvSpPr>
        <p:spPr/>
        <p:txBody>
          <a:bodyPr/>
          <a:lstStyle/>
          <a:p>
            <a:fld id="{BDEE978E-3250-4131-B5FA-2A58E4DE1F0B}" type="slidenum">
              <a:rPr lang="en-CA" smtClean="0"/>
              <a:t>‹#›</a:t>
            </a:fld>
            <a:endParaRPr lang="en-CA"/>
          </a:p>
        </p:txBody>
      </p:sp>
    </p:spTree>
    <p:extLst>
      <p:ext uri="{BB962C8B-B14F-4D97-AF65-F5344CB8AC3E}">
        <p14:creationId xmlns:p14="http://schemas.microsoft.com/office/powerpoint/2010/main" val="2023148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E5B42-5359-D476-C330-084FF164C6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DEFF7E-C31D-10C4-546E-CF46D37C8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4A081B-55FF-640B-330B-85F0F24F6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7E1FC-2324-43E1-AEB7-10003AD7A43F}" type="datetimeFigureOut">
              <a:rPr lang="en-CA" smtClean="0"/>
              <a:t>2025-02-08</a:t>
            </a:fld>
            <a:endParaRPr lang="en-CA"/>
          </a:p>
        </p:txBody>
      </p:sp>
      <p:sp>
        <p:nvSpPr>
          <p:cNvPr id="5" name="Footer Placeholder 4">
            <a:extLst>
              <a:ext uri="{FF2B5EF4-FFF2-40B4-BE49-F238E27FC236}">
                <a16:creationId xmlns:a16="http://schemas.microsoft.com/office/drawing/2014/main" id="{09EEBD38-10B5-49B9-4C3D-42D950262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AF28337-6D2C-2972-7AAA-080720822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EE978E-3250-4131-B5FA-2A58E4DE1F0B}" type="slidenum">
              <a:rPr lang="en-CA" smtClean="0"/>
              <a:t>‹#›</a:t>
            </a:fld>
            <a:endParaRPr lang="en-CA"/>
          </a:p>
        </p:txBody>
      </p:sp>
    </p:spTree>
    <p:extLst>
      <p:ext uri="{BB962C8B-B14F-4D97-AF65-F5344CB8AC3E}">
        <p14:creationId xmlns:p14="http://schemas.microsoft.com/office/powerpoint/2010/main" val="103921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3B2DA-158B-FA19-57AE-1D50C6EC192D}"/>
              </a:ext>
            </a:extLst>
          </p:cNvPr>
          <p:cNvSpPr>
            <a:spLocks noGrp="1"/>
          </p:cNvSpPr>
          <p:nvPr>
            <p:ph type="ctrTitle"/>
          </p:nvPr>
        </p:nvSpPr>
        <p:spPr>
          <a:xfrm>
            <a:off x="838199" y="1174819"/>
            <a:ext cx="4826795" cy="2858363"/>
          </a:xfrm>
        </p:spPr>
        <p:txBody>
          <a:bodyPr>
            <a:normAutofit/>
          </a:bodyPr>
          <a:lstStyle/>
          <a:p>
            <a:r>
              <a:rPr lang="en-CA" sz="4000" dirty="0">
                <a:solidFill>
                  <a:schemeClr val="bg1"/>
                </a:solidFill>
              </a:rPr>
              <a:t>ANGER – </a:t>
            </a:r>
            <a:br>
              <a:rPr lang="en-CA" sz="4000" dirty="0">
                <a:solidFill>
                  <a:schemeClr val="bg1"/>
                </a:solidFill>
              </a:rPr>
            </a:br>
            <a:r>
              <a:rPr lang="en-CA" sz="4000" dirty="0">
                <a:solidFill>
                  <a:schemeClr val="bg1"/>
                </a:solidFill>
              </a:rPr>
              <a:t>THE CANCER FROM WITHIN </a:t>
            </a:r>
            <a:br>
              <a:rPr lang="en-CA" sz="4000" dirty="0">
                <a:solidFill>
                  <a:schemeClr val="bg1"/>
                </a:solidFill>
              </a:rPr>
            </a:br>
            <a:r>
              <a:rPr lang="en-CA" sz="4000" dirty="0">
                <a:solidFill>
                  <a:schemeClr val="bg1"/>
                </a:solidFill>
              </a:rPr>
              <a:t>(from an</a:t>
            </a:r>
            <a:br>
              <a:rPr lang="en-CA" sz="4000" dirty="0">
                <a:solidFill>
                  <a:schemeClr val="bg1"/>
                </a:solidFill>
              </a:rPr>
            </a:br>
            <a:r>
              <a:rPr lang="en-CA" sz="4000" dirty="0">
                <a:solidFill>
                  <a:schemeClr val="bg1"/>
                </a:solidFill>
              </a:rPr>
              <a:t>unforgiving heart)</a:t>
            </a:r>
          </a:p>
        </p:txBody>
      </p:sp>
      <p:sp>
        <p:nvSpPr>
          <p:cNvPr id="3" name="Subtitle 2">
            <a:extLst>
              <a:ext uri="{FF2B5EF4-FFF2-40B4-BE49-F238E27FC236}">
                <a16:creationId xmlns:a16="http://schemas.microsoft.com/office/drawing/2014/main" id="{F7BABE54-4BEB-E650-1655-96B3EE78BC66}"/>
              </a:ext>
            </a:extLst>
          </p:cNvPr>
          <p:cNvSpPr>
            <a:spLocks noGrp="1"/>
          </p:cNvSpPr>
          <p:nvPr>
            <p:ph type="subTitle" idx="1"/>
          </p:nvPr>
        </p:nvSpPr>
        <p:spPr>
          <a:xfrm>
            <a:off x="357188" y="4414180"/>
            <a:ext cx="5567362" cy="1594507"/>
          </a:xfrm>
        </p:spPr>
        <p:txBody>
          <a:bodyPr>
            <a:normAutofit/>
          </a:bodyPr>
          <a:lstStyle/>
          <a:p>
            <a:r>
              <a:rPr lang="en-CA" sz="3600" dirty="0">
                <a:solidFill>
                  <a:schemeClr val="bg1"/>
                </a:solidFill>
              </a:rPr>
              <a:t>Matthew 5:21-26</a:t>
            </a:r>
          </a:p>
        </p:txBody>
      </p:sp>
      <p:pic>
        <p:nvPicPr>
          <p:cNvPr id="5" name="Picture 4" descr="Orange letters on a black background&#10;&#10;AI-generated content may be incorrect.">
            <a:extLst>
              <a:ext uri="{FF2B5EF4-FFF2-40B4-BE49-F238E27FC236}">
                <a16:creationId xmlns:a16="http://schemas.microsoft.com/office/drawing/2014/main" id="{FAAAA52A-2DAD-CBCB-8D56-8C5E3E4F9983}"/>
              </a:ext>
            </a:extLst>
          </p:cNvPr>
          <p:cNvPicPr>
            <a:picLocks noChangeAspect="1"/>
          </p:cNvPicPr>
          <p:nvPr/>
        </p:nvPicPr>
        <p:blipFill>
          <a:blip r:embed="rId2">
            <a:extLst>
              <a:ext uri="{28A0092B-C50C-407E-A947-70E740481C1C}">
                <a14:useLocalDpi xmlns:a14="http://schemas.microsoft.com/office/drawing/2010/main" val="0"/>
              </a:ext>
            </a:extLst>
          </a:blip>
          <a:srcRect l="4308" r="1819" b="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84231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56DAC-6494-4D8F-8D0B-0518EA2557EF}"/>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AFAB53-7DF9-9368-99A1-CB75DA0DF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77729-1A24-9323-857F-36441F4D0BD8}"/>
              </a:ext>
            </a:extLst>
          </p:cNvPr>
          <p:cNvSpPr>
            <a:spLocks noGrp="1"/>
          </p:cNvSpPr>
          <p:nvPr>
            <p:ph type="ctrTitle"/>
          </p:nvPr>
        </p:nvSpPr>
        <p:spPr>
          <a:xfrm>
            <a:off x="251792" y="4041256"/>
            <a:ext cx="5794513" cy="2403268"/>
          </a:xfrm>
        </p:spPr>
        <p:txBody>
          <a:bodyPr>
            <a:normAutofit fontScale="90000"/>
          </a:bodyPr>
          <a:lstStyle/>
          <a:p>
            <a:pPr algn="l"/>
            <a:r>
              <a:rPr lang="en-CA" sz="3600" b="1" dirty="0">
                <a:solidFill>
                  <a:schemeClr val="bg1"/>
                </a:solidFill>
              </a:rPr>
              <a:t>II. ANGER - ESCALATED OR ELIMINATED (Matthew 5:23-24)</a:t>
            </a:r>
            <a:br>
              <a:rPr lang="en-CA" sz="3600" b="1" dirty="0">
                <a:solidFill>
                  <a:schemeClr val="bg1"/>
                </a:solidFill>
              </a:rPr>
            </a:br>
            <a:br>
              <a:rPr lang="en-CA" sz="3600" b="1" dirty="0">
                <a:solidFill>
                  <a:schemeClr val="bg1"/>
                </a:solidFill>
              </a:rPr>
            </a:br>
            <a:br>
              <a:rPr lang="en-CA" sz="3600" b="1" dirty="0">
                <a:solidFill>
                  <a:schemeClr val="bg1"/>
                </a:solidFill>
              </a:rPr>
            </a:br>
            <a:r>
              <a:rPr lang="en-CA" sz="3600" b="1" dirty="0">
                <a:solidFill>
                  <a:schemeClr val="bg1"/>
                </a:solidFill>
                <a:cs typeface="Times New Roman" panose="02020603050405020304" pitchFamily="18" charset="0"/>
              </a:rPr>
              <a:t>“Therefore, if you are offering your gift at the altar and there remember that your brother has something against you, </a:t>
            </a:r>
            <a:br>
              <a:rPr lang="en-CA" sz="3600" b="1" dirty="0">
                <a:solidFill>
                  <a:schemeClr val="bg1"/>
                </a:solidFill>
                <a:cs typeface="Times New Roman" panose="02020603050405020304" pitchFamily="18" charset="0"/>
              </a:rPr>
            </a:br>
            <a:r>
              <a:rPr lang="en-CA" sz="3600" b="1" dirty="0">
                <a:solidFill>
                  <a:schemeClr val="bg1"/>
                </a:solidFill>
                <a:cs typeface="Times New Roman" panose="02020603050405020304" pitchFamily="18" charset="0"/>
              </a:rPr>
              <a:t>24.  leave your gift there in front of the altar. First go and be reconciled to your brother; then come and offer your gift.”</a:t>
            </a:r>
            <a:br>
              <a:rPr lang="en-CA" sz="3600" b="1" dirty="0">
                <a:solidFill>
                  <a:schemeClr val="bg1"/>
                </a:solidFill>
                <a:cs typeface="Times New Roman" panose="02020603050405020304" pitchFamily="18" charset="0"/>
              </a:rPr>
            </a:br>
            <a:br>
              <a:rPr lang="en-CA" sz="3600" b="1" dirty="0">
                <a:solidFill>
                  <a:schemeClr val="bg1"/>
                </a:solidFill>
                <a:cs typeface="Times New Roman" panose="02020603050405020304" pitchFamily="18" charset="0"/>
              </a:rPr>
            </a:br>
            <a:r>
              <a:rPr lang="en-CA" sz="3600" b="1" dirty="0">
                <a:solidFill>
                  <a:schemeClr val="bg1"/>
                </a:solidFill>
                <a:cs typeface="Times New Roman" panose="02020603050405020304" pitchFamily="18" charset="0"/>
              </a:rPr>
              <a:t>		Matthew 5:23,24</a:t>
            </a:r>
            <a:endParaRPr lang="en-CA" sz="3600" b="1" dirty="0">
              <a:solidFill>
                <a:schemeClr val="bg1"/>
              </a:solidFill>
            </a:endParaRPr>
          </a:p>
        </p:txBody>
      </p:sp>
      <p:pic>
        <p:nvPicPr>
          <p:cNvPr id="6" name="Picture 5">
            <a:extLst>
              <a:ext uri="{FF2B5EF4-FFF2-40B4-BE49-F238E27FC236}">
                <a16:creationId xmlns:a16="http://schemas.microsoft.com/office/drawing/2014/main" id="{02277C93-D31D-6F50-8BDA-C7842E4349B1}"/>
              </a:ext>
            </a:extLst>
          </p:cNvPr>
          <p:cNvPicPr>
            <a:picLocks noChangeAspect="1"/>
          </p:cNvPicPr>
          <p:nvPr/>
        </p:nvPicPr>
        <p:blipFill>
          <a:blip r:embed="rId2">
            <a:extLst>
              <a:ext uri="{28A0092B-C50C-407E-A947-70E740481C1C}">
                <a14:useLocalDpi xmlns:a14="http://schemas.microsoft.com/office/drawing/2010/main" val="0"/>
              </a:ext>
            </a:extLst>
          </a:blip>
          <a:srcRect l="9942" r="994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35" name="Freeform: Shape 34">
            <a:extLst>
              <a:ext uri="{FF2B5EF4-FFF2-40B4-BE49-F238E27FC236}">
                <a16:creationId xmlns:a16="http://schemas.microsoft.com/office/drawing/2014/main" id="{D13707FC-02EA-3A85-A0A2-08473FDCC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9194A9BF-6EBF-DE4F-7671-4529E21C1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98608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53A01-EC2F-F2B2-0794-AC9A769C0C50}"/>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AC3DA1-2844-9815-A900-C213CB1F2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B643C-1665-60D4-6140-DF2B7A948B5D}"/>
              </a:ext>
            </a:extLst>
          </p:cNvPr>
          <p:cNvSpPr>
            <a:spLocks noGrp="1"/>
          </p:cNvSpPr>
          <p:nvPr>
            <p:ph type="ctrTitle"/>
          </p:nvPr>
        </p:nvSpPr>
        <p:spPr>
          <a:xfrm>
            <a:off x="251792" y="3718235"/>
            <a:ext cx="5794513" cy="2403268"/>
          </a:xfrm>
        </p:spPr>
        <p:txBody>
          <a:bodyPr>
            <a:normAutofit fontScale="90000"/>
          </a:bodyPr>
          <a:lstStyle/>
          <a:p>
            <a:pPr algn="l"/>
            <a:r>
              <a:rPr lang="en-CA" sz="3600" b="1" dirty="0">
                <a:solidFill>
                  <a:schemeClr val="bg1"/>
                </a:solidFill>
              </a:rPr>
              <a:t>II. ANGER - ESCALATED OR ELIMINATED (Matthew 5:23-24)</a:t>
            </a:r>
            <a:br>
              <a:rPr lang="en-CA" sz="3600" b="1" dirty="0">
                <a:solidFill>
                  <a:schemeClr val="bg1"/>
                </a:solidFill>
              </a:rPr>
            </a:br>
            <a:br>
              <a:rPr lang="en-CA" sz="3600" b="1" dirty="0">
                <a:solidFill>
                  <a:schemeClr val="bg1"/>
                </a:solidFill>
              </a:rPr>
            </a:br>
            <a:br>
              <a:rPr lang="en-CA" sz="3600" b="1" dirty="0">
                <a:solidFill>
                  <a:schemeClr val="bg1"/>
                </a:solidFill>
              </a:rPr>
            </a:br>
            <a:r>
              <a:rPr lang="en-CA" sz="3600" b="1" dirty="0">
                <a:solidFill>
                  <a:schemeClr val="bg1"/>
                </a:solidFill>
                <a:latin typeface="Aptos Display" panose="020B0004020202020204" pitchFamily="34" charset="0"/>
                <a:cs typeface="Times New Roman" panose="02020603050405020304" pitchFamily="18" charset="0"/>
              </a:rPr>
              <a:t>Jesus will accept our gifts of confession and forgiveness when we surrender to Him our “right” to get even and escalate our anger.</a:t>
            </a:r>
            <a:endParaRPr lang="en-CA" sz="3600" b="1" dirty="0">
              <a:solidFill>
                <a:schemeClr val="bg1"/>
              </a:solidFill>
              <a:latin typeface="Aptos Display" panose="020B0004020202020204" pitchFamily="34" charset="0"/>
            </a:endParaRPr>
          </a:p>
        </p:txBody>
      </p:sp>
      <p:pic>
        <p:nvPicPr>
          <p:cNvPr id="6" name="Picture 5">
            <a:extLst>
              <a:ext uri="{FF2B5EF4-FFF2-40B4-BE49-F238E27FC236}">
                <a16:creationId xmlns:a16="http://schemas.microsoft.com/office/drawing/2014/main" id="{605A5EED-6623-C53C-7190-2CF5A41703BD}"/>
              </a:ext>
            </a:extLst>
          </p:cNvPr>
          <p:cNvPicPr>
            <a:picLocks noChangeAspect="1"/>
          </p:cNvPicPr>
          <p:nvPr/>
        </p:nvPicPr>
        <p:blipFill>
          <a:blip r:embed="rId2">
            <a:extLst>
              <a:ext uri="{28A0092B-C50C-407E-A947-70E740481C1C}">
                <a14:useLocalDpi xmlns:a14="http://schemas.microsoft.com/office/drawing/2010/main" val="0"/>
              </a:ext>
            </a:extLst>
          </a:blip>
          <a:srcRect l="9942" r="994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35" name="Freeform: Shape 34">
            <a:extLst>
              <a:ext uri="{FF2B5EF4-FFF2-40B4-BE49-F238E27FC236}">
                <a16:creationId xmlns:a16="http://schemas.microsoft.com/office/drawing/2014/main" id="{D49F9768-3AD4-BDF8-7DF2-6B475A553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1CA8AAD-A059-CD36-E8C3-960A2FAB5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6221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25917B-BCE3-523F-C23E-F53FD484EACD}"/>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51823C-C3EB-6707-E4F7-934F92B1503B}"/>
              </a:ext>
            </a:extLst>
          </p:cNvPr>
          <p:cNvSpPr>
            <a:spLocks noGrp="1"/>
          </p:cNvSpPr>
          <p:nvPr>
            <p:ph type="ctrTitle"/>
          </p:nvPr>
        </p:nvSpPr>
        <p:spPr>
          <a:xfrm>
            <a:off x="514259" y="1418720"/>
            <a:ext cx="3968288" cy="4567137"/>
          </a:xfrm>
        </p:spPr>
        <p:txBody>
          <a:bodyPr>
            <a:normAutofit fontScale="90000"/>
          </a:bodyPr>
          <a:lstStyle/>
          <a:p>
            <a:pPr algn="l"/>
            <a:r>
              <a:rPr lang="en-CA" sz="3600" b="1" dirty="0"/>
              <a:t>III. ANGER - REPRESSED OR EXPRESSED </a:t>
            </a:r>
            <a:br>
              <a:rPr lang="en-CA" sz="3600" b="1" dirty="0"/>
            </a:br>
            <a:r>
              <a:rPr lang="en-CA" sz="3600" b="1" dirty="0"/>
              <a:t>(Matthew 5:25-26)</a:t>
            </a:r>
            <a:br>
              <a:rPr lang="en-CA" sz="3600" b="1" dirty="0"/>
            </a:br>
            <a:br>
              <a:rPr lang="en-CA" sz="3600" b="1" dirty="0"/>
            </a:br>
            <a:br>
              <a:rPr lang="en-CA" sz="3600" b="1" dirty="0"/>
            </a:br>
            <a:r>
              <a:rPr lang="en-CA" sz="3600" b="1" dirty="0"/>
              <a:t>If we let garbage pile up in our lives, we will soon create a dump. </a:t>
            </a:r>
            <a:br>
              <a:rPr lang="en-CA" sz="2400" b="1" dirty="0"/>
            </a:br>
            <a:br>
              <a:rPr lang="en-CA" sz="2400" b="1" dirty="0"/>
            </a:br>
            <a:br>
              <a:rPr lang="en-CA" sz="2400" b="1" dirty="0"/>
            </a:br>
            <a:br>
              <a:rPr lang="en-CA" sz="2400" b="1" dirty="0"/>
            </a:br>
            <a:br>
              <a:rPr lang="en-CA" sz="2400" b="1" dirty="0"/>
            </a:br>
            <a:endParaRPr lang="en-CA" sz="2400" b="1" dirty="0">
              <a:latin typeface="Aptos Display" panose="020B0004020202020204" pitchFamily="34" charset="0"/>
            </a:endParaRPr>
          </a:p>
        </p:txBody>
      </p:sp>
      <p:pic>
        <p:nvPicPr>
          <p:cNvPr id="6" name="Picture 5">
            <a:extLst>
              <a:ext uri="{FF2B5EF4-FFF2-40B4-BE49-F238E27FC236}">
                <a16:creationId xmlns:a16="http://schemas.microsoft.com/office/drawing/2014/main" id="{0F86B653-8A8D-F710-A82E-E0AB7D4E02FA}"/>
              </a:ext>
            </a:extLst>
          </p:cNvPr>
          <p:cNvPicPr>
            <a:picLocks noChangeAspect="1"/>
          </p:cNvPicPr>
          <p:nvPr/>
        </p:nvPicPr>
        <p:blipFill>
          <a:blip r:embed="rId2">
            <a:extLst>
              <a:ext uri="{28A0092B-C50C-407E-A947-70E740481C1C}">
                <a14:useLocalDpi xmlns:a14="http://schemas.microsoft.com/office/drawing/2010/main" val="0"/>
              </a:ext>
            </a:extLst>
          </a:blip>
          <a:srcRect l="7795" r="7795"/>
          <a:stretch/>
        </p:blipFill>
        <p:spPr>
          <a:xfrm>
            <a:off x="6606253" y="1218704"/>
            <a:ext cx="4942280" cy="4420591"/>
          </a:xfrm>
          <a:prstGeom prst="rect">
            <a:avLst/>
          </a:prstGeom>
        </p:spPr>
      </p:pic>
    </p:spTree>
    <p:extLst>
      <p:ext uri="{BB962C8B-B14F-4D97-AF65-F5344CB8AC3E}">
        <p14:creationId xmlns:p14="http://schemas.microsoft.com/office/powerpoint/2010/main" val="203011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96B4F2-24BC-7DB6-8A32-D29865881447}"/>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A7436F0-9B62-2402-66BA-6212ED9FF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2377A77B-73C4-EB99-E15B-97D2365F2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3F41FE-8B67-FE25-AACC-0F938AC10B90}"/>
              </a:ext>
            </a:extLst>
          </p:cNvPr>
          <p:cNvSpPr>
            <a:spLocks noGrp="1"/>
          </p:cNvSpPr>
          <p:nvPr>
            <p:ph type="ctrTitle"/>
          </p:nvPr>
        </p:nvSpPr>
        <p:spPr>
          <a:xfrm>
            <a:off x="330563" y="3004011"/>
            <a:ext cx="3968288" cy="4567137"/>
          </a:xfrm>
        </p:spPr>
        <p:txBody>
          <a:bodyPr>
            <a:normAutofit fontScale="90000"/>
          </a:bodyPr>
          <a:lstStyle/>
          <a:p>
            <a:pPr algn="l"/>
            <a:r>
              <a:rPr lang="en-CA" sz="3600" b="1" dirty="0"/>
              <a:t>III. ANGER - REPRESSED OR EXPRESSED </a:t>
            </a:r>
            <a:br>
              <a:rPr lang="en-CA" sz="3600" b="1" dirty="0"/>
            </a:br>
            <a:r>
              <a:rPr lang="en-CA" sz="3600" b="1" dirty="0"/>
              <a:t>(Matthew 5:25-26)</a:t>
            </a:r>
            <a:br>
              <a:rPr lang="en-CA" sz="3600" b="1" dirty="0"/>
            </a:br>
            <a:br>
              <a:rPr lang="en-CA" sz="3600" b="1" dirty="0"/>
            </a:br>
            <a:br>
              <a:rPr lang="en-CA" sz="3600" b="1" dirty="0"/>
            </a:br>
            <a:r>
              <a:rPr lang="en-CA" sz="3600" b="1" dirty="0"/>
              <a:t>Some people have given so many others a </a:t>
            </a:r>
            <a:r>
              <a:rPr lang="en-CA" sz="3600" b="1" i="1" dirty="0"/>
              <a:t>“piece of their mind” </a:t>
            </a:r>
            <a:r>
              <a:rPr lang="en-CA" sz="3600" b="1" dirty="0"/>
              <a:t>that they’ve left themselves little to use. </a:t>
            </a:r>
            <a:br>
              <a:rPr lang="en-CA" sz="2400" b="1" dirty="0"/>
            </a:br>
            <a:br>
              <a:rPr lang="en-CA" sz="2400" b="1" dirty="0"/>
            </a:br>
            <a:br>
              <a:rPr lang="en-CA" sz="2400" b="1" dirty="0"/>
            </a:br>
            <a:br>
              <a:rPr lang="en-CA" sz="2400" b="1" dirty="0"/>
            </a:br>
            <a:br>
              <a:rPr lang="en-CA" sz="2400" b="1" dirty="0"/>
            </a:br>
            <a:endParaRPr lang="en-CA" sz="2400" b="1" dirty="0">
              <a:latin typeface="Aptos Display" panose="020B0004020202020204" pitchFamily="34" charset="0"/>
            </a:endParaRPr>
          </a:p>
        </p:txBody>
      </p:sp>
      <p:pic>
        <p:nvPicPr>
          <p:cNvPr id="6" name="Picture 5">
            <a:extLst>
              <a:ext uri="{FF2B5EF4-FFF2-40B4-BE49-F238E27FC236}">
                <a16:creationId xmlns:a16="http://schemas.microsoft.com/office/drawing/2014/main" id="{0E26C204-0FD7-45A0-EF9F-4D1DF74338A8}"/>
              </a:ext>
            </a:extLst>
          </p:cNvPr>
          <p:cNvPicPr>
            <a:picLocks noChangeAspect="1"/>
          </p:cNvPicPr>
          <p:nvPr/>
        </p:nvPicPr>
        <p:blipFill>
          <a:blip r:embed="rId2">
            <a:extLst>
              <a:ext uri="{28A0092B-C50C-407E-A947-70E740481C1C}">
                <a14:useLocalDpi xmlns:a14="http://schemas.microsoft.com/office/drawing/2010/main" val="0"/>
              </a:ext>
            </a:extLst>
          </a:blip>
          <a:srcRect l="7795" r="7795"/>
          <a:stretch/>
        </p:blipFill>
        <p:spPr>
          <a:xfrm>
            <a:off x="6606253" y="1218704"/>
            <a:ext cx="4942280" cy="4420591"/>
          </a:xfrm>
          <a:prstGeom prst="rect">
            <a:avLst/>
          </a:prstGeom>
        </p:spPr>
      </p:pic>
    </p:spTree>
    <p:extLst>
      <p:ext uri="{BB962C8B-B14F-4D97-AF65-F5344CB8AC3E}">
        <p14:creationId xmlns:p14="http://schemas.microsoft.com/office/powerpoint/2010/main" val="224437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612C5-690C-A555-BA43-9F76B56F29F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EB4D9-7C58-686D-B4CB-D59DC92ABA9F}"/>
              </a:ext>
            </a:extLst>
          </p:cNvPr>
          <p:cNvSpPr>
            <a:spLocks noGrp="1"/>
          </p:cNvSpPr>
          <p:nvPr>
            <p:ph type="ctrTitle"/>
          </p:nvPr>
        </p:nvSpPr>
        <p:spPr>
          <a:xfrm>
            <a:off x="1255059" y="5748180"/>
            <a:ext cx="9681882" cy="739880"/>
          </a:xfrm>
        </p:spPr>
        <p:txBody>
          <a:bodyPr anchor="b">
            <a:noAutofit/>
          </a:bodyPr>
          <a:lstStyle/>
          <a:p>
            <a:r>
              <a:rPr lang="en-CA" sz="3600" b="1" dirty="0">
                <a:solidFill>
                  <a:schemeClr val="tx1">
                    <a:lumMod val="85000"/>
                    <a:lumOff val="15000"/>
                  </a:schemeClr>
                </a:solidFill>
              </a:rPr>
              <a:t>I. ANGER - CONTROLLED OR RESOLVED </a:t>
            </a:r>
            <a:br>
              <a:rPr lang="en-CA" sz="3600" b="1" dirty="0">
                <a:solidFill>
                  <a:schemeClr val="tx1">
                    <a:lumMod val="85000"/>
                    <a:lumOff val="15000"/>
                  </a:schemeClr>
                </a:solidFill>
              </a:rPr>
            </a:br>
            <a:r>
              <a:rPr lang="en-CA" sz="3600" b="1" dirty="0">
                <a:solidFill>
                  <a:schemeClr val="tx1">
                    <a:lumMod val="85000"/>
                    <a:lumOff val="15000"/>
                  </a:schemeClr>
                </a:solidFill>
              </a:rPr>
              <a:t>(Matthew 5:21-22)</a:t>
            </a:r>
          </a:p>
        </p:txBody>
      </p:sp>
      <p:pic>
        <p:nvPicPr>
          <p:cNvPr id="6" name="Picture 5" descr="A person with his mouth open and mouth open&#10;&#10;AI-generated content may be incorrect.">
            <a:extLst>
              <a:ext uri="{FF2B5EF4-FFF2-40B4-BE49-F238E27FC236}">
                <a16:creationId xmlns:a16="http://schemas.microsoft.com/office/drawing/2014/main" id="{135B72D6-CB6D-1BA4-9B33-4704D481CB55}"/>
              </a:ext>
            </a:extLst>
          </p:cNvPr>
          <p:cNvPicPr>
            <a:picLocks noChangeAspect="1"/>
          </p:cNvPicPr>
          <p:nvPr/>
        </p:nvPicPr>
        <p:blipFill>
          <a:blip r:embed="rId2">
            <a:extLst>
              <a:ext uri="{28A0092B-C50C-407E-A947-70E740481C1C}">
                <a14:useLocalDpi xmlns:a14="http://schemas.microsoft.com/office/drawing/2010/main" val="0"/>
              </a:ext>
            </a:extLst>
          </a:blip>
          <a:srcRect t="9931" b="993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581433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096F8-B6F5-AAEF-7D92-DF1B17A86DF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9691970-B264-F3D7-59BD-CD57EB99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D24381F-9DE6-DF2D-5365-D34199305C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350B6-A35A-61CF-9AA9-D0F33E48F0F1}"/>
              </a:ext>
            </a:extLst>
          </p:cNvPr>
          <p:cNvSpPr>
            <a:spLocks noGrp="1"/>
          </p:cNvSpPr>
          <p:nvPr>
            <p:ph type="ctrTitle"/>
          </p:nvPr>
        </p:nvSpPr>
        <p:spPr>
          <a:xfrm>
            <a:off x="352425" y="6054714"/>
            <a:ext cx="11673509" cy="739880"/>
          </a:xfrm>
        </p:spPr>
        <p:txBody>
          <a:bodyPr anchor="b">
            <a:noAutofit/>
          </a:bodyPr>
          <a:lstStyle/>
          <a:p>
            <a:pPr algn="l"/>
            <a:r>
              <a:rPr lang="en-CA" sz="3000" i="1" dirty="0"/>
              <a:t>“My dear brothers, take note of this: </a:t>
            </a:r>
            <a:r>
              <a:rPr lang="en-CA" sz="3000" b="1" i="1" dirty="0"/>
              <a:t>Everyone should be quick to listen, </a:t>
            </a:r>
            <a:br>
              <a:rPr lang="en-CA" sz="3000" b="1" i="1" dirty="0"/>
            </a:br>
            <a:r>
              <a:rPr lang="en-CA" sz="3000" b="1" i="1" dirty="0"/>
              <a:t>slow to speak and slow to become angry</a:t>
            </a:r>
            <a:r>
              <a:rPr lang="en-CA" sz="3000" i="1" dirty="0"/>
              <a:t>.  For man’s anger does not bring about the righteous life that God desires.” 			James 1:19-20</a:t>
            </a:r>
            <a:endParaRPr lang="en-CA" sz="3000" b="1" dirty="0">
              <a:solidFill>
                <a:schemeClr val="tx1">
                  <a:lumMod val="85000"/>
                  <a:lumOff val="15000"/>
                </a:schemeClr>
              </a:solidFill>
            </a:endParaRPr>
          </a:p>
        </p:txBody>
      </p:sp>
      <p:pic>
        <p:nvPicPr>
          <p:cNvPr id="6" name="Picture 5" descr="A person with his mouth open and mouth open&#10;&#10;AI-generated content may be incorrect.">
            <a:extLst>
              <a:ext uri="{FF2B5EF4-FFF2-40B4-BE49-F238E27FC236}">
                <a16:creationId xmlns:a16="http://schemas.microsoft.com/office/drawing/2014/main" id="{11A00206-624C-0AEB-3728-2E2846A6C1F0}"/>
              </a:ext>
            </a:extLst>
          </p:cNvPr>
          <p:cNvPicPr>
            <a:picLocks noChangeAspect="1"/>
          </p:cNvPicPr>
          <p:nvPr/>
        </p:nvPicPr>
        <p:blipFill>
          <a:blip r:embed="rId3">
            <a:extLst>
              <a:ext uri="{28A0092B-C50C-407E-A947-70E740481C1C}">
                <a14:useLocalDpi xmlns:a14="http://schemas.microsoft.com/office/drawing/2010/main" val="0"/>
              </a:ext>
            </a:extLst>
          </a:blip>
          <a:srcRect t="9931" b="993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143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1FDA7D-0970-E36B-62CA-3628542CD15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347E11B-7AEC-B02C-0427-CCD74726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EFF188-5F12-1277-0565-AA3EC176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C291F-D768-AFCB-36FF-309317467A73}"/>
              </a:ext>
            </a:extLst>
          </p:cNvPr>
          <p:cNvSpPr>
            <a:spLocks noGrp="1"/>
          </p:cNvSpPr>
          <p:nvPr>
            <p:ph type="ctrTitle"/>
          </p:nvPr>
        </p:nvSpPr>
        <p:spPr>
          <a:xfrm>
            <a:off x="402535" y="6002326"/>
            <a:ext cx="11673509" cy="739880"/>
          </a:xfrm>
        </p:spPr>
        <p:txBody>
          <a:bodyPr anchor="b">
            <a:noAutofit/>
          </a:bodyPr>
          <a:lstStyle/>
          <a:p>
            <a:pPr algn="l"/>
            <a:r>
              <a:rPr lang="en-CA" sz="2600" i="1" dirty="0"/>
              <a:t>“But I tell you that anyone who is angry with his brother will be subject to judgement. Again, anyone who says to his brother, </a:t>
            </a:r>
            <a:r>
              <a:rPr lang="en-CA" sz="2600" b="1" i="1" dirty="0"/>
              <a:t>‘Raca,’ </a:t>
            </a:r>
            <a:r>
              <a:rPr lang="en-CA" sz="2600" i="1" dirty="0"/>
              <a:t>is answerable to the Sanhedrin. But anyone who says, </a:t>
            </a:r>
            <a:r>
              <a:rPr lang="en-CA" sz="2600" b="1" i="1" dirty="0"/>
              <a:t>‘You fool!’ </a:t>
            </a:r>
            <a:r>
              <a:rPr lang="en-CA" sz="2600" i="1" dirty="0"/>
              <a:t>will be in danger of the fire of hell.’          </a:t>
            </a:r>
            <a:r>
              <a:rPr lang="en-US" sz="2600" i="1" dirty="0"/>
              <a:t>Matthew 5:22</a:t>
            </a:r>
            <a:endParaRPr lang="en-CA" sz="2600" b="1" dirty="0">
              <a:solidFill>
                <a:schemeClr val="tx1">
                  <a:lumMod val="85000"/>
                  <a:lumOff val="15000"/>
                </a:schemeClr>
              </a:solidFill>
            </a:endParaRPr>
          </a:p>
        </p:txBody>
      </p:sp>
      <p:pic>
        <p:nvPicPr>
          <p:cNvPr id="6" name="Picture 5" descr="A person with his mouth open and mouth open&#10;&#10;AI-generated content may be incorrect.">
            <a:extLst>
              <a:ext uri="{FF2B5EF4-FFF2-40B4-BE49-F238E27FC236}">
                <a16:creationId xmlns:a16="http://schemas.microsoft.com/office/drawing/2014/main" id="{5DAEB75C-B8ED-79C4-3AC5-2D1C68C6863F}"/>
              </a:ext>
            </a:extLst>
          </p:cNvPr>
          <p:cNvPicPr>
            <a:picLocks noChangeAspect="1"/>
          </p:cNvPicPr>
          <p:nvPr/>
        </p:nvPicPr>
        <p:blipFill>
          <a:blip r:embed="rId2">
            <a:extLst>
              <a:ext uri="{28A0092B-C50C-407E-A947-70E740481C1C}">
                <a14:useLocalDpi xmlns:a14="http://schemas.microsoft.com/office/drawing/2010/main" val="0"/>
              </a:ext>
            </a:extLst>
          </a:blip>
          <a:srcRect t="9931" b="993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89761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C008F5-0804-31FD-FAD1-9566576595F7}"/>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3F165-561F-E4A8-1A48-CFB38A9FBEA2}"/>
              </a:ext>
            </a:extLst>
          </p:cNvPr>
          <p:cNvSpPr>
            <a:spLocks noGrp="1"/>
          </p:cNvSpPr>
          <p:nvPr>
            <p:ph type="ctrTitle"/>
          </p:nvPr>
        </p:nvSpPr>
        <p:spPr>
          <a:xfrm>
            <a:off x="6907281" y="2441099"/>
            <a:ext cx="4850710" cy="2665509"/>
          </a:xfrm>
        </p:spPr>
        <p:txBody>
          <a:bodyPr>
            <a:noAutofit/>
          </a:bodyPr>
          <a:lstStyle/>
          <a:p>
            <a:pPr algn="r"/>
            <a:r>
              <a:rPr lang="en-CA" sz="5400" i="1" dirty="0">
                <a:solidFill>
                  <a:schemeClr val="bg1"/>
                </a:solidFill>
              </a:rPr>
              <a:t>“Anger is as a stone cast into a wasp's nest.”</a:t>
            </a:r>
            <a:br>
              <a:rPr lang="en-CA" sz="5400" i="1" dirty="0">
                <a:solidFill>
                  <a:schemeClr val="bg1"/>
                </a:solidFill>
              </a:rPr>
            </a:br>
            <a:br>
              <a:rPr lang="en-CA" sz="5400" i="1" dirty="0">
                <a:solidFill>
                  <a:schemeClr val="bg1"/>
                </a:solidFill>
              </a:rPr>
            </a:br>
            <a:r>
              <a:rPr lang="en-CA" sz="5400" i="1" dirty="0">
                <a:solidFill>
                  <a:schemeClr val="bg1"/>
                </a:solidFill>
              </a:rPr>
              <a:t>Malabar Proverb</a:t>
            </a:r>
            <a:endParaRPr lang="en-CA" sz="5400" b="1" dirty="0">
              <a:solidFill>
                <a:schemeClr val="bg1"/>
              </a:solidFill>
            </a:endParaRPr>
          </a:p>
        </p:txBody>
      </p:sp>
      <p:pic>
        <p:nvPicPr>
          <p:cNvPr id="6" name="Picture 5" descr="A map of india with red areas&#10;&#10;AI-generated content may be incorrect.">
            <a:extLst>
              <a:ext uri="{FF2B5EF4-FFF2-40B4-BE49-F238E27FC236}">
                <a16:creationId xmlns:a16="http://schemas.microsoft.com/office/drawing/2014/main" id="{CFC03C7F-9A83-5B81-B8B4-6775C90E558B}"/>
              </a:ext>
            </a:extLst>
          </p:cNvPr>
          <p:cNvPicPr>
            <a:picLocks noChangeAspect="1"/>
          </p:cNvPicPr>
          <p:nvPr/>
        </p:nvPicPr>
        <p:blipFill>
          <a:blip r:embed="rId2">
            <a:extLst>
              <a:ext uri="{28A0092B-C50C-407E-A947-70E740481C1C}">
                <a14:useLocalDpi xmlns:a14="http://schemas.microsoft.com/office/drawing/2010/main" val="0"/>
              </a:ext>
            </a:extLst>
          </a:blip>
          <a:srcRect t="1737" r="-2" b="1141"/>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42" name="Freeform: Shape 4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44605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4D032E-F8D0-AB0F-9926-13DD073FD5C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603941A-0344-454D-B3BE-8330F7E86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6E3AAD-FC62-AAB5-A5D5-CE13D122D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E36EA-D8AE-F5ED-8F6C-06F533510465}"/>
              </a:ext>
            </a:extLst>
          </p:cNvPr>
          <p:cNvSpPr>
            <a:spLocks noGrp="1"/>
          </p:cNvSpPr>
          <p:nvPr>
            <p:ph type="ctrTitle"/>
          </p:nvPr>
        </p:nvSpPr>
        <p:spPr>
          <a:xfrm>
            <a:off x="139975" y="5816260"/>
            <a:ext cx="11673509" cy="739880"/>
          </a:xfrm>
        </p:spPr>
        <p:txBody>
          <a:bodyPr anchor="b">
            <a:noAutofit/>
          </a:bodyPr>
          <a:lstStyle/>
          <a:p>
            <a:pPr algn="l"/>
            <a:r>
              <a:rPr lang="en-CA" sz="3000" b="1" i="1" dirty="0"/>
              <a:t>“</a:t>
            </a:r>
            <a:r>
              <a:rPr lang="en-CA" sz="3000" b="1" i="1" dirty="0" err="1"/>
              <a:t>thumos</a:t>
            </a:r>
            <a:r>
              <a:rPr lang="en-CA" sz="3000" b="1" i="1" dirty="0"/>
              <a:t>.” </a:t>
            </a:r>
            <a:r>
              <a:rPr lang="en-CA" sz="3000" i="1" dirty="0"/>
              <a:t>This word describes the flame which comes from a dried straw </a:t>
            </a:r>
            <a:br>
              <a:rPr lang="en-CA" sz="3000" i="1" dirty="0"/>
            </a:br>
            <a:r>
              <a:rPr lang="en-CA" sz="3000" i="1" dirty="0"/>
              <a:t>that catches fire. </a:t>
            </a:r>
            <a:r>
              <a:rPr lang="en-CA" sz="3000" b="1" i="1" dirty="0"/>
              <a:t>It quickly blazes but also dies away just as quick. </a:t>
            </a:r>
            <a:endParaRPr lang="en-CA" sz="3000" b="1" dirty="0">
              <a:solidFill>
                <a:schemeClr val="tx1">
                  <a:lumMod val="85000"/>
                  <a:lumOff val="15000"/>
                </a:schemeClr>
              </a:solidFill>
            </a:endParaRPr>
          </a:p>
        </p:txBody>
      </p:sp>
      <p:pic>
        <p:nvPicPr>
          <p:cNvPr id="6" name="Picture 5" descr="A person with his mouth open and mouth open&#10;&#10;AI-generated content may be incorrect.">
            <a:extLst>
              <a:ext uri="{FF2B5EF4-FFF2-40B4-BE49-F238E27FC236}">
                <a16:creationId xmlns:a16="http://schemas.microsoft.com/office/drawing/2014/main" id="{5CBD60CF-B0D2-255B-F5FD-92E0724BF265}"/>
              </a:ext>
            </a:extLst>
          </p:cNvPr>
          <p:cNvPicPr>
            <a:picLocks noChangeAspect="1"/>
          </p:cNvPicPr>
          <p:nvPr/>
        </p:nvPicPr>
        <p:blipFill>
          <a:blip r:embed="rId2">
            <a:extLst>
              <a:ext uri="{28A0092B-C50C-407E-A947-70E740481C1C}">
                <a14:useLocalDpi xmlns:a14="http://schemas.microsoft.com/office/drawing/2010/main" val="0"/>
              </a:ext>
            </a:extLst>
          </a:blip>
          <a:srcRect t="9931" b="993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21970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2DF79C-CDA9-4ADB-0516-08654C0B30E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AF66C9C-53D6-F0D5-DD87-B90D52F7D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711AC5E-5F27-71EF-701B-F8511FC17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8BA8B-3377-3D80-C890-33C2E4CFA201}"/>
              </a:ext>
            </a:extLst>
          </p:cNvPr>
          <p:cNvSpPr>
            <a:spLocks noGrp="1"/>
          </p:cNvSpPr>
          <p:nvPr>
            <p:ph type="ctrTitle"/>
          </p:nvPr>
        </p:nvSpPr>
        <p:spPr>
          <a:xfrm>
            <a:off x="139975" y="5816260"/>
            <a:ext cx="11673509" cy="739880"/>
          </a:xfrm>
        </p:spPr>
        <p:txBody>
          <a:bodyPr anchor="b">
            <a:noAutofit/>
          </a:bodyPr>
          <a:lstStyle/>
          <a:p>
            <a:pPr algn="l"/>
            <a:r>
              <a:rPr lang="en-CA" sz="2800" u="sng" dirty="0"/>
              <a:t>The other word is </a:t>
            </a:r>
            <a:r>
              <a:rPr lang="en-CA" sz="2800" b="1" i="1" u="sng" dirty="0"/>
              <a:t>“</a:t>
            </a:r>
            <a:r>
              <a:rPr lang="en-CA" sz="2800" b="1" i="1" u="sng" dirty="0" err="1"/>
              <a:t>orge</a:t>
            </a:r>
            <a:r>
              <a:rPr lang="en-CA" sz="2800" b="1" i="1" u="sng" dirty="0"/>
              <a:t>”</a:t>
            </a:r>
            <a:r>
              <a:rPr lang="en-CA" sz="2800" u="sng" dirty="0"/>
              <a:t> (or-gay) which describes </a:t>
            </a:r>
            <a:r>
              <a:rPr lang="en-CA" sz="2800" b="1" u="sng" dirty="0"/>
              <a:t>an anger that is long-lived; </a:t>
            </a:r>
            <a:br>
              <a:rPr lang="en-CA" sz="2800" b="1" u="sng" dirty="0"/>
            </a:br>
            <a:r>
              <a:rPr lang="en-CA" sz="2800" b="1" u="sng" dirty="0"/>
              <a:t>it is nursed; it is not allowed to die.</a:t>
            </a:r>
            <a:r>
              <a:rPr lang="en-CA" sz="2800" b="1" dirty="0"/>
              <a:t> </a:t>
            </a:r>
            <a:endParaRPr lang="en-CA" sz="2800" b="1" dirty="0">
              <a:solidFill>
                <a:schemeClr val="tx1">
                  <a:lumMod val="85000"/>
                  <a:lumOff val="15000"/>
                </a:schemeClr>
              </a:solidFill>
            </a:endParaRPr>
          </a:p>
        </p:txBody>
      </p:sp>
      <p:pic>
        <p:nvPicPr>
          <p:cNvPr id="6" name="Picture 5" descr="A person with his mouth open and mouth open&#10;&#10;AI-generated content may be incorrect.">
            <a:extLst>
              <a:ext uri="{FF2B5EF4-FFF2-40B4-BE49-F238E27FC236}">
                <a16:creationId xmlns:a16="http://schemas.microsoft.com/office/drawing/2014/main" id="{C587CFED-6430-AAD3-FAC2-3D36490A85B5}"/>
              </a:ext>
            </a:extLst>
          </p:cNvPr>
          <p:cNvPicPr>
            <a:picLocks noChangeAspect="1"/>
          </p:cNvPicPr>
          <p:nvPr/>
        </p:nvPicPr>
        <p:blipFill>
          <a:blip r:embed="rId2">
            <a:extLst>
              <a:ext uri="{28A0092B-C50C-407E-A947-70E740481C1C}">
                <a14:useLocalDpi xmlns:a14="http://schemas.microsoft.com/office/drawing/2010/main" val="0"/>
              </a:ext>
            </a:extLst>
          </a:blip>
          <a:srcRect t="9931" b="9933"/>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747680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63B575-92FB-2C43-D40C-4A9E798416EA}"/>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4A9A0-D6C3-3E6D-2318-534C3565BF50}"/>
              </a:ext>
            </a:extLst>
          </p:cNvPr>
          <p:cNvSpPr>
            <a:spLocks noGrp="1"/>
          </p:cNvSpPr>
          <p:nvPr>
            <p:ph type="ctrTitle"/>
          </p:nvPr>
        </p:nvSpPr>
        <p:spPr>
          <a:xfrm>
            <a:off x="4343399" y="3301310"/>
            <a:ext cx="3505200" cy="3114698"/>
          </a:xfrm>
        </p:spPr>
        <p:txBody>
          <a:bodyPr>
            <a:noAutofit/>
          </a:bodyPr>
          <a:lstStyle/>
          <a:p>
            <a:r>
              <a:rPr lang="en-CA" sz="3600" u="sng" dirty="0">
                <a:solidFill>
                  <a:schemeClr val="bg1"/>
                </a:solidFill>
              </a:rPr>
              <a:t>The “fire of hell” is the “fire of Gehenna (Gr.).” Every Jew knew that it meant the “Valley of Hinnom” (Heb.) which was known for its heathen worship of the Ammonite god called Molech </a:t>
            </a:r>
            <a:endParaRPr lang="en-CA" sz="3600" b="1" dirty="0">
              <a:solidFill>
                <a:schemeClr val="bg1"/>
              </a:solidFill>
            </a:endParaRPr>
          </a:p>
        </p:txBody>
      </p:sp>
      <p:grpSp>
        <p:nvGrpSpPr>
          <p:cNvPr id="35" name="Group 3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6" name="Freeform: Shape 3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a:extLst>
              <a:ext uri="{FF2B5EF4-FFF2-40B4-BE49-F238E27FC236}">
                <a16:creationId xmlns:a16="http://schemas.microsoft.com/office/drawing/2014/main" id="{5A9CF46B-B659-0824-CC82-B381A73D8287}"/>
              </a:ext>
            </a:extLst>
          </p:cNvPr>
          <p:cNvPicPr>
            <a:picLocks noChangeAspect="1"/>
          </p:cNvPicPr>
          <p:nvPr/>
        </p:nvPicPr>
        <p:blipFill>
          <a:blip r:embed="rId3">
            <a:extLst>
              <a:ext uri="{28A0092B-C50C-407E-A947-70E740481C1C}">
                <a14:useLocalDpi xmlns:a14="http://schemas.microsoft.com/office/drawing/2010/main" val="0"/>
              </a:ext>
            </a:extLst>
          </a:blip>
          <a:srcRect l="7491" r="1689"/>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39" name="Group 3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0" name="Freeform: Shape 3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 name="Group 4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4" name="Freeform: Shape 4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a:extLst>
              <a:ext uri="{FF2B5EF4-FFF2-40B4-BE49-F238E27FC236}">
                <a16:creationId xmlns:a16="http://schemas.microsoft.com/office/drawing/2014/main" id="{80619998-136B-B47A-0864-BDECA3221281}"/>
              </a:ext>
            </a:extLst>
          </p:cNvPr>
          <p:cNvPicPr>
            <a:picLocks noChangeAspect="1"/>
          </p:cNvPicPr>
          <p:nvPr/>
        </p:nvPicPr>
        <p:blipFill>
          <a:blip r:embed="rId5">
            <a:extLst>
              <a:ext uri="{28A0092B-C50C-407E-A947-70E740481C1C}">
                <a14:useLocalDpi xmlns:a14="http://schemas.microsoft.com/office/drawing/2010/main" val="0"/>
              </a:ext>
            </a:extLst>
          </a:blip>
          <a:srcRect l="21493" r="21493"/>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47" name="Group 4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48" name="Freeform: Shape 4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89585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3DCFEE-7ECB-14CC-7161-4A0077FEA1BA}"/>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A81AC-6184-4BA0-7F62-6D156CF60387}"/>
              </a:ext>
            </a:extLst>
          </p:cNvPr>
          <p:cNvSpPr>
            <a:spLocks noGrp="1"/>
          </p:cNvSpPr>
          <p:nvPr>
            <p:ph type="ctrTitle"/>
          </p:nvPr>
        </p:nvSpPr>
        <p:spPr>
          <a:xfrm>
            <a:off x="301487" y="3375335"/>
            <a:ext cx="5794513" cy="2403268"/>
          </a:xfrm>
        </p:spPr>
        <p:txBody>
          <a:bodyPr>
            <a:normAutofit fontScale="90000"/>
          </a:bodyPr>
          <a:lstStyle/>
          <a:p>
            <a:pPr algn="l"/>
            <a:r>
              <a:rPr lang="en-CA" sz="3600" b="1" dirty="0">
                <a:solidFill>
                  <a:schemeClr val="bg1"/>
                </a:solidFill>
              </a:rPr>
              <a:t>II. ANGER - ESCALATED OR ELIMINATED (Matthew 5:23-24)</a:t>
            </a:r>
            <a:br>
              <a:rPr lang="en-CA" sz="3600" b="1" dirty="0">
                <a:solidFill>
                  <a:schemeClr val="bg1"/>
                </a:solidFill>
              </a:rPr>
            </a:br>
            <a:br>
              <a:rPr lang="en-CA" sz="3600" b="1" dirty="0">
                <a:solidFill>
                  <a:schemeClr val="bg1"/>
                </a:solidFill>
              </a:rPr>
            </a:br>
            <a:br>
              <a:rPr lang="en-CA" sz="3600" b="1" dirty="0">
                <a:solidFill>
                  <a:schemeClr val="bg1"/>
                </a:solidFill>
              </a:rPr>
            </a:br>
            <a:r>
              <a:rPr lang="en-CA" sz="3600" b="1" dirty="0">
                <a:solidFill>
                  <a:schemeClr val="bg1"/>
                </a:solidFill>
                <a:latin typeface="Times New Roman" panose="02020603050405020304" pitchFamily="18" charset="0"/>
                <a:cs typeface="Times New Roman" panose="02020603050405020304" pitchFamily="18" charset="0"/>
              </a:rPr>
              <a:t>◊  </a:t>
            </a:r>
            <a:r>
              <a:rPr lang="en-CA" sz="3600" b="1" dirty="0">
                <a:solidFill>
                  <a:schemeClr val="bg1"/>
                </a:solidFill>
              </a:rPr>
              <a:t>Our worship of God can be disturbed, disrupted and even destroyed by thoughts of anger.</a:t>
            </a:r>
            <a:br>
              <a:rPr lang="en-CA" sz="3600" b="1" dirty="0">
                <a:solidFill>
                  <a:schemeClr val="bg1"/>
                </a:solidFill>
              </a:rPr>
            </a:br>
            <a:br>
              <a:rPr lang="en-CA" sz="3600" b="1" dirty="0">
                <a:solidFill>
                  <a:schemeClr val="bg1"/>
                </a:solidFill>
              </a:rPr>
            </a:br>
            <a:r>
              <a:rPr lang="en-CA" sz="3600" b="1" dirty="0">
                <a:solidFill>
                  <a:schemeClr val="bg1"/>
                </a:solidFill>
                <a:latin typeface="Times New Roman" panose="02020603050405020304" pitchFamily="18" charset="0"/>
                <a:cs typeface="Times New Roman" panose="02020603050405020304" pitchFamily="18" charset="0"/>
              </a:rPr>
              <a:t>◊  </a:t>
            </a:r>
            <a:r>
              <a:rPr lang="en-CA" sz="3600" b="1" dirty="0">
                <a:solidFill>
                  <a:schemeClr val="bg1"/>
                </a:solidFill>
              </a:rPr>
              <a:t>Anger can become a clear sign that we need to take the proper steps toward reconciliation. </a:t>
            </a:r>
          </a:p>
        </p:txBody>
      </p:sp>
      <p:pic>
        <p:nvPicPr>
          <p:cNvPr id="6" name="Picture 5" descr="A diagram of a cycle of anger&#10;&#10;AI-generated content may be incorrect.">
            <a:extLst>
              <a:ext uri="{FF2B5EF4-FFF2-40B4-BE49-F238E27FC236}">
                <a16:creationId xmlns:a16="http://schemas.microsoft.com/office/drawing/2014/main" id="{C7EA401F-DE8E-000C-0ED2-59318CB29342}"/>
              </a:ext>
            </a:extLst>
          </p:cNvPr>
          <p:cNvPicPr>
            <a:picLocks noChangeAspect="1"/>
          </p:cNvPicPr>
          <p:nvPr/>
        </p:nvPicPr>
        <p:blipFill>
          <a:blip r:embed="rId2">
            <a:extLst>
              <a:ext uri="{28A0092B-C50C-407E-A947-70E740481C1C}">
                <a14:useLocalDpi xmlns:a14="http://schemas.microsoft.com/office/drawing/2010/main" val="0"/>
              </a:ext>
            </a:extLst>
          </a:blip>
          <a:srcRect l="2347" r="2661" b="-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35" name="Freeform: Shape 34">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4577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497</Words>
  <Application>Microsoft Office PowerPoint</Application>
  <PresentationFormat>Widescreen</PresentationFormat>
  <Paragraphs>16</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Times New Roman</vt:lpstr>
      <vt:lpstr>Office Theme</vt:lpstr>
      <vt:lpstr>ANGER –  THE CANCER FROM WITHIN  (from an unforgiving heart)</vt:lpstr>
      <vt:lpstr>I. ANGER - CONTROLLED OR RESOLVED  (Matthew 5:21-22)</vt:lpstr>
      <vt:lpstr>“My dear brothers, take note of this: Everyone should be quick to listen,  slow to speak and slow to become angry.  For man’s anger does not bring about the righteous life that God desires.”    James 1:19-20</vt:lpstr>
      <vt:lpstr>“But I tell you that anyone who is angry with his brother will be subject to judgement. Again, anyone who says to his brother, ‘Raca,’ is answerable to the Sanhedrin. But anyone who says, ‘You fool!’ will be in danger of the fire of hell.’          Matthew 5:22</vt:lpstr>
      <vt:lpstr>“Anger is as a stone cast into a wasp's nest.”  Malabar Proverb</vt:lpstr>
      <vt:lpstr>“thumos.” This word describes the flame which comes from a dried straw  that catches fire. It quickly blazes but also dies away just as quick. </vt:lpstr>
      <vt:lpstr>The other word is “orge” (or-gay) which describes an anger that is long-lived;  it is nursed; it is not allowed to die. </vt:lpstr>
      <vt:lpstr>The “fire of hell” is the “fire of Gehenna (Gr.).” Every Jew knew that it meant the “Valley of Hinnom” (Heb.) which was known for its heathen worship of the Ammonite god called Molech </vt:lpstr>
      <vt:lpstr>II. ANGER - ESCALATED OR ELIMINATED (Matthew 5:23-24)   ◊  Our worship of God can be disturbed, disrupted and even destroyed by thoughts of anger.  ◊  Anger can become a clear sign that we need to take the proper steps toward reconciliation. </vt:lpstr>
      <vt:lpstr>II. ANGER - ESCALATED OR ELIMINATED (Matthew 5:23-24)   “Therefore, if you are offering your gift at the altar and there remember that your brother has something against you,  24.  leave your gift there in front of the altar. First go and be reconciled to your brother; then come and offer your gift.”    Matthew 5:23,24</vt:lpstr>
      <vt:lpstr>II. ANGER - ESCALATED OR ELIMINATED (Matthew 5:23-24)   Jesus will accept our gifts of confession and forgiveness when we surrender to Him our “right” to get even and escalate our anger.</vt:lpstr>
      <vt:lpstr>III. ANGER - REPRESSED OR EXPRESSED  (Matthew 5:25-26)   If we let garbage pile up in our lives, we will soon create a dump.      </vt:lpstr>
      <vt:lpstr>III. ANGER - REPRESSED OR EXPRESSED  (Matthew 5:25-26)   Some people have given so many others a “piece of their mind” that they’ve left themselves little to 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Fountaingate Christian</dc:creator>
  <cp:lastModifiedBy>Fountaingate Christian</cp:lastModifiedBy>
  <cp:revision>14</cp:revision>
  <dcterms:created xsi:type="dcterms:W3CDTF">2025-02-09T00:13:38Z</dcterms:created>
  <dcterms:modified xsi:type="dcterms:W3CDTF">2025-02-09T01:37:47Z</dcterms:modified>
</cp:coreProperties>
</file>