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3BD1F-4C6B-47F3-9C45-E672CA3E46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E6C03FF-8801-4C2E-B93B-23777D0C4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BD2E697-9167-4D04-9D5B-8630C3FAF719}"/>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5" name="Footer Placeholder 4">
            <a:extLst>
              <a:ext uri="{FF2B5EF4-FFF2-40B4-BE49-F238E27FC236}">
                <a16:creationId xmlns:a16="http://schemas.microsoft.com/office/drawing/2014/main" id="{C453232F-85DC-43E9-8761-8AFC6BBB8F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5C9D95A-C68F-45E0-B50A-5B46873F883D}"/>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68605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4AF23-6028-4770-ACA5-DC214E77697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DB44FD3-9B9B-47A0-A693-1F148ADA6E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72FC3C6-E356-47C8-8318-CAD7364AC553}"/>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5" name="Footer Placeholder 4">
            <a:extLst>
              <a:ext uri="{FF2B5EF4-FFF2-40B4-BE49-F238E27FC236}">
                <a16:creationId xmlns:a16="http://schemas.microsoft.com/office/drawing/2014/main" id="{03A0C2D1-D940-41FC-9E05-4D291B543C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33A58AB-9292-4555-B2A6-D3B942A1ACDA}"/>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22309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E857DF-3264-4F32-9379-09DFB1B51F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2839E33-E9C8-4358-B21E-BB659535B8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06D28B-7586-4ECE-A5A4-9125621E2F39}"/>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5" name="Footer Placeholder 4">
            <a:extLst>
              <a:ext uri="{FF2B5EF4-FFF2-40B4-BE49-F238E27FC236}">
                <a16:creationId xmlns:a16="http://schemas.microsoft.com/office/drawing/2014/main" id="{0CECD02F-B188-41C5-ABBB-FB6E7688E18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582201-FDAA-435E-ADCB-33E96B2CF254}"/>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6749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4B60D-17FA-41DD-BA3F-05E0A04BE88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15EEAC-4E00-405C-81BE-9E0F2A6FBD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69DB58-3B48-4D7A-B611-0209749A4661}"/>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5" name="Footer Placeholder 4">
            <a:extLst>
              <a:ext uri="{FF2B5EF4-FFF2-40B4-BE49-F238E27FC236}">
                <a16:creationId xmlns:a16="http://schemas.microsoft.com/office/drawing/2014/main" id="{BABD05A6-904B-45A8-A2AA-2ADE3F2C348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FCCF08-D1C2-4473-A6D6-A3BAAF779BE3}"/>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42184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254A-8B06-4D7F-9BDC-B5949656C2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B8A740A-4A1C-431A-AF7C-C43DC3AAC4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43D4DF-44D0-4C45-88E4-5E628FFB07A5}"/>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5" name="Footer Placeholder 4">
            <a:extLst>
              <a:ext uri="{FF2B5EF4-FFF2-40B4-BE49-F238E27FC236}">
                <a16:creationId xmlns:a16="http://schemas.microsoft.com/office/drawing/2014/main" id="{C3D0C8BC-2FC1-4533-9B75-A9C6DF1DE06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8E3882F-FAE7-4421-8B58-8786CB2A7DA3}"/>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560360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B4849-DB33-491D-B4F0-75DCC897176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793E761-0ED3-43BC-9046-0DB11D577B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60C01D6-271C-4EB0-91D7-5FC4B60C76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E0D25DC-A730-40C9-BCAC-535DA3B3D539}"/>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6" name="Footer Placeholder 5">
            <a:extLst>
              <a:ext uri="{FF2B5EF4-FFF2-40B4-BE49-F238E27FC236}">
                <a16:creationId xmlns:a16="http://schemas.microsoft.com/office/drawing/2014/main" id="{1F8DF917-42F0-4F35-BD65-4E511A50E90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827B5A9-FBB7-4106-8866-0FF268C074C0}"/>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417568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8456-ED1F-43E8-87CB-1FA1FE0FEC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18CEFD-77A5-4FFE-9772-BCFD25B786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B628EF-4F7B-48A1-89BC-DA8FCE4325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D1BC44E-08D3-467E-8748-8EE67B70B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1E1F0E-C206-49D8-AE20-BA15B3DBAB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8E39258-D18D-4A51-89A0-80F75BA8AC77}"/>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8" name="Footer Placeholder 7">
            <a:extLst>
              <a:ext uri="{FF2B5EF4-FFF2-40B4-BE49-F238E27FC236}">
                <a16:creationId xmlns:a16="http://schemas.microsoft.com/office/drawing/2014/main" id="{076F7441-B7C1-48F9-98F2-0C57BF965E1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68AC341-56E1-494B-BEAB-DBCC36BBA3C4}"/>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46236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D96F-E9A5-40AE-BFB0-9781A92AA34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AAFAEF0-E6C8-4251-B432-640455B05F05}"/>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4" name="Footer Placeholder 3">
            <a:extLst>
              <a:ext uri="{FF2B5EF4-FFF2-40B4-BE49-F238E27FC236}">
                <a16:creationId xmlns:a16="http://schemas.microsoft.com/office/drawing/2014/main" id="{A8B75FC2-F35F-4D00-A98D-5434EAED64F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2F1A907-AAFA-4283-85E2-CE38E39F3F11}"/>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9988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AC41D9-1E23-4E02-A04D-E1B31684DC6B}"/>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3" name="Footer Placeholder 2">
            <a:extLst>
              <a:ext uri="{FF2B5EF4-FFF2-40B4-BE49-F238E27FC236}">
                <a16:creationId xmlns:a16="http://schemas.microsoft.com/office/drawing/2014/main" id="{2521CE3A-BF6F-4D33-8FAD-C59BA21CE7E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53F19E9-E559-4F0F-8B21-FD296B6C4F1C}"/>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20779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8C4F5-D2F3-4418-9F64-91E40C00F9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0EDDB19-82D5-4AFB-99E8-1C26696396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5B109B7-32D0-4D14-8385-E8FFB0D98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4DE80-D957-441A-8706-5E7D0B8A0D64}"/>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6" name="Footer Placeholder 5">
            <a:extLst>
              <a:ext uri="{FF2B5EF4-FFF2-40B4-BE49-F238E27FC236}">
                <a16:creationId xmlns:a16="http://schemas.microsoft.com/office/drawing/2014/main" id="{EE656922-13D3-461E-A544-AF4D88D6BD5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FB1BC6A-AD2D-47A0-9AC8-B51B9D66FF9B}"/>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351309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ED73-0922-4616-87B5-1A54FF24E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F2763F7-6E10-4A66-BA34-ABEAFBDF5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BE49E77-D7E8-427D-AFF9-60655AD4F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89C03-E645-4713-8D7B-1B68C0C2A57E}"/>
              </a:ext>
            </a:extLst>
          </p:cNvPr>
          <p:cNvSpPr>
            <a:spLocks noGrp="1"/>
          </p:cNvSpPr>
          <p:nvPr>
            <p:ph type="dt" sz="half" idx="10"/>
          </p:nvPr>
        </p:nvSpPr>
        <p:spPr/>
        <p:txBody>
          <a:bodyPr/>
          <a:lstStyle/>
          <a:p>
            <a:fld id="{395D5969-A7C5-46BF-92BB-ECBABA8989B6}" type="datetimeFigureOut">
              <a:rPr lang="en-CA" smtClean="0"/>
              <a:t>2021-02-13</a:t>
            </a:fld>
            <a:endParaRPr lang="en-CA"/>
          </a:p>
        </p:txBody>
      </p:sp>
      <p:sp>
        <p:nvSpPr>
          <p:cNvPr id="6" name="Footer Placeholder 5">
            <a:extLst>
              <a:ext uri="{FF2B5EF4-FFF2-40B4-BE49-F238E27FC236}">
                <a16:creationId xmlns:a16="http://schemas.microsoft.com/office/drawing/2014/main" id="{D7A7BE28-3C7C-420A-9D62-A1536E82A01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8911D4D-61D5-4051-BA83-DE9F1887BC49}"/>
              </a:ext>
            </a:extLst>
          </p:cNvPr>
          <p:cNvSpPr>
            <a:spLocks noGrp="1"/>
          </p:cNvSpPr>
          <p:nvPr>
            <p:ph type="sldNum" sz="quarter" idx="12"/>
          </p:nvPr>
        </p:nvSpPr>
        <p:spPr/>
        <p:txBody>
          <a:bodyPr/>
          <a:lstStyle/>
          <a:p>
            <a:fld id="{56ABD8FC-F2F6-4959-AD1B-10D24F34ECF6}" type="slidenum">
              <a:rPr lang="en-CA" smtClean="0"/>
              <a:t>‹#›</a:t>
            </a:fld>
            <a:endParaRPr lang="en-CA"/>
          </a:p>
        </p:txBody>
      </p:sp>
    </p:spTree>
    <p:extLst>
      <p:ext uri="{BB962C8B-B14F-4D97-AF65-F5344CB8AC3E}">
        <p14:creationId xmlns:p14="http://schemas.microsoft.com/office/powerpoint/2010/main" val="213751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399E19-CCD9-43CA-A907-968F54E635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26D058F-AFC2-40EC-BA1A-AF82A33CD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E0392B-F05A-449D-8783-5284E90DBB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D5969-A7C5-46BF-92BB-ECBABA8989B6}" type="datetimeFigureOut">
              <a:rPr lang="en-CA" smtClean="0"/>
              <a:t>2021-02-13</a:t>
            </a:fld>
            <a:endParaRPr lang="en-CA"/>
          </a:p>
        </p:txBody>
      </p:sp>
      <p:sp>
        <p:nvSpPr>
          <p:cNvPr id="5" name="Footer Placeholder 4">
            <a:extLst>
              <a:ext uri="{FF2B5EF4-FFF2-40B4-BE49-F238E27FC236}">
                <a16:creationId xmlns:a16="http://schemas.microsoft.com/office/drawing/2014/main" id="{97A7C8B1-5E16-43F3-936F-C2CCB9E3E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566C31E-9886-4B9E-8359-E32DE90E6C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BD8FC-F2F6-4959-AD1B-10D24F34ECF6}" type="slidenum">
              <a:rPr lang="en-CA" smtClean="0"/>
              <a:t>‹#›</a:t>
            </a:fld>
            <a:endParaRPr lang="en-CA"/>
          </a:p>
        </p:txBody>
      </p:sp>
    </p:spTree>
    <p:extLst>
      <p:ext uri="{BB962C8B-B14F-4D97-AF65-F5344CB8AC3E}">
        <p14:creationId xmlns:p14="http://schemas.microsoft.com/office/powerpoint/2010/main" val="90539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C4AD5-3924-492A-80FC-77DF670CB174}"/>
              </a:ext>
            </a:extLst>
          </p:cNvPr>
          <p:cNvSpPr>
            <a:spLocks noGrp="1"/>
          </p:cNvSpPr>
          <p:nvPr>
            <p:ph type="ctrTitle"/>
          </p:nvPr>
        </p:nvSpPr>
        <p:spPr>
          <a:xfrm>
            <a:off x="6746627" y="361559"/>
            <a:ext cx="4645250" cy="2889114"/>
          </a:xfrm>
        </p:spPr>
        <p:txBody>
          <a:bodyPr anchor="b">
            <a:normAutofit/>
          </a:bodyPr>
          <a:lstStyle/>
          <a:p>
            <a:r>
              <a:rPr lang="en-CA" b="1" i="0" u="none" strike="noStrike" baseline="0" dirty="0"/>
              <a:t>ARE YOU SURE LORD?</a:t>
            </a:r>
            <a:endParaRPr lang="en-CA" dirty="0"/>
          </a:p>
        </p:txBody>
      </p:sp>
      <p:sp>
        <p:nvSpPr>
          <p:cNvPr id="3" name="Subtitle 2">
            <a:extLst>
              <a:ext uri="{FF2B5EF4-FFF2-40B4-BE49-F238E27FC236}">
                <a16:creationId xmlns:a16="http://schemas.microsoft.com/office/drawing/2014/main" id="{87C58259-AC5E-4E0B-BBB7-EB1CAF22BE9A}"/>
              </a:ext>
            </a:extLst>
          </p:cNvPr>
          <p:cNvSpPr>
            <a:spLocks noGrp="1"/>
          </p:cNvSpPr>
          <p:nvPr>
            <p:ph type="subTitle" idx="1"/>
          </p:nvPr>
        </p:nvSpPr>
        <p:spPr>
          <a:xfrm>
            <a:off x="6746627" y="4750893"/>
            <a:ext cx="4645250" cy="1147863"/>
          </a:xfrm>
        </p:spPr>
        <p:txBody>
          <a:bodyPr anchor="t">
            <a:noAutofit/>
          </a:bodyPr>
          <a:lstStyle/>
          <a:p>
            <a:pPr algn="l"/>
            <a:r>
              <a:rPr lang="en-US" sz="4400" b="1" i="0" u="none" strike="noStrike" baseline="0" dirty="0"/>
              <a:t>Text: Acts 8:1-8; 26-40; 12:8,9 </a:t>
            </a:r>
            <a:endParaRPr lang="en-CA" sz="4400" dirty="0"/>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extLst>
              <a:ext uri="{28A0092B-C50C-407E-A947-70E740481C1C}">
                <a14:useLocalDpi xmlns:a14="http://schemas.microsoft.com/office/drawing/2010/main" val="0"/>
              </a:ext>
            </a:extLst>
          </a:blip>
          <a:srcRect l="9377"/>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35651326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248354" y="317903"/>
            <a:ext cx="6163733" cy="1325563"/>
          </a:xfrm>
        </p:spPr>
        <p:txBody>
          <a:bodyPr>
            <a:noAutofit/>
          </a:bodyPr>
          <a:lstStyle/>
          <a:p>
            <a:r>
              <a:rPr lang="en-US" sz="4800" b="1" i="0" u="none" strike="noStrike" baseline="0" dirty="0"/>
              <a:t>II. UNDERSTANDING THE CURRENT PARTICIPANTS</a:t>
            </a:r>
            <a:endParaRPr lang="en-CA" sz="4800"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248354" y="1643466"/>
            <a:ext cx="6334426" cy="3375920"/>
          </a:xfrm>
        </p:spPr>
        <p:txBody>
          <a:bodyPr anchor="t">
            <a:noAutofit/>
          </a:bodyPr>
          <a:lstStyle/>
          <a:p>
            <a:pPr marL="0" indent="0">
              <a:buNone/>
            </a:pPr>
            <a:r>
              <a:rPr lang="en-US" sz="3200" b="0" i="1" u="none" strike="noStrike" baseline="0" dirty="0"/>
              <a:t>“When the crowds heard Philip and saw the signs he performed, they all paid close attention to what he said. </a:t>
            </a:r>
          </a:p>
          <a:p>
            <a:pPr marL="0" marR="21600" indent="0">
              <a:buNone/>
            </a:pPr>
            <a:r>
              <a:rPr lang="en-US" sz="3200" b="0" i="1" u="none" strike="noStrike" baseline="0" dirty="0"/>
              <a:t>7. For with shrieks, impure spirits came out of many, and many who were paralyzed or lame were healed. </a:t>
            </a:r>
          </a:p>
          <a:p>
            <a:pPr marL="0" marR="21600" indent="0">
              <a:buNone/>
            </a:pPr>
            <a:r>
              <a:rPr lang="en-US" sz="3200" b="0" i="1" u="none" strike="noStrike" baseline="0" dirty="0"/>
              <a:t>8. So there was great joy in that city.”</a:t>
            </a:r>
          </a:p>
          <a:p>
            <a:pPr marL="0" indent="0">
              <a:buNone/>
            </a:pPr>
            <a:r>
              <a:rPr lang="en-CA" sz="3200" i="1" dirty="0"/>
              <a:t>				         </a:t>
            </a:r>
            <a:r>
              <a:rPr lang="en-CA" sz="3200" b="0" i="1" u="none" strike="noStrike" baseline="0" dirty="0"/>
              <a:t>Acts 8:6-8</a:t>
            </a:r>
          </a:p>
        </p:txBody>
      </p:sp>
      <p:sp>
        <p:nvSpPr>
          <p:cNvPr id="12" name="Freeform: Shape 1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extLst>
              <a:ext uri="{28A0092B-C50C-407E-A947-70E740481C1C}">
                <a14:useLocalDpi xmlns:a14="http://schemas.microsoft.com/office/drawing/2010/main" val="0"/>
              </a:ext>
            </a:extLst>
          </a:blip>
          <a:srcRect l="720" r="-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3355977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248354" y="317903"/>
            <a:ext cx="6163733" cy="1325563"/>
          </a:xfrm>
        </p:spPr>
        <p:txBody>
          <a:bodyPr>
            <a:noAutofit/>
          </a:bodyPr>
          <a:lstStyle/>
          <a:p>
            <a:r>
              <a:rPr lang="en-US" sz="4800" b="1" i="0" u="none" strike="noStrike" baseline="0" dirty="0"/>
              <a:t>II. UNDERSTANDING THE CURRENT PARTICIPANTS</a:t>
            </a:r>
            <a:endParaRPr lang="en-CA" sz="4800" b="1" dirty="0"/>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163007" y="1643466"/>
            <a:ext cx="6501787" cy="3375920"/>
          </a:xfrm>
        </p:spPr>
        <p:txBody>
          <a:bodyPr anchor="t">
            <a:noAutofit/>
          </a:bodyPr>
          <a:lstStyle/>
          <a:p>
            <a:pPr marL="0" indent="0">
              <a:buNone/>
            </a:pPr>
            <a:r>
              <a:rPr lang="en-US" b="0" i="1" dirty="0">
                <a:effectLst/>
                <a:latin typeface="system-ui"/>
              </a:rPr>
              <a:t>“When the apostles in Jerusalem heard that Samaria had accepted the word of God, they sent Peter and John to Samaria. </a:t>
            </a:r>
          </a:p>
          <a:p>
            <a:pPr marL="0" indent="0">
              <a:buNone/>
            </a:pPr>
            <a:r>
              <a:rPr lang="en-US" b="1" i="1" baseline="30000" dirty="0">
                <a:effectLst/>
                <a:latin typeface="system-ui"/>
              </a:rPr>
              <a:t>15 </a:t>
            </a:r>
            <a:r>
              <a:rPr lang="en-US" b="0" i="1" dirty="0">
                <a:effectLst/>
                <a:latin typeface="system-ui"/>
              </a:rPr>
              <a:t>When they arrived, they prayed for the new believers there that they might receive the Holy Spirit, </a:t>
            </a:r>
          </a:p>
          <a:p>
            <a:pPr marL="0" indent="0">
              <a:buNone/>
            </a:pPr>
            <a:r>
              <a:rPr lang="en-US" b="1" i="1" baseline="30000" dirty="0">
                <a:effectLst/>
                <a:latin typeface="system-ui"/>
              </a:rPr>
              <a:t>16 </a:t>
            </a:r>
            <a:r>
              <a:rPr lang="en-US" b="0" i="1" dirty="0">
                <a:effectLst/>
                <a:latin typeface="system-ui"/>
              </a:rPr>
              <a:t>because the Holy Spirit had not yet come on any of them; they had simply been baptized in the name of the Lord Jesus. </a:t>
            </a:r>
            <a:r>
              <a:rPr lang="en-US" b="1" i="1" baseline="30000" dirty="0">
                <a:effectLst/>
                <a:latin typeface="system-ui"/>
              </a:rPr>
              <a:t>17 </a:t>
            </a:r>
            <a:r>
              <a:rPr lang="en-US" b="0" i="1" dirty="0">
                <a:effectLst/>
                <a:latin typeface="system-ui"/>
              </a:rPr>
              <a:t>Then Peter and John placed their hands on them, and they received the Holy Spirit.				       </a:t>
            </a:r>
            <a:r>
              <a:rPr lang="en-US" i="1" u="none" strike="noStrike" baseline="0" dirty="0">
                <a:latin typeface="system-ui"/>
              </a:rPr>
              <a:t>Acts 8:14-17</a:t>
            </a:r>
            <a:endParaRPr lang="en-CA" b="0" i="1" u="none" strike="noStrike" baseline="0" dirty="0"/>
          </a:p>
        </p:txBody>
      </p:sp>
      <p:sp>
        <p:nvSpPr>
          <p:cNvPr id="12" name="Freeform: Shape 1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extLst>
              <a:ext uri="{28A0092B-C50C-407E-A947-70E740481C1C}">
                <a14:useLocalDpi xmlns:a14="http://schemas.microsoft.com/office/drawing/2010/main" val="0"/>
              </a:ext>
            </a:extLst>
          </a:blip>
          <a:srcRect l="720" r="-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6043784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943818" y="1828175"/>
            <a:ext cx="4977578" cy="3639289"/>
          </a:xfrm>
        </p:spPr>
        <p:txBody>
          <a:bodyPr anchor="ctr">
            <a:noAutofit/>
          </a:bodyPr>
          <a:lstStyle/>
          <a:p>
            <a:pPr marL="0" indent="0">
              <a:buNone/>
            </a:pPr>
            <a:r>
              <a:rPr lang="en-US" sz="3600" b="0" i="1" u="none" strike="noStrike" baseline="0" dirty="0"/>
              <a:t>“Now an angel of the Lord said to Philip, “Go south to the road—the desert road—that goes down from Jerusalem to Gaza.”</a:t>
            </a:r>
          </a:p>
          <a:p>
            <a:pPr marL="0" indent="0">
              <a:buNone/>
            </a:pPr>
            <a:r>
              <a:rPr lang="en-CA" sz="3600" b="0" i="1" u="none" strike="noStrike" baseline="0" dirty="0"/>
              <a:t>			Acts 8:26</a:t>
            </a:r>
            <a:endParaRPr lang="en-CA" sz="3600" b="0" i="1" u="none" strike="noStrike" baseline="0" dirty="0">
              <a:solidFill>
                <a:srgbClr val="000000"/>
              </a:solidFill>
            </a:endParaRPr>
          </a:p>
        </p:txBody>
      </p:sp>
    </p:spTree>
    <p:extLst>
      <p:ext uri="{BB962C8B-B14F-4D97-AF65-F5344CB8AC3E}">
        <p14:creationId xmlns:p14="http://schemas.microsoft.com/office/powerpoint/2010/main" val="47022854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614876" y="2342981"/>
            <a:ext cx="6272324" cy="3639289"/>
          </a:xfrm>
        </p:spPr>
        <p:txBody>
          <a:bodyPr anchor="ctr">
            <a:noAutofit/>
          </a:bodyPr>
          <a:lstStyle/>
          <a:p>
            <a:pPr marL="0" indent="0">
              <a:buNone/>
            </a:pPr>
            <a:r>
              <a:rPr lang="en-US" sz="3600" b="0" i="1" u="none" strike="noStrike" baseline="0" dirty="0"/>
              <a:t>“So he started out, and on his way he met an Ethiopian eunuch, an important official in charge of all the treasury of the </a:t>
            </a:r>
            <a:r>
              <a:rPr lang="en-US" sz="3600" b="0" i="1" u="none" strike="noStrike" baseline="0" dirty="0" err="1"/>
              <a:t>Kandake</a:t>
            </a:r>
            <a:r>
              <a:rPr lang="en-US" sz="3600" b="0" i="1" u="none" strike="noStrike" baseline="0" dirty="0"/>
              <a:t> (which means “queen of the Ethiopians”). This man had gone to Jerusalem to worship,</a:t>
            </a:r>
          </a:p>
          <a:p>
            <a:pPr marL="0" indent="0">
              <a:buNone/>
            </a:pPr>
            <a:r>
              <a:rPr lang="en-US" sz="3600" i="1" dirty="0">
                <a:solidFill>
                  <a:srgbClr val="000000"/>
                </a:solidFill>
              </a:rPr>
              <a:t>				Acts 8:27</a:t>
            </a:r>
            <a:endParaRPr lang="en-CA" sz="3600" b="0" i="1" u="none" strike="noStrike" baseline="0" dirty="0">
              <a:solidFill>
                <a:srgbClr val="000000"/>
              </a:solidFill>
            </a:endParaRPr>
          </a:p>
        </p:txBody>
      </p:sp>
    </p:spTree>
    <p:extLst>
      <p:ext uri="{BB962C8B-B14F-4D97-AF65-F5344CB8AC3E}">
        <p14:creationId xmlns:p14="http://schemas.microsoft.com/office/powerpoint/2010/main" val="89646423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614876" y="2342981"/>
            <a:ext cx="6272324" cy="3639289"/>
          </a:xfrm>
        </p:spPr>
        <p:txBody>
          <a:bodyPr anchor="ctr">
            <a:noAutofit/>
          </a:bodyPr>
          <a:lstStyle/>
          <a:p>
            <a:pPr marL="0" indent="0">
              <a:buNone/>
            </a:pPr>
            <a:r>
              <a:rPr lang="en-US" sz="3600" b="0" i="1" u="none" strike="noStrike" baseline="0" dirty="0"/>
              <a:t>28. and on his way home was sitting in his chariot reading the Book of Isaiah the prophet.</a:t>
            </a:r>
          </a:p>
          <a:p>
            <a:pPr marL="0" marR="21600" indent="0">
              <a:buNone/>
            </a:pPr>
            <a:r>
              <a:rPr lang="en-US" sz="3600" b="0" i="1" u="none" strike="noStrike" baseline="0" dirty="0"/>
              <a:t>29. The Spirit told Philip, “Go to that chariot and stay near it.”</a:t>
            </a:r>
          </a:p>
          <a:p>
            <a:pPr marL="0" indent="0">
              <a:buNone/>
            </a:pPr>
            <a:r>
              <a:rPr lang="en-CA" sz="3600" i="1" dirty="0"/>
              <a:t>				</a:t>
            </a:r>
            <a:r>
              <a:rPr lang="en-CA" sz="3600" b="0" i="1" u="none" strike="noStrike" baseline="0" dirty="0"/>
              <a:t>Acts 8:28-29</a:t>
            </a:r>
            <a:endParaRPr lang="en-CA" sz="3600" b="0" i="0" u="none" strike="noStrike" baseline="0" dirty="0"/>
          </a:p>
          <a:p>
            <a:pPr marL="0" indent="0">
              <a:buNone/>
            </a:pPr>
            <a:endParaRPr lang="en-CA" sz="3600" b="0" i="1" u="none" strike="noStrike" baseline="0" dirty="0">
              <a:solidFill>
                <a:srgbClr val="000000"/>
              </a:solidFill>
            </a:endParaRPr>
          </a:p>
        </p:txBody>
      </p:sp>
    </p:spTree>
    <p:extLst>
      <p:ext uri="{BB962C8B-B14F-4D97-AF65-F5344CB8AC3E}">
        <p14:creationId xmlns:p14="http://schemas.microsoft.com/office/powerpoint/2010/main" val="387490390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614876" y="2342981"/>
            <a:ext cx="6272324" cy="3639289"/>
          </a:xfrm>
        </p:spPr>
        <p:txBody>
          <a:bodyPr anchor="ctr">
            <a:noAutofit/>
          </a:bodyPr>
          <a:lstStyle/>
          <a:p>
            <a:pPr marL="0" marR="21600" indent="0">
              <a:buNone/>
            </a:pPr>
            <a:r>
              <a:rPr lang="en-US" sz="3600" b="0" i="1" u="none" strike="noStrike" baseline="0" dirty="0"/>
              <a:t>“The eunuch asked Philip, “Tell me, please, who is the prophet talking about, himself or someone else?”</a:t>
            </a:r>
          </a:p>
          <a:p>
            <a:pPr marL="0" indent="0">
              <a:buNone/>
            </a:pPr>
            <a:r>
              <a:rPr lang="en-CA" sz="3600" i="1" dirty="0"/>
              <a:t>				</a:t>
            </a:r>
            <a:r>
              <a:rPr lang="en-CA" sz="3600" b="0" i="1" u="none" strike="noStrike" baseline="0" dirty="0"/>
              <a:t>Acts 8:34</a:t>
            </a:r>
            <a:endParaRPr lang="en-CA" sz="3600" b="0" i="1" u="none" strike="noStrike" baseline="0" dirty="0">
              <a:solidFill>
                <a:srgbClr val="000000"/>
              </a:solidFill>
            </a:endParaRPr>
          </a:p>
        </p:txBody>
      </p:sp>
    </p:spTree>
    <p:extLst>
      <p:ext uri="{BB962C8B-B14F-4D97-AF65-F5344CB8AC3E}">
        <p14:creationId xmlns:p14="http://schemas.microsoft.com/office/powerpoint/2010/main" val="146000128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614876" y="2342981"/>
            <a:ext cx="6272324" cy="3639289"/>
          </a:xfrm>
        </p:spPr>
        <p:txBody>
          <a:bodyPr anchor="ctr">
            <a:noAutofit/>
          </a:bodyPr>
          <a:lstStyle/>
          <a:p>
            <a:pPr marL="0" indent="0">
              <a:buNone/>
            </a:pPr>
            <a:r>
              <a:rPr lang="en-US" sz="3600" b="0" i="1" u="none" strike="noStrike" baseline="0" dirty="0"/>
              <a:t>“Look, here is water. What can stand in the way of my being baptized?”</a:t>
            </a:r>
          </a:p>
          <a:p>
            <a:pPr marL="0" indent="0">
              <a:buNone/>
            </a:pPr>
            <a:r>
              <a:rPr lang="en-CA" sz="3600" i="1" dirty="0"/>
              <a:t>				</a:t>
            </a:r>
            <a:r>
              <a:rPr lang="en-CA" sz="3600" b="0" i="1" u="none" strike="noStrike" baseline="0" dirty="0"/>
              <a:t>Acts 8:36</a:t>
            </a:r>
            <a:endParaRPr lang="en-CA" sz="3600" b="0" i="0" u="none" strike="noStrike" baseline="0" dirty="0"/>
          </a:p>
          <a:p>
            <a:pPr marL="0" indent="0">
              <a:buNone/>
            </a:pPr>
            <a:endParaRPr lang="en-CA" sz="3600" b="0" i="1" u="none" strike="noStrike" baseline="0" dirty="0">
              <a:solidFill>
                <a:srgbClr val="000000"/>
              </a:solidFill>
            </a:endParaRPr>
          </a:p>
        </p:txBody>
      </p:sp>
    </p:spTree>
    <p:extLst>
      <p:ext uri="{BB962C8B-B14F-4D97-AF65-F5344CB8AC3E}">
        <p14:creationId xmlns:p14="http://schemas.microsoft.com/office/powerpoint/2010/main" val="370546921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614876" y="2342981"/>
            <a:ext cx="6272324" cy="3639289"/>
          </a:xfrm>
        </p:spPr>
        <p:txBody>
          <a:bodyPr anchor="ctr">
            <a:noAutofit/>
          </a:bodyPr>
          <a:lstStyle/>
          <a:p>
            <a:pPr marL="0" indent="0">
              <a:buNone/>
            </a:pPr>
            <a:r>
              <a:rPr lang="en-US" sz="3600" b="0" i="1" u="none" strike="noStrike" baseline="0" dirty="0"/>
              <a:t>“Philip said, ‘If you believe with all your heart, you may.’ The eunuch answered, ‘I believe that Jesus Christ is the Son of God.’”</a:t>
            </a:r>
          </a:p>
          <a:p>
            <a:pPr marL="0" indent="0">
              <a:buNone/>
            </a:pPr>
            <a:r>
              <a:rPr lang="en-CA" sz="3600" i="1" dirty="0"/>
              <a:t>				</a:t>
            </a:r>
            <a:r>
              <a:rPr lang="en-CA" sz="3600" b="0" i="1" u="none" strike="noStrike" baseline="0" dirty="0"/>
              <a:t>Acts 8:37</a:t>
            </a:r>
            <a:endParaRPr lang="en-CA" sz="3600" b="0" i="0" u="none" strike="noStrike" baseline="0" dirty="0"/>
          </a:p>
          <a:p>
            <a:pPr marL="0" indent="0">
              <a:buNone/>
            </a:pPr>
            <a:endParaRPr lang="en-CA" sz="3600" b="0" i="1" u="none" strike="noStrike" baseline="0" dirty="0">
              <a:solidFill>
                <a:srgbClr val="000000"/>
              </a:solidFill>
            </a:endParaRPr>
          </a:p>
        </p:txBody>
      </p:sp>
    </p:spTree>
    <p:extLst>
      <p:ext uri="{BB962C8B-B14F-4D97-AF65-F5344CB8AC3E}">
        <p14:creationId xmlns:p14="http://schemas.microsoft.com/office/powerpoint/2010/main" val="249854628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228951" y="2500292"/>
            <a:ext cx="7044247" cy="3639289"/>
          </a:xfrm>
        </p:spPr>
        <p:txBody>
          <a:bodyPr anchor="ctr">
            <a:noAutofit/>
          </a:bodyPr>
          <a:lstStyle/>
          <a:p>
            <a:pPr marL="0" indent="0">
              <a:buNone/>
            </a:pPr>
            <a:r>
              <a:rPr lang="en-US" sz="3500" b="0" i="1" u="none" strike="noStrike" baseline="0" dirty="0"/>
              <a:t>“When they came up out of the water, the Spirit of the Lord suddenly took Philip away, and the eunuch did not see him again, but went on his way rejoicing.</a:t>
            </a:r>
          </a:p>
          <a:p>
            <a:pPr marL="0" marR="21600" indent="0">
              <a:buNone/>
            </a:pPr>
            <a:r>
              <a:rPr lang="en-US" sz="3500" b="0" i="1" u="none" strike="noStrike" baseline="0" dirty="0"/>
              <a:t>40. Philip, however, appeared at </a:t>
            </a:r>
            <a:r>
              <a:rPr lang="en-US" sz="3500" b="0" i="1" u="none" strike="noStrike" baseline="0" dirty="0" err="1"/>
              <a:t>Azotus</a:t>
            </a:r>
            <a:r>
              <a:rPr lang="en-US" sz="3500" b="0" i="1" u="none" strike="noStrike" baseline="0" dirty="0"/>
              <a:t> and traveled about, preaching the gospel in all the towns until he reached Caesarea.”</a:t>
            </a:r>
          </a:p>
          <a:p>
            <a:pPr marL="0" indent="0">
              <a:buNone/>
            </a:pPr>
            <a:r>
              <a:rPr lang="en-CA" sz="3500" b="0" i="1" u="none" strike="noStrike" baseline="0" dirty="0"/>
              <a:t>				Acts 8:39,40</a:t>
            </a:r>
            <a:endParaRPr lang="en-CA" sz="3500" b="0" i="0" u="none" strike="noStrike" baseline="0" dirty="0"/>
          </a:p>
          <a:p>
            <a:pPr marL="0" indent="0">
              <a:buNone/>
            </a:pPr>
            <a:endParaRPr lang="en-CA" sz="3600" b="0" i="1" u="none" strike="noStrike" baseline="0" dirty="0">
              <a:solidFill>
                <a:srgbClr val="000000"/>
              </a:solidFill>
            </a:endParaRPr>
          </a:p>
        </p:txBody>
      </p:sp>
    </p:spTree>
    <p:extLst>
      <p:ext uri="{BB962C8B-B14F-4D97-AF65-F5344CB8AC3E}">
        <p14:creationId xmlns:p14="http://schemas.microsoft.com/office/powerpoint/2010/main" val="186616073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5453277" y="170602"/>
            <a:ext cx="5614875" cy="1454051"/>
          </a:xfrm>
        </p:spPr>
        <p:txBody>
          <a:bodyPr>
            <a:normAutofit/>
          </a:bodyPr>
          <a:lstStyle/>
          <a:p>
            <a:r>
              <a:rPr lang="en-US" sz="4000" b="1" i="0" u="none" strike="noStrike" baseline="0" dirty="0">
                <a:effectLst>
                  <a:outerShdw blurRad="38100" dist="38100" dir="2700000" algn="tl">
                    <a:srgbClr val="000000">
                      <a:alpha val="43137"/>
                    </a:srgbClr>
                  </a:outerShdw>
                </a:effectLst>
              </a:rPr>
              <a:t>III. UNDERSTANDING THE CURRENT POSSIBILITIES</a:t>
            </a:r>
            <a:endParaRPr lang="en-CA" sz="3700" b="1" dirty="0">
              <a:solidFill>
                <a:srgbClr val="000000"/>
              </a:solidFill>
              <a:effectLst>
                <a:outerShdw blurRad="38100" dist="38100" dir="2700000" algn="tl">
                  <a:srgbClr val="000000">
                    <a:alpha val="43137"/>
                  </a:srgbClr>
                </a:outerShdw>
              </a:effectLst>
            </a:endParaRPr>
          </a:p>
        </p:txBody>
      </p:sp>
      <p:sp>
        <p:nvSpPr>
          <p:cNvPr id="2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431" r="-2"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5614876" y="2500292"/>
            <a:ext cx="6658322" cy="3639289"/>
          </a:xfrm>
        </p:spPr>
        <p:txBody>
          <a:bodyPr anchor="ctr">
            <a:noAutofit/>
          </a:bodyPr>
          <a:lstStyle/>
          <a:p>
            <a:pPr marL="0" indent="0">
              <a:buNone/>
            </a:pPr>
            <a:r>
              <a:rPr lang="en-US" sz="3600" b="0" i="1" dirty="0">
                <a:solidFill>
                  <a:srgbClr val="000000"/>
                </a:solidFill>
                <a:effectLst/>
                <a:latin typeface="system-ui"/>
              </a:rPr>
              <a:t>“After the Philistines had captured the ark of God, they took it from Ebenezer to Ashdod.”</a:t>
            </a:r>
          </a:p>
          <a:p>
            <a:pPr marL="0" indent="0">
              <a:buNone/>
            </a:pPr>
            <a:r>
              <a:rPr lang="en-US" sz="3600" i="1" u="none" strike="noStrike" baseline="0" dirty="0">
                <a:solidFill>
                  <a:srgbClr val="000000"/>
                </a:solidFill>
                <a:latin typeface="system-ui"/>
              </a:rPr>
              <a:t>				I Samuel 5:1</a:t>
            </a:r>
            <a:endParaRPr lang="en-CA" sz="3600" b="0" i="1" u="none" strike="noStrike" baseline="0" dirty="0">
              <a:solidFill>
                <a:srgbClr val="000000"/>
              </a:solidFill>
            </a:endParaRPr>
          </a:p>
        </p:txBody>
      </p:sp>
    </p:spTree>
    <p:extLst>
      <p:ext uri="{BB962C8B-B14F-4D97-AF65-F5344CB8AC3E}">
        <p14:creationId xmlns:p14="http://schemas.microsoft.com/office/powerpoint/2010/main" val="157676714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extLst>
              <a:ext uri="{28A0092B-C50C-407E-A947-70E740481C1C}">
                <a14:useLocalDpi xmlns:a14="http://schemas.microsoft.com/office/drawing/2010/main" val="0"/>
              </a:ext>
            </a:extLst>
          </a:blip>
          <a:srcRect l="25812"/>
          <a:stretch/>
        </p:blipFill>
        <p:spPr>
          <a:xfrm>
            <a:off x="621675" y="623275"/>
            <a:ext cx="4032621" cy="5607882"/>
          </a:xfrm>
          <a:prstGeom prst="rect">
            <a:avLst/>
          </a:prstGeom>
        </p:spPr>
      </p:pic>
      <p:sp>
        <p:nvSpPr>
          <p:cNvPr id="19" name="Right Triangle 1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7C58259-AC5E-4E0B-BBB7-EB1CAF22BE9A}"/>
              </a:ext>
            </a:extLst>
          </p:cNvPr>
          <p:cNvSpPr>
            <a:spLocks noGrp="1"/>
          </p:cNvSpPr>
          <p:nvPr>
            <p:ph type="subTitle" idx="1"/>
          </p:nvPr>
        </p:nvSpPr>
        <p:spPr>
          <a:xfrm>
            <a:off x="5170312" y="1011605"/>
            <a:ext cx="5949244" cy="1312657"/>
          </a:xfrm>
        </p:spPr>
        <p:txBody>
          <a:bodyPr anchor="t">
            <a:noAutofit/>
          </a:bodyPr>
          <a:lstStyle/>
          <a:p>
            <a:r>
              <a:rPr lang="en-US" sz="4800" b="1" i="0" u="none" strike="noStrike" baseline="0" dirty="0"/>
              <a:t>Lets Take Some Time to See What God’s Intervention into Philip’s Life Tells Us about the Way God Speaks. </a:t>
            </a:r>
          </a:p>
        </p:txBody>
      </p:sp>
    </p:spTree>
    <p:extLst>
      <p:ext uri="{BB962C8B-B14F-4D97-AF65-F5344CB8AC3E}">
        <p14:creationId xmlns:p14="http://schemas.microsoft.com/office/powerpoint/2010/main" val="132409090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0347" r="-1"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4809066" y="365125"/>
            <a:ext cx="6544734" cy="1325563"/>
          </a:xfrm>
        </p:spPr>
        <p:txBody>
          <a:bodyPr/>
          <a:lstStyle/>
          <a:p>
            <a:r>
              <a:rPr lang="en-US" sz="4400" b="1" i="0" u="none" strike="noStrike" baseline="0" dirty="0">
                <a:effectLst>
                  <a:outerShdw blurRad="38100" dist="38100" dir="2700000" algn="tl">
                    <a:srgbClr val="000000">
                      <a:alpha val="43137"/>
                    </a:srgbClr>
                  </a:outerShdw>
                </a:effectLst>
              </a:rPr>
              <a:t>I. UNDERSTANDING THE CURRENT ISSUES PRACTISES</a:t>
            </a:r>
            <a:endParaRPr lang="en-CA"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4809066" y="1825625"/>
            <a:ext cx="7281334" cy="4351338"/>
          </a:xfrm>
        </p:spPr>
        <p:txBody>
          <a:bodyPr>
            <a:noAutofit/>
          </a:bodyPr>
          <a:lstStyle/>
          <a:p>
            <a:pPr marL="0" indent="0">
              <a:buNone/>
            </a:pPr>
            <a:r>
              <a:rPr lang="en-US" sz="3600" b="0" i="1" u="none" strike="noStrike" baseline="0" dirty="0"/>
              <a:t>“Then they called them in again and commanded them not to speak or teach at all in the name of Jesus. </a:t>
            </a:r>
          </a:p>
          <a:p>
            <a:pPr marL="0" marR="21600" indent="0">
              <a:buNone/>
            </a:pPr>
            <a:r>
              <a:rPr lang="en-US" sz="3600" b="0" i="1" u="none" strike="noStrike" baseline="0" dirty="0"/>
              <a:t>19. But Peter and John replied, “Which is right in God’s eyes: to listen to you, or to him? You be the judges! </a:t>
            </a:r>
          </a:p>
          <a:p>
            <a:pPr marL="0" marR="21600" indent="0">
              <a:buNone/>
            </a:pPr>
            <a:r>
              <a:rPr lang="en-US" sz="3600" b="0" i="1" u="none" strike="noStrike" baseline="0" dirty="0"/>
              <a:t>20. As for us, we cannot help speaking about what we have seen and heard.”</a:t>
            </a:r>
          </a:p>
          <a:p>
            <a:pPr marL="0" marR="21600" indent="0">
              <a:buNone/>
            </a:pPr>
            <a:r>
              <a:rPr lang="en-US" sz="3600" i="1" dirty="0"/>
              <a:t>				</a:t>
            </a:r>
            <a:r>
              <a:rPr kumimoji="0" lang="en-CA" sz="3600" b="0" i="1" u="none" strike="noStrike" kern="1200" cap="none" spc="0" normalizeH="0" baseline="0" noProof="0" dirty="0">
                <a:ln>
                  <a:noFill/>
                </a:ln>
                <a:solidFill>
                  <a:prstClr val="black"/>
                </a:solidFill>
                <a:effectLst/>
                <a:uLnTx/>
                <a:uFillTx/>
                <a:latin typeface="Calibri" panose="020F0502020204030204"/>
                <a:ea typeface="+mn-ea"/>
                <a:cs typeface="+mn-cs"/>
              </a:rPr>
              <a:t> Acts 4:18-20</a:t>
            </a:r>
            <a:endParaRPr lang="en-CA" sz="3600" dirty="0"/>
          </a:p>
        </p:txBody>
      </p:sp>
    </p:spTree>
    <p:extLst>
      <p:ext uri="{BB962C8B-B14F-4D97-AF65-F5344CB8AC3E}">
        <p14:creationId xmlns:p14="http://schemas.microsoft.com/office/powerpoint/2010/main" val="32112619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0347" r="-1"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4809066" y="365125"/>
            <a:ext cx="6544734" cy="1325563"/>
          </a:xfrm>
        </p:spPr>
        <p:txBody>
          <a:bodyPr/>
          <a:lstStyle/>
          <a:p>
            <a:r>
              <a:rPr lang="en-US" sz="4400" b="1" i="0" u="none" strike="noStrike" baseline="0" dirty="0">
                <a:effectLst>
                  <a:outerShdw blurRad="38100" dist="38100" dir="2700000" algn="tl">
                    <a:srgbClr val="000000">
                      <a:alpha val="43137"/>
                    </a:srgbClr>
                  </a:outerShdw>
                </a:effectLst>
              </a:rPr>
              <a:t>I. UNDERSTANDING THE CURRENT ISSUES PRACTISES</a:t>
            </a:r>
            <a:endParaRPr lang="en-CA"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4809066" y="1825625"/>
            <a:ext cx="7281334" cy="4351338"/>
          </a:xfrm>
        </p:spPr>
        <p:txBody>
          <a:bodyPr>
            <a:noAutofit/>
          </a:bodyPr>
          <a:lstStyle/>
          <a:p>
            <a:pPr marL="0" indent="0">
              <a:buNone/>
            </a:pPr>
            <a:r>
              <a:rPr lang="en-US" sz="3600" b="0" i="1" u="none" strike="noStrike" baseline="0" dirty="0"/>
              <a:t>21 After further threats they let them go. They could not decide how to punish them, because all the people were praising God for what had happened.</a:t>
            </a:r>
          </a:p>
          <a:p>
            <a:pPr marL="0" marR="21600" indent="0">
              <a:buNone/>
            </a:pPr>
            <a:r>
              <a:rPr lang="en-US" sz="3600" b="0" i="1" u="none" strike="noStrike" baseline="0" dirty="0"/>
              <a:t>22. For the man who was miraculously healed was over forty years old.”</a:t>
            </a:r>
          </a:p>
          <a:p>
            <a:pPr marL="0" indent="0">
              <a:buNone/>
            </a:pPr>
            <a:r>
              <a:rPr lang="en-CA" sz="3600" b="0" i="1" u="none" strike="noStrike" baseline="0" dirty="0"/>
              <a:t>					Acts 4:21-22</a:t>
            </a:r>
            <a:endParaRPr lang="en-CA" sz="3600" dirty="0"/>
          </a:p>
        </p:txBody>
      </p:sp>
    </p:spTree>
    <p:extLst>
      <p:ext uri="{BB962C8B-B14F-4D97-AF65-F5344CB8AC3E}">
        <p14:creationId xmlns:p14="http://schemas.microsoft.com/office/powerpoint/2010/main" val="14984938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0347" r="-1"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4809066" y="365125"/>
            <a:ext cx="6544734" cy="1325563"/>
          </a:xfrm>
        </p:spPr>
        <p:txBody>
          <a:bodyPr/>
          <a:lstStyle/>
          <a:p>
            <a:r>
              <a:rPr lang="en-US" sz="4400" b="1" i="0" u="none" strike="noStrike" baseline="0" dirty="0">
                <a:effectLst>
                  <a:outerShdw blurRad="38100" dist="38100" dir="2700000" algn="tl">
                    <a:srgbClr val="000000">
                      <a:alpha val="43137"/>
                    </a:srgbClr>
                  </a:outerShdw>
                </a:effectLst>
              </a:rPr>
              <a:t>I. UNDERSTANDING THE CURRENT ISSUES PRACTISES</a:t>
            </a:r>
            <a:endParaRPr lang="en-CA"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4809066" y="1825625"/>
            <a:ext cx="7281334" cy="4351338"/>
          </a:xfrm>
        </p:spPr>
        <p:txBody>
          <a:bodyPr>
            <a:noAutofit/>
          </a:bodyPr>
          <a:lstStyle/>
          <a:p>
            <a:pPr marL="0" indent="0">
              <a:buNone/>
            </a:pPr>
            <a:r>
              <a:rPr lang="en-US" sz="3600" b="0" i="1" u="none" strike="noStrike" baseline="0" dirty="0"/>
              <a:t>“Why do the nations rage (conspire - Psalm 2:1) and the peoples plot in vain?</a:t>
            </a:r>
          </a:p>
          <a:p>
            <a:pPr marL="0" marR="21600" indent="0">
              <a:buNone/>
            </a:pPr>
            <a:r>
              <a:rPr lang="en-US" sz="3600" b="0" i="1" u="none" strike="noStrike" baseline="0" dirty="0"/>
              <a:t>26. The kings of the earth rise up and the rulers band together against the Lord and against his anointed one.”</a:t>
            </a:r>
          </a:p>
          <a:p>
            <a:pPr marL="0" indent="0">
              <a:buNone/>
            </a:pPr>
            <a:r>
              <a:rPr lang="en-US" sz="3600" i="1" dirty="0"/>
              <a:t>					</a:t>
            </a:r>
            <a:r>
              <a:rPr lang="en-US" sz="3600" b="0" i="1" u="none" strike="noStrike" baseline="0" dirty="0"/>
              <a:t>Acts 4:25,26 			`	(cf. - Psalm 2:1-2)</a:t>
            </a:r>
          </a:p>
        </p:txBody>
      </p:sp>
    </p:spTree>
    <p:extLst>
      <p:ext uri="{BB962C8B-B14F-4D97-AF65-F5344CB8AC3E}">
        <p14:creationId xmlns:p14="http://schemas.microsoft.com/office/powerpoint/2010/main" val="1518709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0347" r="-1"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4809066" y="365125"/>
            <a:ext cx="6544734" cy="1325563"/>
          </a:xfrm>
        </p:spPr>
        <p:txBody>
          <a:bodyPr/>
          <a:lstStyle/>
          <a:p>
            <a:r>
              <a:rPr lang="en-US" sz="4400" b="1" i="0" u="none" strike="noStrike" baseline="0" dirty="0">
                <a:effectLst>
                  <a:outerShdw blurRad="38100" dist="38100" dir="2700000" algn="tl">
                    <a:srgbClr val="000000">
                      <a:alpha val="43137"/>
                    </a:srgbClr>
                  </a:outerShdw>
                </a:effectLst>
              </a:rPr>
              <a:t>I. UNDERSTANDING THE CURRENT ISSUES PRACTISES</a:t>
            </a:r>
            <a:endParaRPr lang="en-CA"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4809066" y="1825625"/>
            <a:ext cx="7281334" cy="4351338"/>
          </a:xfrm>
        </p:spPr>
        <p:txBody>
          <a:bodyPr>
            <a:noAutofit/>
          </a:bodyPr>
          <a:lstStyle/>
          <a:p>
            <a:pPr marL="0" indent="0">
              <a:buNone/>
            </a:pPr>
            <a:r>
              <a:rPr lang="en-US" sz="3600" b="0" i="1" u="none" strike="noStrike" baseline="0" dirty="0"/>
              <a:t>“Now, Lord, consider their threats and enable your servants to speak your word with great boldness. </a:t>
            </a:r>
          </a:p>
          <a:p>
            <a:pPr marL="0" marR="21600" indent="0">
              <a:buNone/>
            </a:pPr>
            <a:r>
              <a:rPr lang="en-US" sz="3600" b="0" i="1" u="none" strike="noStrike" baseline="0" dirty="0"/>
              <a:t>30. Stretch out your hand to heal and perform signs and wonders through the name of your holy servant Jesus.”</a:t>
            </a:r>
          </a:p>
          <a:p>
            <a:pPr marL="0" marR="21600" indent="0">
              <a:buNone/>
            </a:pPr>
            <a:r>
              <a:rPr lang="en-US" sz="3600" i="1" dirty="0"/>
              <a:t>					</a:t>
            </a:r>
            <a:r>
              <a:rPr kumimoji="0" lang="en-CA" sz="3600" b="0" i="1" u="none" strike="noStrike" kern="1200" cap="none" spc="0" normalizeH="0" baseline="0" noProof="0" dirty="0">
                <a:ln>
                  <a:noFill/>
                </a:ln>
                <a:solidFill>
                  <a:prstClr val="black"/>
                </a:solidFill>
                <a:effectLst/>
                <a:uLnTx/>
                <a:uFillTx/>
                <a:latin typeface="Calibri" panose="020F0502020204030204"/>
                <a:ea typeface="+mn-ea"/>
                <a:cs typeface="+mn-cs"/>
              </a:rPr>
              <a:t> Acts 4:29,30</a:t>
            </a:r>
            <a:endParaRPr lang="en-US" sz="3600" b="0" i="1" u="none" strike="noStrike" baseline="0" dirty="0"/>
          </a:p>
        </p:txBody>
      </p:sp>
    </p:spTree>
    <p:extLst>
      <p:ext uri="{BB962C8B-B14F-4D97-AF65-F5344CB8AC3E}">
        <p14:creationId xmlns:p14="http://schemas.microsoft.com/office/powerpoint/2010/main" val="32626815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0347" r="-1"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4809066" y="365125"/>
            <a:ext cx="6544734" cy="1325563"/>
          </a:xfrm>
        </p:spPr>
        <p:txBody>
          <a:bodyPr/>
          <a:lstStyle/>
          <a:p>
            <a:r>
              <a:rPr lang="en-US" sz="4400" b="1" i="0" u="none" strike="noStrike" baseline="0" dirty="0">
                <a:effectLst>
                  <a:outerShdw blurRad="38100" dist="38100" dir="2700000" algn="tl">
                    <a:srgbClr val="000000">
                      <a:alpha val="43137"/>
                    </a:srgbClr>
                  </a:outerShdw>
                </a:effectLst>
              </a:rPr>
              <a:t>I. UNDERSTANDING THE CURRENT ISSUES PRACTISES</a:t>
            </a:r>
            <a:endParaRPr lang="en-CA"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4809066" y="1825625"/>
            <a:ext cx="7281334" cy="4351338"/>
          </a:xfrm>
        </p:spPr>
        <p:txBody>
          <a:bodyPr>
            <a:noAutofit/>
          </a:bodyPr>
          <a:lstStyle/>
          <a:p>
            <a:pPr marL="0" indent="0">
              <a:buNone/>
            </a:pPr>
            <a:r>
              <a:rPr lang="en-US" sz="3600" b="0" i="1" u="none" strike="noStrike" baseline="0" dirty="0"/>
              <a:t>31. After they prayed, the place where they were meeting was shaken. And they were all filled with the Holy Spirit and spoke the word of God boldly.</a:t>
            </a:r>
          </a:p>
          <a:p>
            <a:pPr marL="0" indent="0">
              <a:buNone/>
            </a:pPr>
            <a:r>
              <a:rPr lang="en-CA" sz="3600" i="1" dirty="0"/>
              <a:t>					     </a:t>
            </a:r>
            <a:r>
              <a:rPr lang="en-CA" sz="3600" b="0" i="1" u="none" strike="noStrike" baseline="0" dirty="0"/>
              <a:t>Acts 4:31</a:t>
            </a:r>
            <a:endParaRPr lang="en-US" sz="3600" b="0" i="1" u="none" strike="noStrike" baseline="0" dirty="0"/>
          </a:p>
        </p:txBody>
      </p:sp>
    </p:spTree>
    <p:extLst>
      <p:ext uri="{BB962C8B-B14F-4D97-AF65-F5344CB8AC3E}">
        <p14:creationId xmlns:p14="http://schemas.microsoft.com/office/powerpoint/2010/main" val="1101327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248354" y="317903"/>
            <a:ext cx="6163733" cy="1325563"/>
          </a:xfrm>
        </p:spPr>
        <p:txBody>
          <a:bodyPr>
            <a:noAutofit/>
          </a:bodyPr>
          <a:lstStyle/>
          <a:p>
            <a:r>
              <a:rPr lang="en-US" sz="4800" b="1" i="0" u="none" strike="noStrike" baseline="0" dirty="0"/>
              <a:t>II. UNDERSTANDING THE CURRENT PARTICIPANTS</a:t>
            </a:r>
            <a:endParaRPr lang="en-CA" sz="4800"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672948" y="2064529"/>
            <a:ext cx="5314543" cy="3375920"/>
          </a:xfrm>
        </p:spPr>
        <p:txBody>
          <a:bodyPr anchor="t">
            <a:noAutofit/>
          </a:bodyPr>
          <a:lstStyle/>
          <a:p>
            <a:pPr marL="0" indent="0">
              <a:buNone/>
            </a:pPr>
            <a:r>
              <a:rPr lang="en-US" sz="3600" b="0" i="1" u="none" strike="noStrike" baseline="0" dirty="0"/>
              <a:t>“On that day a great persecution broke out against the church in Jerusalem, and all </a:t>
            </a:r>
            <a:r>
              <a:rPr lang="en-US" sz="3600" b="0" i="1" u="sng" strike="noStrike" baseline="0" dirty="0"/>
              <a:t>except the apostles</a:t>
            </a:r>
            <a:r>
              <a:rPr lang="en-US" sz="3600" b="0" i="1" u="none" strike="noStrike" baseline="0" dirty="0"/>
              <a:t> were scattered throughout Judea and Samaria.”</a:t>
            </a:r>
          </a:p>
          <a:p>
            <a:pPr marL="0" indent="0">
              <a:buNone/>
            </a:pPr>
            <a:r>
              <a:rPr lang="en-CA" sz="3600" i="1" dirty="0"/>
              <a:t>			        </a:t>
            </a:r>
            <a:r>
              <a:rPr lang="en-CA" sz="3600" b="0" i="1" u="none" strike="noStrike" baseline="0" dirty="0"/>
              <a:t>Acts 8:1</a:t>
            </a:r>
            <a:endParaRPr lang="en-CA" sz="3600" b="0" i="0" u="none" strike="noStrike" baseline="0" dirty="0"/>
          </a:p>
        </p:txBody>
      </p:sp>
      <p:sp>
        <p:nvSpPr>
          <p:cNvPr id="12" name="Freeform: Shape 1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extLst>
              <a:ext uri="{28A0092B-C50C-407E-A947-70E740481C1C}">
                <a14:useLocalDpi xmlns:a14="http://schemas.microsoft.com/office/drawing/2010/main" val="0"/>
              </a:ext>
            </a:extLst>
          </a:blip>
          <a:srcRect l="720" r="-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6527878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AAA9-5F40-4F55-80AF-C8716D33895B}"/>
              </a:ext>
            </a:extLst>
          </p:cNvPr>
          <p:cNvSpPr>
            <a:spLocks noGrp="1"/>
          </p:cNvSpPr>
          <p:nvPr>
            <p:ph type="title"/>
          </p:nvPr>
        </p:nvSpPr>
        <p:spPr>
          <a:xfrm>
            <a:off x="248354" y="317903"/>
            <a:ext cx="6163733" cy="1325563"/>
          </a:xfrm>
        </p:spPr>
        <p:txBody>
          <a:bodyPr>
            <a:noAutofit/>
          </a:bodyPr>
          <a:lstStyle/>
          <a:p>
            <a:r>
              <a:rPr lang="en-US" sz="4800" b="1" i="0" u="none" strike="noStrike" baseline="0" dirty="0"/>
              <a:t>II. UNDERSTANDING THE CURRENT PARTICIPANTS</a:t>
            </a:r>
            <a:endParaRPr lang="en-CA" sz="4800" b="1"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C18CD5D-AF27-4004-B2B7-EBEF4C69A7A8}"/>
              </a:ext>
            </a:extLst>
          </p:cNvPr>
          <p:cNvSpPr>
            <a:spLocks noGrp="1"/>
          </p:cNvSpPr>
          <p:nvPr>
            <p:ph idx="1"/>
          </p:nvPr>
        </p:nvSpPr>
        <p:spPr>
          <a:xfrm>
            <a:off x="248354" y="1643466"/>
            <a:ext cx="6334426" cy="3375920"/>
          </a:xfrm>
        </p:spPr>
        <p:txBody>
          <a:bodyPr anchor="t">
            <a:noAutofit/>
          </a:bodyPr>
          <a:lstStyle/>
          <a:p>
            <a:pPr marL="0" indent="0">
              <a:buNone/>
            </a:pPr>
            <a:r>
              <a:rPr lang="en-US" sz="3600" b="0" i="1" dirty="0">
                <a:effectLst/>
                <a:latin typeface="system-ui"/>
              </a:rPr>
              <a:t>“Do not intermarry with them. Do not give your daughters to their sons or take their daughters for your sons, </a:t>
            </a:r>
          </a:p>
          <a:p>
            <a:pPr marL="0" indent="0">
              <a:buNone/>
            </a:pPr>
            <a:r>
              <a:rPr lang="en-US" sz="3600" b="1" i="1" baseline="30000" dirty="0">
                <a:effectLst/>
                <a:latin typeface="system-ui"/>
              </a:rPr>
              <a:t>4. </a:t>
            </a:r>
            <a:r>
              <a:rPr lang="en-US" sz="3600" b="0" i="1" dirty="0">
                <a:effectLst/>
                <a:latin typeface="system-ui"/>
              </a:rPr>
              <a:t>for they will turn your children away from following me to serve other gods, and the </a:t>
            </a:r>
            <a:r>
              <a:rPr lang="en-US" sz="3600" b="0" i="1" cap="small" dirty="0">
                <a:effectLst/>
                <a:latin typeface="system-ui"/>
              </a:rPr>
              <a:t>Lord</a:t>
            </a:r>
            <a:r>
              <a:rPr lang="en-US" sz="3600" b="0" i="1" dirty="0">
                <a:effectLst/>
                <a:latin typeface="system-ui"/>
              </a:rPr>
              <a:t>’s anger will burn against you and will quickly destroy you. </a:t>
            </a:r>
          </a:p>
          <a:p>
            <a:pPr marL="0" indent="0">
              <a:buNone/>
            </a:pPr>
            <a:r>
              <a:rPr lang="en-US" sz="3600" i="1" u="none" strike="noStrike" baseline="0" dirty="0">
                <a:latin typeface="system-ui"/>
              </a:rPr>
              <a:t>		      Deuteronomy 7:3-</a:t>
            </a:r>
            <a:r>
              <a:rPr lang="en-US" sz="3600" i="1" dirty="0">
                <a:latin typeface="system-ui"/>
              </a:rPr>
              <a:t>4</a:t>
            </a:r>
            <a:endParaRPr lang="en-CA" sz="3600" b="0" i="1" u="none" strike="noStrike" baseline="0" dirty="0"/>
          </a:p>
        </p:txBody>
      </p:sp>
      <p:sp>
        <p:nvSpPr>
          <p:cNvPr id="12" name="Freeform: Shape 1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736307-C8B8-4B3F-8D18-BA074E0921BF}"/>
              </a:ext>
            </a:extLst>
          </p:cNvPr>
          <p:cNvPicPr>
            <a:picLocks noChangeAspect="1"/>
          </p:cNvPicPr>
          <p:nvPr/>
        </p:nvPicPr>
        <p:blipFill rotWithShape="1">
          <a:blip r:embed="rId2">
            <a:extLst>
              <a:ext uri="{28A0092B-C50C-407E-A947-70E740481C1C}">
                <a14:useLocalDpi xmlns:a14="http://schemas.microsoft.com/office/drawing/2010/main" val="0"/>
              </a:ext>
            </a:extLst>
          </a:blip>
          <a:srcRect l="720" r="-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227363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988</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system-ui</vt:lpstr>
      <vt:lpstr>Office Theme</vt:lpstr>
      <vt:lpstr>ARE YOU SURE LORD?</vt:lpstr>
      <vt:lpstr>PowerPoint Presentation</vt:lpstr>
      <vt:lpstr>I. UNDERSTANDING THE CURRENT ISSUES PRACTISES</vt:lpstr>
      <vt:lpstr>I. UNDERSTANDING THE CURRENT ISSUES PRACTISES</vt:lpstr>
      <vt:lpstr>I. UNDERSTANDING THE CURRENT ISSUES PRACTISES</vt:lpstr>
      <vt:lpstr>I. UNDERSTANDING THE CURRENT ISSUES PRACTISES</vt:lpstr>
      <vt:lpstr>I. UNDERSTANDING THE CURRENT ISSUES PRACTISES</vt:lpstr>
      <vt:lpstr>II. UNDERSTANDING THE CURRENT PARTICIPANTS</vt:lpstr>
      <vt:lpstr>II. UNDERSTANDING THE CURRENT PARTICIPANTS</vt:lpstr>
      <vt:lpstr>II. UNDERSTANDING THE CURRENT PARTICIPANTS</vt:lpstr>
      <vt:lpstr>II. UNDERSTANDING THE CURRENT PARTICIPANTS</vt:lpstr>
      <vt:lpstr>III. UNDERSTANDING THE CURRENT POSSIBILITIES</vt:lpstr>
      <vt:lpstr>III. UNDERSTANDING THE CURRENT POSSIBILITIES</vt:lpstr>
      <vt:lpstr>III. UNDERSTANDING THE CURRENT POSSIBILITIES</vt:lpstr>
      <vt:lpstr>III. UNDERSTANDING THE CURRENT POSSIBILITIES</vt:lpstr>
      <vt:lpstr>III. UNDERSTANDING THE CURRENT POSSIBILITIES</vt:lpstr>
      <vt:lpstr>III. UNDERSTANDING THE CURRENT POSSIBILITIES</vt:lpstr>
      <vt:lpstr>III. UNDERSTANDING THE CURRENT POSSIBILITIES</vt:lpstr>
      <vt:lpstr>III. UNDERSTANDING THE CURRENT POSSIBILITIES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SURE LORD?</dc:title>
  <dc:creator>Brad Montsion</dc:creator>
  <cp:lastModifiedBy>Brad Montsion</cp:lastModifiedBy>
  <cp:revision>14</cp:revision>
  <dcterms:created xsi:type="dcterms:W3CDTF">2021-02-14T02:25:05Z</dcterms:created>
  <dcterms:modified xsi:type="dcterms:W3CDTF">2021-02-14T03:16:32Z</dcterms:modified>
</cp:coreProperties>
</file>