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6/15/2019</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6/15/2019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6/15/2019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6/15/2019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6/15/2019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6/15/2019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6/15/2019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BA5FB-4171-431E-9210-2A6A7DFFC5BC}"/>
              </a:ext>
            </a:extLst>
          </p:cNvPr>
          <p:cNvSpPr>
            <a:spLocks noGrp="1"/>
          </p:cNvSpPr>
          <p:nvPr>
            <p:ph type="ctrTitle"/>
          </p:nvPr>
        </p:nvSpPr>
        <p:spPr/>
        <p:txBody>
          <a:bodyPr/>
          <a:lstStyle/>
          <a:p>
            <a:r>
              <a:rPr lang="en-CA" b="1" dirty="0"/>
              <a:t>BUILDING A REPUTABLE LEGACY</a:t>
            </a:r>
            <a:endParaRPr lang="en-CA" dirty="0"/>
          </a:p>
        </p:txBody>
      </p:sp>
      <p:sp>
        <p:nvSpPr>
          <p:cNvPr id="3" name="Subtitle 2">
            <a:extLst>
              <a:ext uri="{FF2B5EF4-FFF2-40B4-BE49-F238E27FC236}">
                <a16:creationId xmlns:a16="http://schemas.microsoft.com/office/drawing/2014/main" id="{90B81947-FE6B-4A0D-B968-0F080B75F6B4}"/>
              </a:ext>
            </a:extLst>
          </p:cNvPr>
          <p:cNvSpPr>
            <a:spLocks noGrp="1"/>
          </p:cNvSpPr>
          <p:nvPr>
            <p:ph type="subTitle" idx="1"/>
          </p:nvPr>
        </p:nvSpPr>
        <p:spPr/>
        <p:txBody>
          <a:bodyPr/>
          <a:lstStyle/>
          <a:p>
            <a:r>
              <a:rPr lang="en-CA" sz="4800" b="1" dirty="0"/>
              <a:t>TEXT: John 14:27</a:t>
            </a:r>
            <a:endParaRPr lang="en-CA" sz="4800" dirty="0"/>
          </a:p>
          <a:p>
            <a:endParaRPr lang="en-CA" b="1" dirty="0"/>
          </a:p>
        </p:txBody>
      </p:sp>
    </p:spTree>
    <p:extLst>
      <p:ext uri="{BB962C8B-B14F-4D97-AF65-F5344CB8AC3E}">
        <p14:creationId xmlns:p14="http://schemas.microsoft.com/office/powerpoint/2010/main" val="397400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88000"/>
              </a:schemeClr>
            </a:gs>
          </a:gsLst>
          <a:lin ang="540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1A8CDCA-EC58-40B4-9F17-A7B613A32F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3" name="Freeform 11">
            <a:extLst>
              <a:ext uri="{FF2B5EF4-FFF2-40B4-BE49-F238E27FC236}">
                <a16:creationId xmlns:a16="http://schemas.microsoft.com/office/drawing/2014/main" id="{DBC44137-B240-488D-B88F-9D266FACA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5" name="Freeform 13">
            <a:extLst>
              <a:ext uri="{FF2B5EF4-FFF2-40B4-BE49-F238E27FC236}">
                <a16:creationId xmlns:a16="http://schemas.microsoft.com/office/drawing/2014/main" id="{70FFA344-365C-4944-848F-8B966C33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7" name="Freeform 25">
            <a:extLst>
              <a:ext uri="{FF2B5EF4-FFF2-40B4-BE49-F238E27FC236}">
                <a16:creationId xmlns:a16="http://schemas.microsoft.com/office/drawing/2014/main" id="{D73EBEE6-2E8A-47F3-ADCA-5C0A95C36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9" name="Freeform 14">
            <a:extLst>
              <a:ext uri="{FF2B5EF4-FFF2-40B4-BE49-F238E27FC236}">
                <a16:creationId xmlns:a16="http://schemas.microsoft.com/office/drawing/2014/main" id="{47525714-3E1C-46F0-A17D-D3BE3D221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1" name="5-Point Star 24">
            <a:extLst>
              <a:ext uri="{FF2B5EF4-FFF2-40B4-BE49-F238E27FC236}">
                <a16:creationId xmlns:a16="http://schemas.microsoft.com/office/drawing/2014/main" id="{B178D758-A5E1-416F-9966-F7173047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43" name="Freeform: Shape 42">
            <a:extLst>
              <a:ext uri="{FF2B5EF4-FFF2-40B4-BE49-F238E27FC236}">
                <a16:creationId xmlns:a16="http://schemas.microsoft.com/office/drawing/2014/main" id="{CD1BADFA-687C-4C23-9A51-BA0163E8E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Shape 44">
            <a:extLst>
              <a:ext uri="{FF2B5EF4-FFF2-40B4-BE49-F238E27FC236}">
                <a16:creationId xmlns:a16="http://schemas.microsoft.com/office/drawing/2014/main" id="{AB0C801C-76F9-4E0A-A62B-99A95DBF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548534" cy="6857998"/>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FF15BDF1-F48D-49ED-B467-ADE53FB8C01A}"/>
              </a:ext>
            </a:extLst>
          </p:cNvPr>
          <p:cNvSpPr>
            <a:spLocks noGrp="1"/>
          </p:cNvSpPr>
          <p:nvPr>
            <p:ph type="title"/>
          </p:nvPr>
        </p:nvSpPr>
        <p:spPr>
          <a:xfrm>
            <a:off x="959248" y="984388"/>
            <a:ext cx="9945819" cy="3788948"/>
          </a:xfrm>
        </p:spPr>
        <p:txBody>
          <a:bodyPr vert="horz" lIns="91440" tIns="45720" rIns="91440" bIns="45720" rtlCol="0" anchor="b">
            <a:normAutofit fontScale="90000"/>
          </a:bodyPr>
          <a:lstStyle/>
          <a:p>
            <a:r>
              <a:rPr lang="en-US" i="1" dirty="0"/>
              <a:t>“Peace I leave with you; my peace I give you. I do not give as the world gives. Do not let your heart be troubled and do not be afraid.”</a:t>
            </a:r>
            <a:br>
              <a:rPr lang="en-US" i="1" dirty="0"/>
            </a:br>
            <a:r>
              <a:rPr lang="en-CA" i="1" dirty="0"/>
              <a:t>							John 14:27</a:t>
            </a:r>
            <a:endParaRPr lang="en-US" sz="8800" dirty="0">
              <a:solidFill>
                <a:schemeClr val="accent1"/>
              </a:solidFill>
            </a:endParaRPr>
          </a:p>
        </p:txBody>
      </p:sp>
      <p:sp>
        <p:nvSpPr>
          <p:cNvPr id="47" name="Freeform: Shape 46">
            <a:extLst>
              <a:ext uri="{FF2B5EF4-FFF2-40B4-BE49-F238E27FC236}">
                <a16:creationId xmlns:a16="http://schemas.microsoft.com/office/drawing/2014/main" id="{50D5B2F6-2819-4D6B-90BA-882063E9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1548534" cy="482600"/>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solidFill>
            <a:schemeClr val="tx1">
              <a:alpha val="1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3049873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6976A-5173-4D01-879C-0149C5A31644}"/>
              </a:ext>
            </a:extLst>
          </p:cNvPr>
          <p:cNvSpPr>
            <a:spLocks noGrp="1"/>
          </p:cNvSpPr>
          <p:nvPr>
            <p:ph type="ctrTitle"/>
          </p:nvPr>
        </p:nvSpPr>
        <p:spPr>
          <a:xfrm rot="21420000">
            <a:off x="1103235" y="1802343"/>
            <a:ext cx="9755187" cy="2766528"/>
          </a:xfrm>
        </p:spPr>
        <p:txBody>
          <a:bodyPr>
            <a:noAutofit/>
          </a:bodyPr>
          <a:lstStyle/>
          <a:p>
            <a:r>
              <a:rPr lang="en-US" sz="4000" b="1" i="1" dirty="0"/>
              <a:t>“Shalom”</a:t>
            </a:r>
            <a:r>
              <a:rPr lang="en-US" sz="4000" dirty="0"/>
              <a:t> (Heb) </a:t>
            </a:r>
            <a:r>
              <a:rPr lang="en-US" sz="4000" cap="none" dirty="0"/>
              <a:t>is vastly greater then we normally think of including the notions of</a:t>
            </a:r>
            <a:r>
              <a:rPr lang="en-US" sz="4000" b="1" i="1" cap="none" dirty="0"/>
              <a:t> totality or completeness, success, fulfilment, wholeness, harmony, security and well being.</a:t>
            </a:r>
            <a:r>
              <a:rPr lang="en-US" sz="4000" cap="none" dirty="0"/>
              <a:t> </a:t>
            </a:r>
            <a:br>
              <a:rPr lang="en-US" sz="4000" dirty="0"/>
            </a:br>
            <a:r>
              <a:rPr lang="en-US" sz="4000" dirty="0"/>
              <a:t>	</a:t>
            </a:r>
            <a:endParaRPr lang="en-CA" sz="4000" dirty="0"/>
          </a:p>
        </p:txBody>
      </p:sp>
    </p:spTree>
    <p:extLst>
      <p:ext uri="{BB962C8B-B14F-4D97-AF65-F5344CB8AC3E}">
        <p14:creationId xmlns:p14="http://schemas.microsoft.com/office/powerpoint/2010/main" val="2947450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6976A-5173-4D01-879C-0149C5A31644}"/>
              </a:ext>
            </a:extLst>
          </p:cNvPr>
          <p:cNvSpPr>
            <a:spLocks noGrp="1"/>
          </p:cNvSpPr>
          <p:nvPr>
            <p:ph type="ctrTitle"/>
          </p:nvPr>
        </p:nvSpPr>
        <p:spPr>
          <a:xfrm rot="21420000">
            <a:off x="1218407" y="848186"/>
            <a:ext cx="9755187" cy="2766528"/>
          </a:xfrm>
        </p:spPr>
        <p:txBody>
          <a:bodyPr>
            <a:noAutofit/>
          </a:bodyPr>
          <a:lstStyle/>
          <a:p>
            <a:br>
              <a:rPr lang="en-US" sz="4000" dirty="0"/>
            </a:br>
            <a:r>
              <a:rPr lang="en-US" sz="4000" dirty="0"/>
              <a:t>	</a:t>
            </a:r>
            <a:r>
              <a:rPr lang="en-US" sz="4000" b="1" i="1" dirty="0"/>
              <a:t>“</a:t>
            </a:r>
            <a:r>
              <a:rPr lang="en-US" sz="4000" b="1" i="1" dirty="0" err="1"/>
              <a:t>eirene</a:t>
            </a:r>
            <a:r>
              <a:rPr lang="en-US" sz="4000" b="1" i="1" dirty="0"/>
              <a:t>”</a:t>
            </a:r>
            <a:r>
              <a:rPr lang="en-US" sz="4000" dirty="0"/>
              <a:t> (Gr)  </a:t>
            </a:r>
            <a:r>
              <a:rPr lang="en-US" sz="4000" cap="none" dirty="0"/>
              <a:t>means </a:t>
            </a:r>
            <a:r>
              <a:rPr lang="en-US" sz="4000" b="1" i="1" cap="none" dirty="0"/>
              <a:t>“to make peace to cultivate or keep peace, harmony, to be at peace, live in peace.”</a:t>
            </a:r>
            <a:endParaRPr lang="en-CA" sz="4000" dirty="0"/>
          </a:p>
        </p:txBody>
      </p:sp>
    </p:spTree>
    <p:extLst>
      <p:ext uri="{BB962C8B-B14F-4D97-AF65-F5344CB8AC3E}">
        <p14:creationId xmlns:p14="http://schemas.microsoft.com/office/powerpoint/2010/main" val="3415853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FD070-6DA8-4388-8BA3-4C534C816F53}"/>
              </a:ext>
            </a:extLst>
          </p:cNvPr>
          <p:cNvSpPr>
            <a:spLocks noGrp="1"/>
          </p:cNvSpPr>
          <p:nvPr>
            <p:ph sz="quarter" idx="13"/>
          </p:nvPr>
        </p:nvSpPr>
        <p:spPr/>
        <p:txBody>
          <a:bodyPr>
            <a:normAutofit/>
          </a:bodyPr>
          <a:lstStyle/>
          <a:p>
            <a:pPr marL="0" indent="0">
              <a:buNone/>
            </a:pPr>
            <a:r>
              <a:rPr lang="en-US" sz="4000" i="1" dirty="0"/>
              <a:t>“But be on your guard against the yeast of the Pharisees and Sadducees.” </a:t>
            </a:r>
          </a:p>
          <a:p>
            <a:endParaRPr lang="en-CA" sz="4000" i="1" dirty="0"/>
          </a:p>
          <a:p>
            <a:pPr marL="0" indent="0">
              <a:buNone/>
            </a:pPr>
            <a:r>
              <a:rPr lang="en-CA" sz="4000" i="1" dirty="0"/>
              <a:t>							Matthew 16:11</a:t>
            </a:r>
            <a:endParaRPr lang="en-CA" sz="4000" dirty="0"/>
          </a:p>
        </p:txBody>
      </p:sp>
    </p:spTree>
    <p:extLst>
      <p:ext uri="{BB962C8B-B14F-4D97-AF65-F5344CB8AC3E}">
        <p14:creationId xmlns:p14="http://schemas.microsoft.com/office/powerpoint/2010/main" val="7189945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FD070-6DA8-4388-8BA3-4C534C816F53}"/>
              </a:ext>
            </a:extLst>
          </p:cNvPr>
          <p:cNvSpPr>
            <a:spLocks noGrp="1"/>
          </p:cNvSpPr>
          <p:nvPr>
            <p:ph sz="quarter" idx="13"/>
          </p:nvPr>
        </p:nvSpPr>
        <p:spPr>
          <a:xfrm>
            <a:off x="898646" y="1308022"/>
            <a:ext cx="10394707" cy="3311189"/>
          </a:xfrm>
        </p:spPr>
        <p:txBody>
          <a:bodyPr>
            <a:noAutofit/>
          </a:bodyPr>
          <a:lstStyle/>
          <a:p>
            <a:pPr marL="0" indent="0">
              <a:buNone/>
            </a:pPr>
            <a:r>
              <a:rPr lang="en-US" sz="4000" i="1" dirty="0"/>
              <a:t>““While people are saying, "Peace and safety," destruction will come on them suddenly, as labor pains on a pregnant woman, and they will not escape.”</a:t>
            </a:r>
          </a:p>
          <a:p>
            <a:endParaRPr lang="en-CA" sz="4000" i="1" dirty="0"/>
          </a:p>
          <a:p>
            <a:pPr marL="0" indent="0">
              <a:buNone/>
            </a:pPr>
            <a:r>
              <a:rPr lang="en-CA" sz="4000" i="1" dirty="0"/>
              <a:t>						I Thessalonians 5:7</a:t>
            </a:r>
            <a:endParaRPr lang="en-CA" sz="4000" dirty="0"/>
          </a:p>
        </p:txBody>
      </p:sp>
    </p:spTree>
    <p:extLst>
      <p:ext uri="{BB962C8B-B14F-4D97-AF65-F5344CB8AC3E}">
        <p14:creationId xmlns:p14="http://schemas.microsoft.com/office/powerpoint/2010/main" val="12380152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0191"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6848D06-A0D3-4649-BE7B-036B0BA89C3D}"/>
              </a:ext>
            </a:extLst>
          </p:cNvPr>
          <p:cNvSpPr>
            <a:spLocks noGrp="1"/>
          </p:cNvSpPr>
          <p:nvPr>
            <p:ph type="title"/>
          </p:nvPr>
        </p:nvSpPr>
        <p:spPr>
          <a:xfrm>
            <a:off x="643467" y="1226122"/>
            <a:ext cx="3054268" cy="4405756"/>
          </a:xfrm>
        </p:spPr>
        <p:txBody>
          <a:bodyPr anchor="ctr">
            <a:normAutofit/>
          </a:bodyPr>
          <a:lstStyle/>
          <a:p>
            <a:r>
              <a:rPr lang="en-CA" b="1" dirty="0">
                <a:solidFill>
                  <a:schemeClr val="bg1"/>
                </a:solidFill>
              </a:rPr>
              <a:t>I. MY PEACE</a:t>
            </a:r>
            <a:endParaRPr lang="en-CA" sz="3600" dirty="0">
              <a:solidFill>
                <a:schemeClr val="bg1"/>
              </a:solidFill>
            </a:endParaRPr>
          </a:p>
        </p:txBody>
      </p:sp>
      <p:sp>
        <p:nvSpPr>
          <p:cNvPr id="10" name="Rectangle 9">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802" y="1"/>
            <a:ext cx="8130198"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D7769A5-7FC0-4D40-85C2-FA75DD60A817}"/>
              </a:ext>
            </a:extLst>
          </p:cNvPr>
          <p:cNvSpPr>
            <a:spLocks noGrp="1"/>
          </p:cNvSpPr>
          <p:nvPr>
            <p:ph sz="quarter" idx="13"/>
          </p:nvPr>
        </p:nvSpPr>
        <p:spPr>
          <a:xfrm>
            <a:off x="4554461" y="344557"/>
            <a:ext cx="6526045" cy="5923721"/>
          </a:xfrm>
        </p:spPr>
        <p:txBody>
          <a:bodyPr anchor="ctr">
            <a:normAutofit lnSpcReduction="10000"/>
          </a:bodyPr>
          <a:lstStyle/>
          <a:p>
            <a:pPr marL="0" indent="0">
              <a:buNone/>
            </a:pPr>
            <a:r>
              <a:rPr lang="en-US" sz="4000" i="1" dirty="0"/>
              <a:t>John, To the seven churches in the province of Asia: Grace and peace to you from him who is, and who was, and who is to come, and from the seven spirits before his throne.”</a:t>
            </a:r>
          </a:p>
          <a:p>
            <a:pPr marL="0" indent="0">
              <a:buNone/>
            </a:pPr>
            <a:r>
              <a:rPr lang="en-CA" sz="4000" i="1" dirty="0"/>
              <a:t>			Revelation 1:4</a:t>
            </a:r>
            <a:endParaRPr lang="en-CA" sz="4000" dirty="0"/>
          </a:p>
          <a:p>
            <a:endParaRPr lang="en-CA" sz="1600" dirty="0">
              <a:solidFill>
                <a:schemeClr val="tx1">
                  <a:lumMod val="95000"/>
                  <a:lumOff val="5000"/>
                </a:schemeClr>
              </a:solidFill>
            </a:endParaRPr>
          </a:p>
        </p:txBody>
      </p:sp>
    </p:spTree>
    <p:extLst>
      <p:ext uri="{BB962C8B-B14F-4D97-AF65-F5344CB8AC3E}">
        <p14:creationId xmlns:p14="http://schemas.microsoft.com/office/powerpoint/2010/main" val="2694235948"/>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C0934DB-9F1A-48E6-9566-081FE345E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886C7D-C382-493B-ADAD-58CB79E7C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37704" y="0"/>
            <a:ext cx="4654296" cy="6858000"/>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05F6582-535A-4866-BB58-1D9EF43A7BAD}"/>
              </a:ext>
            </a:extLst>
          </p:cNvPr>
          <p:cNvSpPr>
            <a:spLocks noGrp="1"/>
          </p:cNvSpPr>
          <p:nvPr>
            <p:ph type="title"/>
          </p:nvPr>
        </p:nvSpPr>
        <p:spPr>
          <a:xfrm>
            <a:off x="8088924" y="685800"/>
            <a:ext cx="3389714" cy="5400892"/>
          </a:xfrm>
        </p:spPr>
        <p:txBody>
          <a:bodyPr>
            <a:normAutofit/>
          </a:bodyPr>
          <a:lstStyle/>
          <a:p>
            <a:r>
              <a:rPr lang="en-US" b="1" dirty="0">
                <a:solidFill>
                  <a:schemeClr val="bg1"/>
                </a:solidFill>
              </a:rPr>
              <a:t>II. Not As the World Gives</a:t>
            </a:r>
            <a:endParaRPr lang="en-CA" dirty="0">
              <a:solidFill>
                <a:schemeClr val="bg1"/>
              </a:solidFill>
            </a:endParaRPr>
          </a:p>
        </p:txBody>
      </p:sp>
      <p:sp>
        <p:nvSpPr>
          <p:cNvPr id="3" name="Content Placeholder 2">
            <a:extLst>
              <a:ext uri="{FF2B5EF4-FFF2-40B4-BE49-F238E27FC236}">
                <a16:creationId xmlns:a16="http://schemas.microsoft.com/office/drawing/2014/main" id="{66CB8EDA-845D-4381-BF1D-F51AF7E9CEEA}"/>
              </a:ext>
            </a:extLst>
          </p:cNvPr>
          <p:cNvSpPr>
            <a:spLocks noGrp="1"/>
          </p:cNvSpPr>
          <p:nvPr>
            <p:ph sz="quarter" idx="13"/>
          </p:nvPr>
        </p:nvSpPr>
        <p:spPr>
          <a:xfrm>
            <a:off x="685800" y="685800"/>
            <a:ext cx="6285523" cy="5464908"/>
          </a:xfrm>
        </p:spPr>
        <p:txBody>
          <a:bodyPr>
            <a:normAutofit/>
          </a:bodyPr>
          <a:lstStyle/>
          <a:p>
            <a:pPr marL="0" indent="0">
              <a:buNone/>
            </a:pPr>
            <a:r>
              <a:rPr lang="en-CA" sz="4000" b="1" dirty="0">
                <a:solidFill>
                  <a:schemeClr val="accent1">
                    <a:lumMod val="75000"/>
                  </a:schemeClr>
                </a:solidFill>
              </a:rPr>
              <a:t>A. With Strings Attached</a:t>
            </a:r>
            <a:r>
              <a:rPr lang="en-CA" sz="4000" dirty="0">
                <a:solidFill>
                  <a:schemeClr val="accent1">
                    <a:lumMod val="75000"/>
                  </a:schemeClr>
                </a:solidFill>
              </a:rPr>
              <a:t>	</a:t>
            </a:r>
          </a:p>
          <a:p>
            <a:pPr marL="457200" indent="-457200">
              <a:buAutoNum type="alphaUcPeriod"/>
            </a:pPr>
            <a:endParaRPr lang="en-CA" sz="4000" dirty="0">
              <a:solidFill>
                <a:schemeClr val="accent1">
                  <a:lumMod val="75000"/>
                </a:schemeClr>
              </a:solidFill>
            </a:endParaRPr>
          </a:p>
          <a:p>
            <a:pPr marL="457200" indent="-457200">
              <a:buAutoNum type="alphaUcPeriod"/>
            </a:pPr>
            <a:endParaRPr lang="en-CA" sz="4000" dirty="0">
              <a:solidFill>
                <a:schemeClr val="accent1">
                  <a:lumMod val="75000"/>
                </a:schemeClr>
              </a:solidFill>
            </a:endParaRPr>
          </a:p>
          <a:p>
            <a:pPr marL="0" indent="0">
              <a:buNone/>
            </a:pPr>
            <a:r>
              <a:rPr lang="en-CA" sz="4000" b="1" dirty="0">
                <a:solidFill>
                  <a:schemeClr val="accent1">
                    <a:lumMod val="75000"/>
                  </a:schemeClr>
                </a:solidFill>
              </a:rPr>
              <a:t>B. Take it Back</a:t>
            </a:r>
            <a:endParaRPr lang="en-CA" sz="4000" dirty="0">
              <a:solidFill>
                <a:schemeClr val="accent1">
                  <a:lumMod val="75000"/>
                </a:schemeClr>
              </a:solidFill>
            </a:endParaRPr>
          </a:p>
          <a:p>
            <a:endParaRPr lang="en-CA" dirty="0"/>
          </a:p>
        </p:txBody>
      </p:sp>
    </p:spTree>
    <p:extLst>
      <p:ext uri="{BB962C8B-B14F-4D97-AF65-F5344CB8AC3E}">
        <p14:creationId xmlns:p14="http://schemas.microsoft.com/office/powerpoint/2010/main" val="276322089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24D7-7452-4B40-8F50-1C81A5D8EF4C}"/>
              </a:ext>
            </a:extLst>
          </p:cNvPr>
          <p:cNvSpPr>
            <a:spLocks noGrp="1"/>
          </p:cNvSpPr>
          <p:nvPr>
            <p:ph type="title"/>
          </p:nvPr>
        </p:nvSpPr>
        <p:spPr>
          <a:xfrm>
            <a:off x="683625" y="168965"/>
            <a:ext cx="10396882" cy="1151965"/>
          </a:xfrm>
        </p:spPr>
        <p:txBody>
          <a:bodyPr/>
          <a:lstStyle/>
          <a:p>
            <a:r>
              <a:rPr lang="en-CA" b="1" dirty="0"/>
              <a:t>III. No Troubled Heart</a:t>
            </a:r>
            <a:endParaRPr lang="en-CA" dirty="0"/>
          </a:p>
        </p:txBody>
      </p:sp>
      <p:sp>
        <p:nvSpPr>
          <p:cNvPr id="3" name="Content Placeholder 2">
            <a:extLst>
              <a:ext uri="{FF2B5EF4-FFF2-40B4-BE49-F238E27FC236}">
                <a16:creationId xmlns:a16="http://schemas.microsoft.com/office/drawing/2014/main" id="{B9D3EEA7-3D00-4AFF-8254-78EC3C042C8F}"/>
              </a:ext>
            </a:extLst>
          </p:cNvPr>
          <p:cNvSpPr>
            <a:spLocks noGrp="1"/>
          </p:cNvSpPr>
          <p:nvPr>
            <p:ph sz="quarter" idx="13"/>
          </p:nvPr>
        </p:nvSpPr>
        <p:spPr>
          <a:xfrm>
            <a:off x="685800" y="1773405"/>
            <a:ext cx="10394707" cy="3311189"/>
          </a:xfrm>
        </p:spPr>
        <p:txBody>
          <a:bodyPr>
            <a:noAutofit/>
          </a:bodyPr>
          <a:lstStyle/>
          <a:p>
            <a:pPr marL="0" indent="0">
              <a:buNone/>
            </a:pPr>
            <a:r>
              <a:rPr lang="en-US" sz="3200" i="1" dirty="0"/>
              <a:t>I have fought the good fight,</a:t>
            </a:r>
            <a:r>
              <a:rPr lang="en-US" sz="3200" i="1" u="sng" dirty="0"/>
              <a:t> I have </a:t>
            </a:r>
            <a:r>
              <a:rPr lang="en-US" sz="3200" b="1" i="1" u="sng" dirty="0"/>
              <a:t>finished</a:t>
            </a:r>
            <a:r>
              <a:rPr lang="en-US" sz="3200" i="1" u="sng" dirty="0"/>
              <a:t> the race, I have kept the faith</a:t>
            </a:r>
            <a:r>
              <a:rPr lang="en-US" sz="3200" i="1" dirty="0"/>
              <a:t>. </a:t>
            </a:r>
          </a:p>
          <a:p>
            <a:pPr marL="0" indent="0">
              <a:buNone/>
            </a:pPr>
            <a:r>
              <a:rPr lang="en-US" sz="3200" i="1" dirty="0"/>
              <a:t>8. </a:t>
            </a:r>
            <a:r>
              <a:rPr lang="en-US" sz="3200" b="1" i="1" dirty="0"/>
              <a:t>Now</a:t>
            </a:r>
            <a:r>
              <a:rPr lang="en-US" sz="3200" i="1" dirty="0"/>
              <a:t> there is in store for me the crown of righteousness, which the Lord, the righteous Judge, will award to me on that day—and not only to me, but also to all who have longed for his appearing.”</a:t>
            </a:r>
          </a:p>
          <a:p>
            <a:pPr marL="0" indent="0">
              <a:buNone/>
            </a:pPr>
            <a:r>
              <a:rPr lang="en-CA" sz="3200" i="1" dirty="0"/>
              <a:t>							II Timothy 4:7,8</a:t>
            </a:r>
            <a:endParaRPr lang="en-CA" sz="3200" dirty="0"/>
          </a:p>
        </p:txBody>
      </p:sp>
    </p:spTree>
    <p:extLst>
      <p:ext uri="{BB962C8B-B14F-4D97-AF65-F5344CB8AC3E}">
        <p14:creationId xmlns:p14="http://schemas.microsoft.com/office/powerpoint/2010/main" val="33405006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19</TotalTime>
  <Words>253</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Impact</vt:lpstr>
      <vt:lpstr>Main Event</vt:lpstr>
      <vt:lpstr>BUILDING A REPUTABLE LEGACY</vt:lpstr>
      <vt:lpstr>“Peace I leave with you; my peace I give you. I do not give as the world gives. Do not let your heart be troubled and do not be afraid.”        John 14:27</vt:lpstr>
      <vt:lpstr>“Shalom” (Heb) is vastly greater then we normally think of including the notions of totality or completeness, success, fulfilment, wholeness, harmony, security and well being.   </vt:lpstr>
      <vt:lpstr>  “eirene” (Gr)  means “to make peace to cultivate or keep peace, harmony, to be at peace, live in peace.”</vt:lpstr>
      <vt:lpstr>PowerPoint Presentation</vt:lpstr>
      <vt:lpstr>PowerPoint Presentation</vt:lpstr>
      <vt:lpstr>I. MY PEACE</vt:lpstr>
      <vt:lpstr>II. Not As the World Gives</vt:lpstr>
      <vt:lpstr>III. No Troubled Heart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REPUTABLE LEGACY</dc:title>
  <dc:creator>Brad Montsion</dc:creator>
  <cp:lastModifiedBy>Brad Montsion</cp:lastModifiedBy>
  <cp:revision>8</cp:revision>
  <dcterms:created xsi:type="dcterms:W3CDTF">2019-06-16T02:51:40Z</dcterms:created>
  <dcterms:modified xsi:type="dcterms:W3CDTF">2019-06-16T03:11:39Z</dcterms:modified>
</cp:coreProperties>
</file>