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4/12/2022</a:t>
            </a:fld>
            <a:endParaRPr lang="en-US" dirty="0"/>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dirty="0"/>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7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4/12/2022</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44821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4/12/2022</a:t>
            </a:fld>
            <a:endParaRPr lang="en-US" dirty="0"/>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dirty="0"/>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9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4/12/2022</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8698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4/12/2022</a:t>
            </a:fld>
            <a:endParaRPr lang="en-US" dirty="0"/>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4/12/2022</a:t>
            </a:fld>
            <a:endParaRPr lang="en-US" dirty="0"/>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dirty="0"/>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6640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4/12/2022</a:t>
            </a:fld>
            <a:endParaRPr lang="en-US" dirty="0"/>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dirty="0"/>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22044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4/12/2022</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312310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4/12/2022</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4/12/2022</a:t>
            </a:fld>
            <a:endParaRPr lang="en-US" dirty="0"/>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13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4/12/2022</a:t>
            </a:fld>
            <a:endParaRPr lang="en-US" dirty="0"/>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dirty="0"/>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93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4/12/2022</a:t>
            </a:fld>
            <a:endParaRPr lang="en-US" dirty="0"/>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dirty="0"/>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5815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ck, outdoor, stone, rocky&#10;&#10;Description automatically generated">
            <a:extLst>
              <a:ext uri="{FF2B5EF4-FFF2-40B4-BE49-F238E27FC236}">
                <a16:creationId xmlns:a16="http://schemas.microsoft.com/office/drawing/2014/main" id="{9E15B6C0-BA20-4FE0-8F8C-A36B8E598596}"/>
              </a:ext>
            </a:extLst>
          </p:cNvPr>
          <p:cNvPicPr>
            <a:picLocks noChangeAspect="1"/>
          </p:cNvPicPr>
          <p:nvPr/>
        </p:nvPicPr>
        <p:blipFill rotWithShape="1">
          <a:blip r:embed="rId2">
            <a:extLst>
              <a:ext uri="{28A0092B-C50C-407E-A947-70E740481C1C}">
                <a14:useLocalDpi xmlns:a14="http://schemas.microsoft.com/office/drawing/2010/main" val="0"/>
              </a:ext>
            </a:extLst>
          </a:blip>
          <a:srcRect l="7928" r="665"/>
          <a:stretch/>
        </p:blipFill>
        <p:spPr>
          <a:xfrm>
            <a:off x="20" y="-1"/>
            <a:ext cx="11144289" cy="6858001"/>
          </a:xfrm>
          <a:prstGeom prst="rect">
            <a:avLst/>
          </a:prstGeom>
          <a:effectLst>
            <a:outerShdw blurRad="596900" dist="330200" dir="8820000" sx="87000" sy="87000" algn="ctr" rotWithShape="0">
              <a:srgbClr val="000000">
                <a:alpha val="29000"/>
              </a:srgbClr>
            </a:outerShdw>
          </a:effectLst>
        </p:spPr>
      </p:pic>
      <p:sp>
        <p:nvSpPr>
          <p:cNvPr id="14"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C2392-C594-496A-B609-4F8278FF9B71}"/>
              </a:ext>
            </a:extLst>
          </p:cNvPr>
          <p:cNvSpPr>
            <a:spLocks noGrp="1"/>
          </p:cNvSpPr>
          <p:nvPr>
            <p:ph type="ctrTitle"/>
          </p:nvPr>
        </p:nvSpPr>
        <p:spPr>
          <a:xfrm>
            <a:off x="589558" y="1549597"/>
            <a:ext cx="4501057" cy="2483316"/>
          </a:xfrm>
        </p:spPr>
        <p:txBody>
          <a:bodyPr anchor="b">
            <a:normAutofit/>
          </a:bodyPr>
          <a:lstStyle/>
          <a:p>
            <a:r>
              <a:rPr lang="en-US" b="1">
                <a:solidFill>
                  <a:srgbClr val="FFFFFF"/>
                </a:solidFill>
              </a:rPr>
              <a:t>Breaking Out of Your Tomb</a:t>
            </a:r>
          </a:p>
        </p:txBody>
      </p:sp>
      <p:sp>
        <p:nvSpPr>
          <p:cNvPr id="3" name="Subtitle 2">
            <a:extLst>
              <a:ext uri="{FF2B5EF4-FFF2-40B4-BE49-F238E27FC236}">
                <a16:creationId xmlns:a16="http://schemas.microsoft.com/office/drawing/2014/main" id="{F350E5C1-0DE2-44AD-B519-05ADEDC4DF65}"/>
              </a:ext>
            </a:extLst>
          </p:cNvPr>
          <p:cNvSpPr>
            <a:spLocks noGrp="1"/>
          </p:cNvSpPr>
          <p:nvPr>
            <p:ph type="subTitle" idx="1"/>
          </p:nvPr>
        </p:nvSpPr>
        <p:spPr>
          <a:xfrm>
            <a:off x="589558" y="4237630"/>
            <a:ext cx="4501056" cy="1653618"/>
          </a:xfrm>
        </p:spPr>
        <p:txBody>
          <a:bodyPr anchor="t">
            <a:normAutofit/>
          </a:bodyPr>
          <a:lstStyle/>
          <a:p>
            <a:r>
              <a:rPr lang="en-US" b="1">
                <a:solidFill>
                  <a:srgbClr val="FFFFFF"/>
                </a:solidFill>
              </a:rPr>
              <a:t>John 20:24-29</a:t>
            </a:r>
          </a:p>
        </p:txBody>
      </p:sp>
      <p:cxnSp>
        <p:nvCxnSpPr>
          <p:cNvPr id="16" name="Straight Connector 15">
            <a:extLst>
              <a:ext uri="{FF2B5EF4-FFF2-40B4-BE49-F238E27FC236}">
                <a16:creationId xmlns:a16="http://schemas.microsoft.com/office/drawing/2014/main" id="{3816C099-0516-4486-BC06-E0DCD29DDF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2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20000"/>
                <a:lumOff val="80000"/>
              </a:schemeClr>
            </a:gs>
            <a:gs pos="35000">
              <a:schemeClr val="accent5">
                <a:lumMod val="40000"/>
                <a:lumOff val="60000"/>
              </a:schemeClr>
            </a:gs>
            <a:gs pos="100000">
              <a:schemeClr val="accent5">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6024-53F6-4567-89CA-EDBE6E5A63E1}"/>
              </a:ext>
            </a:extLst>
          </p:cNvPr>
          <p:cNvSpPr>
            <a:spLocks noGrp="1"/>
          </p:cNvSpPr>
          <p:nvPr>
            <p:ph type="ctrTitle"/>
          </p:nvPr>
        </p:nvSpPr>
        <p:spPr>
          <a:xfrm>
            <a:off x="905714" y="580837"/>
            <a:ext cx="10380572" cy="2581463"/>
          </a:xfrm>
          <a:solidFill>
            <a:schemeClr val="accent4">
              <a:lumMod val="20000"/>
              <a:lumOff val="80000"/>
            </a:schemeClr>
          </a:solidFill>
        </p:spPr>
        <p:txBody>
          <a:bodyPr>
            <a:normAutofit/>
          </a:bodyPr>
          <a:lstStyle/>
          <a:p>
            <a:pPr algn="ctr"/>
            <a:r>
              <a:rPr lang="en-US" sz="3200" b="1" dirty="0"/>
              <a:t>“Many shall purify themselves and make themselves white and be refined, but the wicked shall act wickedly. And none of the wicked shall understand, but those who are wise shall understand.”</a:t>
            </a:r>
            <a:br>
              <a:rPr lang="en-US" sz="3200" b="1" dirty="0"/>
            </a:br>
            <a:r>
              <a:rPr lang="en-US" sz="3200" b="1" dirty="0"/>
              <a:t>Daniel 12:10</a:t>
            </a:r>
          </a:p>
        </p:txBody>
      </p:sp>
      <p:sp>
        <p:nvSpPr>
          <p:cNvPr id="3" name="Subtitle 2">
            <a:extLst>
              <a:ext uri="{FF2B5EF4-FFF2-40B4-BE49-F238E27FC236}">
                <a16:creationId xmlns:a16="http://schemas.microsoft.com/office/drawing/2014/main" id="{045A3522-5CE0-482D-A44E-A405D5E6BF25}"/>
              </a:ext>
            </a:extLst>
          </p:cNvPr>
          <p:cNvSpPr>
            <a:spLocks noGrp="1"/>
          </p:cNvSpPr>
          <p:nvPr>
            <p:ph type="subTitle" idx="1"/>
          </p:nvPr>
        </p:nvSpPr>
        <p:spPr>
          <a:solidFill>
            <a:schemeClr val="accent4">
              <a:lumMod val="20000"/>
              <a:lumOff val="80000"/>
            </a:schemeClr>
          </a:solidFill>
        </p:spPr>
        <p:txBody>
          <a:bodyPr>
            <a:normAutofit/>
          </a:bodyPr>
          <a:lstStyle/>
          <a:p>
            <a:pPr algn="ctr"/>
            <a:r>
              <a:rPr lang="en-US" sz="3200" b="1" dirty="0"/>
              <a:t>“And take the helmet of salvation, and the sword of the Spirit, which is the Word of God.” </a:t>
            </a:r>
          </a:p>
          <a:p>
            <a:pPr algn="ctr"/>
            <a:r>
              <a:rPr lang="en-US" sz="3200" b="1" dirty="0"/>
              <a:t>Ephesians 6:17</a:t>
            </a:r>
          </a:p>
        </p:txBody>
      </p:sp>
    </p:spTree>
    <p:extLst>
      <p:ext uri="{BB962C8B-B14F-4D97-AF65-F5344CB8AC3E}">
        <p14:creationId xmlns:p14="http://schemas.microsoft.com/office/powerpoint/2010/main" val="40830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Slide Background">
            <a:extLst>
              <a:ext uri="{FF2B5EF4-FFF2-40B4-BE49-F238E27FC236}">
                <a16:creationId xmlns:a16="http://schemas.microsoft.com/office/drawing/2014/main" id="{AC1DE9E0-67EC-4D54-808F-5601F5D5A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A cross with a sunset in the background&#10;&#10;Description automatically generated with low confidence">
            <a:extLst>
              <a:ext uri="{FF2B5EF4-FFF2-40B4-BE49-F238E27FC236}">
                <a16:creationId xmlns:a16="http://schemas.microsoft.com/office/drawing/2014/main" id="{46AF2BCD-B352-48F3-ACC1-315451FB6AFC}"/>
              </a:ext>
            </a:extLst>
          </p:cNvPr>
          <p:cNvPicPr>
            <a:picLocks noChangeAspect="1"/>
          </p:cNvPicPr>
          <p:nvPr/>
        </p:nvPicPr>
        <p:blipFill rotWithShape="1">
          <a:blip r:embed="rId2">
            <a:extLst>
              <a:ext uri="{28A0092B-C50C-407E-A947-70E740481C1C}">
                <a14:useLocalDpi xmlns:a14="http://schemas.microsoft.com/office/drawing/2010/main" val="0"/>
              </a:ext>
            </a:extLst>
          </a:blip>
          <a:srcRect l="40337" r="13726" b="3"/>
          <a:stretch/>
        </p:blipFill>
        <p:spPr>
          <a:xfrm>
            <a:off x="-3" y="3306763"/>
            <a:ext cx="3122247" cy="3551237"/>
          </a:xfrm>
          <a:prstGeom prst="rect">
            <a:avLst/>
          </a:prstGeom>
        </p:spPr>
      </p:pic>
      <p:pic>
        <p:nvPicPr>
          <p:cNvPr id="8" name="Content Placeholder 7" descr="A picture containing arrow&#10;&#10;Description automatically generated">
            <a:extLst>
              <a:ext uri="{FF2B5EF4-FFF2-40B4-BE49-F238E27FC236}">
                <a16:creationId xmlns:a16="http://schemas.microsoft.com/office/drawing/2014/main" id="{07F96C1F-0318-45D5-AEF4-29506A497F5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245" r="2" b="11835"/>
          <a:stretch/>
        </p:blipFill>
        <p:spPr>
          <a:xfrm>
            <a:off x="3122244" y="3306763"/>
            <a:ext cx="3122247" cy="3551237"/>
          </a:xfrm>
          <a:prstGeom prst="rect">
            <a:avLst/>
          </a:prstGeom>
        </p:spPr>
      </p:pic>
      <p:sp useBgFill="1">
        <p:nvSpPr>
          <p:cNvPr id="29" name="Rectangle 28">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45226"/>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853721-FA36-4DF0-8F65-8CEEBBA03641}"/>
              </a:ext>
            </a:extLst>
          </p:cNvPr>
          <p:cNvSpPr>
            <a:spLocks noGrp="1"/>
          </p:cNvSpPr>
          <p:nvPr>
            <p:ph type="title"/>
          </p:nvPr>
        </p:nvSpPr>
        <p:spPr>
          <a:xfrm>
            <a:off x="761801" y="409434"/>
            <a:ext cx="10579489" cy="2557824"/>
          </a:xfrm>
          <a:solidFill>
            <a:schemeClr val="accent5">
              <a:lumMod val="40000"/>
              <a:lumOff val="60000"/>
            </a:schemeClr>
          </a:solidFill>
          <a:ln w="38100">
            <a:solidFill>
              <a:schemeClr val="tx1"/>
            </a:solidFill>
          </a:ln>
        </p:spPr>
        <p:txBody>
          <a:bodyPr vert="horz" lIns="91440" tIns="45720" rIns="91440" bIns="45720" rtlCol="0" anchor="ctr">
            <a:normAutofit/>
          </a:bodyPr>
          <a:lstStyle/>
          <a:p>
            <a:pPr algn="ctr"/>
            <a:r>
              <a:rPr lang="en-US" b="1" dirty="0"/>
              <a:t>God is serious about you…</a:t>
            </a:r>
            <a:br>
              <a:rPr lang="en-US" b="1" dirty="0"/>
            </a:br>
            <a:r>
              <a:rPr lang="en-US" b="1" dirty="0"/>
              <a:t>because He loves you!</a:t>
            </a:r>
          </a:p>
        </p:txBody>
      </p:sp>
      <p:pic>
        <p:nvPicPr>
          <p:cNvPr id="10" name="Content Placeholder 9">
            <a:extLst>
              <a:ext uri="{FF2B5EF4-FFF2-40B4-BE49-F238E27FC236}">
                <a16:creationId xmlns:a16="http://schemas.microsoft.com/office/drawing/2014/main" id="{EBBF7413-840F-408D-B565-CA053641B844}"/>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244488" y="3345226"/>
            <a:ext cx="5352816" cy="3512774"/>
          </a:xfrm>
        </p:spPr>
      </p:pic>
      <p:cxnSp>
        <p:nvCxnSpPr>
          <p:cNvPr id="31" name="Straight Connector 30">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8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10A3-B902-4BE8-BD3F-F51F13B393AE}"/>
              </a:ext>
            </a:extLst>
          </p:cNvPr>
          <p:cNvSpPr>
            <a:spLocks noGrp="1"/>
          </p:cNvSpPr>
          <p:nvPr>
            <p:ph type="title"/>
          </p:nvPr>
        </p:nvSpPr>
        <p:spPr>
          <a:xfrm>
            <a:off x="354842" y="327546"/>
            <a:ext cx="5172501" cy="1963709"/>
          </a:xfrm>
          <a:ln w="57150">
            <a:solidFill>
              <a:schemeClr val="tx1"/>
            </a:solidFill>
          </a:ln>
        </p:spPr>
        <p:txBody>
          <a:bodyPr/>
          <a:lstStyle/>
          <a:p>
            <a:pPr algn="ctr"/>
            <a:r>
              <a:rPr lang="en-US" b="1" dirty="0"/>
              <a:t>1. Jesus Died</a:t>
            </a:r>
          </a:p>
        </p:txBody>
      </p:sp>
      <p:pic>
        <p:nvPicPr>
          <p:cNvPr id="6" name="Content Placeholder 5" descr="A cross with a sunset in the background&#10;&#10;Description automatically generated with low confidence">
            <a:extLst>
              <a:ext uri="{FF2B5EF4-FFF2-40B4-BE49-F238E27FC236}">
                <a16:creationId xmlns:a16="http://schemas.microsoft.com/office/drawing/2014/main" id="{F6F93389-31BE-46AA-AB41-03A036A9864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493" y="2827606"/>
            <a:ext cx="6069689" cy="3171412"/>
          </a:xfrm>
        </p:spPr>
      </p:pic>
      <p:pic>
        <p:nvPicPr>
          <p:cNvPr id="8" name="Content Placeholder 7">
            <a:extLst>
              <a:ext uri="{FF2B5EF4-FFF2-40B4-BE49-F238E27FC236}">
                <a16:creationId xmlns:a16="http://schemas.microsoft.com/office/drawing/2014/main" id="{F5CA3CCE-567C-4232-8239-02AC34A2EB6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0182" y="781237"/>
            <a:ext cx="5335299" cy="5217781"/>
          </a:xfrm>
        </p:spPr>
      </p:pic>
    </p:spTree>
    <p:extLst>
      <p:ext uri="{BB962C8B-B14F-4D97-AF65-F5344CB8AC3E}">
        <p14:creationId xmlns:p14="http://schemas.microsoft.com/office/powerpoint/2010/main" val="310658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int">
            <a:extLst>
              <a:ext uri="{FF2B5EF4-FFF2-40B4-BE49-F238E27FC236}">
                <a16:creationId xmlns:a16="http://schemas.microsoft.com/office/drawing/2014/main" id="{454D4344-7A53-4BC2-BE3F-111FE4853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311" y="0"/>
            <a:ext cx="1047689"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22" name="Rectangle 21">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7" cy="6858000"/>
          </a:xfrm>
          <a:prstGeom prst="rect">
            <a:avLst/>
          </a:prstGeom>
          <a:ln>
            <a:noFill/>
          </a:ln>
          <a:effectLst>
            <a:outerShdw blurRad="596900" dist="330200" dir="882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5997" cy="3429000"/>
          </a:xfrm>
          <a:prstGeom prst="rect">
            <a:avLst/>
          </a:prstGeom>
          <a:ln>
            <a:noFill/>
          </a:ln>
          <a:effectLst>
            <a:outerShdw blurRad="342900" dist="2286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1F92EE-198C-4433-8458-F399A292D02C}"/>
              </a:ext>
            </a:extLst>
          </p:cNvPr>
          <p:cNvSpPr>
            <a:spLocks noGrp="1"/>
          </p:cNvSpPr>
          <p:nvPr>
            <p:ph type="title"/>
          </p:nvPr>
        </p:nvSpPr>
        <p:spPr>
          <a:xfrm>
            <a:off x="6575305" y="235881"/>
            <a:ext cx="5092850" cy="2984991"/>
          </a:xfrm>
          <a:custGeom>
            <a:avLst/>
            <a:gdLst>
              <a:gd name="connsiteX0" fmla="*/ 0 w 5092850"/>
              <a:gd name="connsiteY0" fmla="*/ 0 h 2984991"/>
              <a:gd name="connsiteX1" fmla="*/ 616801 w 5092850"/>
              <a:gd name="connsiteY1" fmla="*/ 0 h 2984991"/>
              <a:gd name="connsiteX2" fmla="*/ 1029887 w 5092850"/>
              <a:gd name="connsiteY2" fmla="*/ 0 h 2984991"/>
              <a:gd name="connsiteX3" fmla="*/ 1493903 w 5092850"/>
              <a:gd name="connsiteY3" fmla="*/ 0 h 2984991"/>
              <a:gd name="connsiteX4" fmla="*/ 2059775 w 5092850"/>
              <a:gd name="connsiteY4" fmla="*/ 0 h 2984991"/>
              <a:gd name="connsiteX5" fmla="*/ 2523790 w 5092850"/>
              <a:gd name="connsiteY5" fmla="*/ 0 h 2984991"/>
              <a:gd name="connsiteX6" fmla="*/ 3191519 w 5092850"/>
              <a:gd name="connsiteY6" fmla="*/ 0 h 2984991"/>
              <a:gd name="connsiteX7" fmla="*/ 3706463 w 5092850"/>
              <a:gd name="connsiteY7" fmla="*/ 0 h 2984991"/>
              <a:gd name="connsiteX8" fmla="*/ 4323264 w 5092850"/>
              <a:gd name="connsiteY8" fmla="*/ 0 h 2984991"/>
              <a:gd name="connsiteX9" fmla="*/ 5092850 w 5092850"/>
              <a:gd name="connsiteY9" fmla="*/ 0 h 2984991"/>
              <a:gd name="connsiteX10" fmla="*/ 5092850 w 5092850"/>
              <a:gd name="connsiteY10" fmla="*/ 567148 h 2984991"/>
              <a:gd name="connsiteX11" fmla="*/ 5092850 w 5092850"/>
              <a:gd name="connsiteY11" fmla="*/ 1164146 h 2984991"/>
              <a:gd name="connsiteX12" fmla="*/ 5092850 w 5092850"/>
              <a:gd name="connsiteY12" fmla="*/ 1671595 h 2984991"/>
              <a:gd name="connsiteX13" fmla="*/ 5092850 w 5092850"/>
              <a:gd name="connsiteY13" fmla="*/ 2298443 h 2984991"/>
              <a:gd name="connsiteX14" fmla="*/ 5092850 w 5092850"/>
              <a:gd name="connsiteY14" fmla="*/ 2984991 h 2984991"/>
              <a:gd name="connsiteX15" fmla="*/ 4526978 w 5092850"/>
              <a:gd name="connsiteY15" fmla="*/ 2984991 h 2984991"/>
              <a:gd name="connsiteX16" fmla="*/ 3910177 w 5092850"/>
              <a:gd name="connsiteY16" fmla="*/ 2984991 h 2984991"/>
              <a:gd name="connsiteX17" fmla="*/ 3446162 w 5092850"/>
              <a:gd name="connsiteY17" fmla="*/ 2984991 h 2984991"/>
              <a:gd name="connsiteX18" fmla="*/ 2880290 w 5092850"/>
              <a:gd name="connsiteY18" fmla="*/ 2984991 h 2984991"/>
              <a:gd name="connsiteX19" fmla="*/ 2314417 w 5092850"/>
              <a:gd name="connsiteY19" fmla="*/ 2984991 h 2984991"/>
              <a:gd name="connsiteX20" fmla="*/ 1748545 w 5092850"/>
              <a:gd name="connsiteY20" fmla="*/ 2984991 h 2984991"/>
              <a:gd name="connsiteX21" fmla="*/ 1080816 w 5092850"/>
              <a:gd name="connsiteY21" fmla="*/ 2984991 h 2984991"/>
              <a:gd name="connsiteX22" fmla="*/ 616801 w 5092850"/>
              <a:gd name="connsiteY22" fmla="*/ 2984991 h 2984991"/>
              <a:gd name="connsiteX23" fmla="*/ 0 w 5092850"/>
              <a:gd name="connsiteY23" fmla="*/ 2984991 h 2984991"/>
              <a:gd name="connsiteX24" fmla="*/ 0 w 5092850"/>
              <a:gd name="connsiteY24" fmla="*/ 2417843 h 2984991"/>
              <a:gd name="connsiteX25" fmla="*/ 0 w 5092850"/>
              <a:gd name="connsiteY25" fmla="*/ 1820845 h 2984991"/>
              <a:gd name="connsiteX26" fmla="*/ 0 w 5092850"/>
              <a:gd name="connsiteY26" fmla="*/ 1164146 h 2984991"/>
              <a:gd name="connsiteX27" fmla="*/ 0 w 5092850"/>
              <a:gd name="connsiteY27" fmla="*/ 507448 h 2984991"/>
              <a:gd name="connsiteX28" fmla="*/ 0 w 5092850"/>
              <a:gd name="connsiteY28" fmla="*/ 0 h 298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92850" h="2984991" fill="none" extrusionOk="0">
                <a:moveTo>
                  <a:pt x="0" y="0"/>
                </a:moveTo>
                <a:cubicBezTo>
                  <a:pt x="191957" y="-50020"/>
                  <a:pt x="459153" y="67576"/>
                  <a:pt x="616801" y="0"/>
                </a:cubicBezTo>
                <a:cubicBezTo>
                  <a:pt x="774449" y="-67576"/>
                  <a:pt x="891789" y="9541"/>
                  <a:pt x="1029887" y="0"/>
                </a:cubicBezTo>
                <a:cubicBezTo>
                  <a:pt x="1167985" y="-9541"/>
                  <a:pt x="1376665" y="40757"/>
                  <a:pt x="1493903" y="0"/>
                </a:cubicBezTo>
                <a:cubicBezTo>
                  <a:pt x="1611141" y="-40757"/>
                  <a:pt x="1883429" y="62674"/>
                  <a:pt x="2059775" y="0"/>
                </a:cubicBezTo>
                <a:cubicBezTo>
                  <a:pt x="2236121" y="-62674"/>
                  <a:pt x="2298235" y="29144"/>
                  <a:pt x="2523790" y="0"/>
                </a:cubicBezTo>
                <a:cubicBezTo>
                  <a:pt x="2749346" y="-29144"/>
                  <a:pt x="2909538" y="19566"/>
                  <a:pt x="3191519" y="0"/>
                </a:cubicBezTo>
                <a:cubicBezTo>
                  <a:pt x="3473500" y="-19566"/>
                  <a:pt x="3596318" y="49906"/>
                  <a:pt x="3706463" y="0"/>
                </a:cubicBezTo>
                <a:cubicBezTo>
                  <a:pt x="3816608" y="-49906"/>
                  <a:pt x="4120944" y="3046"/>
                  <a:pt x="4323264" y="0"/>
                </a:cubicBezTo>
                <a:cubicBezTo>
                  <a:pt x="4525584" y="-3046"/>
                  <a:pt x="4718710" y="24131"/>
                  <a:pt x="5092850" y="0"/>
                </a:cubicBezTo>
                <a:cubicBezTo>
                  <a:pt x="5150786" y="282784"/>
                  <a:pt x="5056908" y="406760"/>
                  <a:pt x="5092850" y="567148"/>
                </a:cubicBezTo>
                <a:cubicBezTo>
                  <a:pt x="5128792" y="727536"/>
                  <a:pt x="5084149" y="934964"/>
                  <a:pt x="5092850" y="1164146"/>
                </a:cubicBezTo>
                <a:cubicBezTo>
                  <a:pt x="5101551" y="1393328"/>
                  <a:pt x="5083844" y="1504023"/>
                  <a:pt x="5092850" y="1671595"/>
                </a:cubicBezTo>
                <a:cubicBezTo>
                  <a:pt x="5101856" y="1839167"/>
                  <a:pt x="5035479" y="2057040"/>
                  <a:pt x="5092850" y="2298443"/>
                </a:cubicBezTo>
                <a:cubicBezTo>
                  <a:pt x="5150221" y="2539846"/>
                  <a:pt x="5020619" y="2824579"/>
                  <a:pt x="5092850" y="2984991"/>
                </a:cubicBezTo>
                <a:cubicBezTo>
                  <a:pt x="4918131" y="2988982"/>
                  <a:pt x="4717489" y="2982279"/>
                  <a:pt x="4526978" y="2984991"/>
                </a:cubicBezTo>
                <a:cubicBezTo>
                  <a:pt x="4336467" y="2987703"/>
                  <a:pt x="4043853" y="2911137"/>
                  <a:pt x="3910177" y="2984991"/>
                </a:cubicBezTo>
                <a:cubicBezTo>
                  <a:pt x="3776501" y="3058845"/>
                  <a:pt x="3623827" y="2981893"/>
                  <a:pt x="3446162" y="2984991"/>
                </a:cubicBezTo>
                <a:cubicBezTo>
                  <a:pt x="3268498" y="2988089"/>
                  <a:pt x="3099810" y="2955059"/>
                  <a:pt x="2880290" y="2984991"/>
                </a:cubicBezTo>
                <a:cubicBezTo>
                  <a:pt x="2660770" y="3014923"/>
                  <a:pt x="2534664" y="2982729"/>
                  <a:pt x="2314417" y="2984991"/>
                </a:cubicBezTo>
                <a:cubicBezTo>
                  <a:pt x="2094170" y="2987253"/>
                  <a:pt x="2023689" y="2976254"/>
                  <a:pt x="1748545" y="2984991"/>
                </a:cubicBezTo>
                <a:cubicBezTo>
                  <a:pt x="1473401" y="2993728"/>
                  <a:pt x="1337412" y="2914721"/>
                  <a:pt x="1080816" y="2984991"/>
                </a:cubicBezTo>
                <a:cubicBezTo>
                  <a:pt x="824220" y="3055261"/>
                  <a:pt x="820170" y="2935702"/>
                  <a:pt x="616801" y="2984991"/>
                </a:cubicBezTo>
                <a:cubicBezTo>
                  <a:pt x="413433" y="3034280"/>
                  <a:pt x="286297" y="2924474"/>
                  <a:pt x="0" y="2984991"/>
                </a:cubicBezTo>
                <a:cubicBezTo>
                  <a:pt x="-25578" y="2836390"/>
                  <a:pt x="34868" y="2655344"/>
                  <a:pt x="0" y="2417843"/>
                </a:cubicBezTo>
                <a:cubicBezTo>
                  <a:pt x="-34868" y="2180342"/>
                  <a:pt x="59276" y="2006732"/>
                  <a:pt x="0" y="1820845"/>
                </a:cubicBezTo>
                <a:cubicBezTo>
                  <a:pt x="-59276" y="1634958"/>
                  <a:pt x="19204" y="1330701"/>
                  <a:pt x="0" y="1164146"/>
                </a:cubicBezTo>
                <a:cubicBezTo>
                  <a:pt x="-19204" y="997591"/>
                  <a:pt x="335" y="757745"/>
                  <a:pt x="0" y="507448"/>
                </a:cubicBezTo>
                <a:cubicBezTo>
                  <a:pt x="-335" y="257151"/>
                  <a:pt x="24762" y="105390"/>
                  <a:pt x="0" y="0"/>
                </a:cubicBezTo>
                <a:close/>
              </a:path>
              <a:path w="5092850" h="2984991" stroke="0" extrusionOk="0">
                <a:moveTo>
                  <a:pt x="0" y="0"/>
                </a:moveTo>
                <a:cubicBezTo>
                  <a:pt x="133094" y="-49904"/>
                  <a:pt x="444110" y="49205"/>
                  <a:pt x="616801" y="0"/>
                </a:cubicBezTo>
                <a:cubicBezTo>
                  <a:pt x="789492" y="-49205"/>
                  <a:pt x="853363" y="36383"/>
                  <a:pt x="1080816" y="0"/>
                </a:cubicBezTo>
                <a:cubicBezTo>
                  <a:pt x="1308270" y="-36383"/>
                  <a:pt x="1420287" y="27823"/>
                  <a:pt x="1595760" y="0"/>
                </a:cubicBezTo>
                <a:cubicBezTo>
                  <a:pt x="1771233" y="-27823"/>
                  <a:pt x="1852330" y="37449"/>
                  <a:pt x="2008846" y="0"/>
                </a:cubicBezTo>
                <a:cubicBezTo>
                  <a:pt x="2165362" y="-37449"/>
                  <a:pt x="2280043" y="59635"/>
                  <a:pt x="2523790" y="0"/>
                </a:cubicBezTo>
                <a:cubicBezTo>
                  <a:pt x="2767537" y="-59635"/>
                  <a:pt x="2769590" y="51085"/>
                  <a:pt x="2987805" y="0"/>
                </a:cubicBezTo>
                <a:cubicBezTo>
                  <a:pt x="3206020" y="-51085"/>
                  <a:pt x="3286968" y="55545"/>
                  <a:pt x="3451821" y="0"/>
                </a:cubicBezTo>
                <a:cubicBezTo>
                  <a:pt x="3616674" y="-55545"/>
                  <a:pt x="3872661" y="1251"/>
                  <a:pt x="4119550" y="0"/>
                </a:cubicBezTo>
                <a:cubicBezTo>
                  <a:pt x="4366439" y="-1251"/>
                  <a:pt x="4371002" y="44402"/>
                  <a:pt x="4583565" y="0"/>
                </a:cubicBezTo>
                <a:cubicBezTo>
                  <a:pt x="4796129" y="-44402"/>
                  <a:pt x="4849449" y="53852"/>
                  <a:pt x="5092850" y="0"/>
                </a:cubicBezTo>
                <a:cubicBezTo>
                  <a:pt x="5148522" y="250886"/>
                  <a:pt x="5037136" y="472919"/>
                  <a:pt x="5092850" y="626848"/>
                </a:cubicBezTo>
                <a:cubicBezTo>
                  <a:pt x="5148564" y="780777"/>
                  <a:pt x="5063524" y="1089364"/>
                  <a:pt x="5092850" y="1283546"/>
                </a:cubicBezTo>
                <a:cubicBezTo>
                  <a:pt x="5122176" y="1477728"/>
                  <a:pt x="5021865" y="1696368"/>
                  <a:pt x="5092850" y="1940244"/>
                </a:cubicBezTo>
                <a:cubicBezTo>
                  <a:pt x="5163835" y="2184120"/>
                  <a:pt x="5038315" y="2335480"/>
                  <a:pt x="5092850" y="2447693"/>
                </a:cubicBezTo>
                <a:cubicBezTo>
                  <a:pt x="5147385" y="2559906"/>
                  <a:pt x="5065554" y="2833650"/>
                  <a:pt x="5092850" y="2984991"/>
                </a:cubicBezTo>
                <a:cubicBezTo>
                  <a:pt x="4955880" y="2988657"/>
                  <a:pt x="4856122" y="2945498"/>
                  <a:pt x="4679763" y="2984991"/>
                </a:cubicBezTo>
                <a:cubicBezTo>
                  <a:pt x="4503404" y="3024484"/>
                  <a:pt x="4407602" y="2954476"/>
                  <a:pt x="4266677" y="2984991"/>
                </a:cubicBezTo>
                <a:cubicBezTo>
                  <a:pt x="4125752" y="3015506"/>
                  <a:pt x="3832328" y="2955339"/>
                  <a:pt x="3700804" y="2984991"/>
                </a:cubicBezTo>
                <a:cubicBezTo>
                  <a:pt x="3569280" y="3014643"/>
                  <a:pt x="3442106" y="2944664"/>
                  <a:pt x="3287718" y="2984991"/>
                </a:cubicBezTo>
                <a:cubicBezTo>
                  <a:pt x="3133330" y="3025318"/>
                  <a:pt x="3006512" y="2926049"/>
                  <a:pt x="2772774" y="2984991"/>
                </a:cubicBezTo>
                <a:cubicBezTo>
                  <a:pt x="2539036" y="3043933"/>
                  <a:pt x="2265851" y="2950559"/>
                  <a:pt x="2105045" y="2984991"/>
                </a:cubicBezTo>
                <a:cubicBezTo>
                  <a:pt x="1944239" y="3019423"/>
                  <a:pt x="1873160" y="2959474"/>
                  <a:pt x="1691958" y="2984991"/>
                </a:cubicBezTo>
                <a:cubicBezTo>
                  <a:pt x="1510756" y="3010508"/>
                  <a:pt x="1360737" y="2929657"/>
                  <a:pt x="1177014" y="2984991"/>
                </a:cubicBezTo>
                <a:cubicBezTo>
                  <a:pt x="993291" y="3040325"/>
                  <a:pt x="795131" y="2966570"/>
                  <a:pt x="662070" y="2984991"/>
                </a:cubicBezTo>
                <a:cubicBezTo>
                  <a:pt x="529009" y="3003412"/>
                  <a:pt x="320666" y="2942027"/>
                  <a:pt x="0" y="2984991"/>
                </a:cubicBezTo>
                <a:cubicBezTo>
                  <a:pt x="-9247" y="2793331"/>
                  <a:pt x="1828" y="2577667"/>
                  <a:pt x="0" y="2387993"/>
                </a:cubicBezTo>
                <a:cubicBezTo>
                  <a:pt x="-1828" y="2198319"/>
                  <a:pt x="19116" y="2012343"/>
                  <a:pt x="0" y="1820845"/>
                </a:cubicBezTo>
                <a:cubicBezTo>
                  <a:pt x="-19116" y="1629347"/>
                  <a:pt x="34208" y="1382946"/>
                  <a:pt x="0" y="1164146"/>
                </a:cubicBezTo>
                <a:cubicBezTo>
                  <a:pt x="-34208" y="945346"/>
                  <a:pt x="55883" y="740528"/>
                  <a:pt x="0" y="596998"/>
                </a:cubicBezTo>
                <a:cubicBezTo>
                  <a:pt x="-55883" y="453468"/>
                  <a:pt x="60419" y="275366"/>
                  <a:pt x="0" y="0"/>
                </a:cubicBezTo>
                <a:close/>
              </a:path>
            </a:pathLst>
          </a:custGeom>
          <a:ln>
            <a:solidFill>
              <a:schemeClr val="tx1"/>
            </a:solidFill>
            <a:extLst>
              <a:ext uri="{C807C97D-BFC1-408E-A445-0C87EB9F89A2}">
                <ask:lineSketchStyleProps xmlns:ask="http://schemas.microsoft.com/office/drawing/2018/sketchyshapes" sd="4291310402">
                  <ask:type>
                    <ask:lineSketchScribble/>
                  </ask:type>
                </ask:lineSketchStyleProps>
              </a:ext>
            </a:extLst>
          </a:ln>
        </p:spPr>
        <p:txBody>
          <a:bodyPr vert="horz" lIns="91440" tIns="45720" rIns="91440" bIns="45720" rtlCol="0" anchor="ctr">
            <a:normAutofit/>
          </a:bodyPr>
          <a:lstStyle/>
          <a:p>
            <a:pPr algn="ctr"/>
            <a:r>
              <a:rPr lang="en-US" sz="4800" dirty="0"/>
              <a:t>2. Jesus Died for OUR Sins</a:t>
            </a:r>
          </a:p>
        </p:txBody>
      </p:sp>
      <p:pic>
        <p:nvPicPr>
          <p:cNvPr id="5" name="Content Placeholder 4" descr="A picture containing text&#10;&#10;Description automatically generated">
            <a:extLst>
              <a:ext uri="{FF2B5EF4-FFF2-40B4-BE49-F238E27FC236}">
                <a16:creationId xmlns:a16="http://schemas.microsoft.com/office/drawing/2014/main" id="{637F5F78-A88B-452D-9241-85EDB0A5FB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579" y="849970"/>
            <a:ext cx="5158060" cy="5158060"/>
          </a:xfrm>
          <a:prstGeom prst="rect">
            <a:avLst/>
          </a:prstGeom>
        </p:spPr>
      </p:pic>
      <p:cxnSp>
        <p:nvCxnSpPr>
          <p:cNvPr id="26" name="Straight Connector 25">
            <a:extLst>
              <a:ext uri="{FF2B5EF4-FFF2-40B4-BE49-F238E27FC236}">
                <a16:creationId xmlns:a16="http://schemas.microsoft.com/office/drawing/2014/main" id="{1D7AD51E-A168-490B-B8A6-8AFE86E0F2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46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10000"/>
                <a:lumOff val="90000"/>
              </a:schemeClr>
            </a:gs>
            <a:gs pos="35000">
              <a:schemeClr val="tx1">
                <a:lumMod val="25000"/>
                <a:lumOff val="75000"/>
              </a:schemeClr>
            </a:gs>
            <a:gs pos="100000">
              <a:schemeClr val="tx1">
                <a:lumMod val="50000"/>
                <a:lumOff val="50000"/>
              </a:schemeClr>
            </a:gs>
          </a:gsLst>
          <a:path path="rect">
            <a:fillToRect l="100000" t="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4A420-F50C-4C2C-B88E-E6F4EF504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ADB48DB-8E25-4F2F-8C02-5B79393725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2BA7E3-7313-49C8-A245-A85BDEB13E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Slide Background">
            <a:extLst>
              <a:ext uri="{FF2B5EF4-FFF2-40B4-BE49-F238E27FC236}">
                <a16:creationId xmlns:a16="http://schemas.microsoft.com/office/drawing/2014/main" id="{B6B8D179-B668-4AE8-A618-63D005869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5FF0796-156B-4559-938E-6CB0CFD48807}"/>
              </a:ext>
            </a:extLst>
          </p:cNvPr>
          <p:cNvSpPr>
            <a:spLocks noGrp="1"/>
          </p:cNvSpPr>
          <p:nvPr>
            <p:ph type="title"/>
          </p:nvPr>
        </p:nvSpPr>
        <p:spPr>
          <a:xfrm>
            <a:off x="1097280" y="885671"/>
            <a:ext cx="4129645" cy="4994817"/>
          </a:xfrm>
          <a:solidFill>
            <a:schemeClr val="bg2">
              <a:lumMod val="90000"/>
            </a:schemeClr>
          </a:solidFill>
          <a:ln w="38100">
            <a:solidFill>
              <a:schemeClr val="tx1"/>
            </a:solidFill>
          </a:ln>
        </p:spPr>
        <p:txBody>
          <a:bodyPr vert="horz" lIns="91440" tIns="45720" rIns="91440" bIns="45720" rtlCol="0" anchor="ctr">
            <a:normAutofit/>
          </a:bodyPr>
          <a:lstStyle/>
          <a:p>
            <a:pPr algn="ctr"/>
            <a:r>
              <a:rPr lang="en-US" sz="6000" b="1" dirty="0"/>
              <a:t>3. Jesus Defeated Death!</a:t>
            </a:r>
          </a:p>
        </p:txBody>
      </p:sp>
      <p:cxnSp>
        <p:nvCxnSpPr>
          <p:cNvPr id="20" name="Straight Connector 19">
            <a:extLst>
              <a:ext uri="{FF2B5EF4-FFF2-40B4-BE49-F238E27FC236}">
                <a16:creationId xmlns:a16="http://schemas.microsoft.com/office/drawing/2014/main" id="{E8629BEE-13D1-4CDD-8A7D-0A9F9688BA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900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2641812F-D17A-4BBB-8708-A43295056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earing a white robe&#10;&#10;Description automatically generated with medium confidence">
            <a:extLst>
              <a:ext uri="{FF2B5EF4-FFF2-40B4-BE49-F238E27FC236}">
                <a16:creationId xmlns:a16="http://schemas.microsoft.com/office/drawing/2014/main" id="{DA2D7B19-4040-4C8A-95D0-72E0B347A7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5006" y="168753"/>
            <a:ext cx="4252807" cy="6244202"/>
          </a:xfrm>
          <a:prstGeom prst="rect">
            <a:avLst/>
          </a:prstGeom>
        </p:spPr>
      </p:pic>
    </p:spTree>
    <p:extLst>
      <p:ext uri="{BB962C8B-B14F-4D97-AF65-F5344CB8AC3E}">
        <p14:creationId xmlns:p14="http://schemas.microsoft.com/office/powerpoint/2010/main" val="193456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E1EB63EC-1413-46C9-8EFC-2B2289E5E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088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3138"/>
          </a:xfrm>
          <a:prstGeom prst="rect">
            <a:avLst/>
          </a:prstGeom>
          <a:ln>
            <a:noFill/>
          </a:ln>
          <a:effectLst>
            <a:outerShdw blurRad="596900" dist="330200" dir="714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58B79D-4718-4DDA-91A4-179379D8F2EA}"/>
              </a:ext>
            </a:extLst>
          </p:cNvPr>
          <p:cNvSpPr>
            <a:spLocks noGrp="1"/>
          </p:cNvSpPr>
          <p:nvPr>
            <p:ph type="title"/>
          </p:nvPr>
        </p:nvSpPr>
        <p:spPr>
          <a:xfrm>
            <a:off x="761801" y="956281"/>
            <a:ext cx="4770319" cy="2010284"/>
          </a:xfrm>
        </p:spPr>
        <p:txBody>
          <a:bodyPr anchor="b">
            <a:normAutofit/>
          </a:bodyPr>
          <a:lstStyle/>
          <a:p>
            <a:r>
              <a:rPr lang="en-US" sz="6000" b="1" dirty="0"/>
              <a:t>We All Have Tombs….</a:t>
            </a:r>
          </a:p>
        </p:txBody>
      </p:sp>
      <p:pic>
        <p:nvPicPr>
          <p:cNvPr id="7" name="Picture 6" descr="A picture containing blur, silhouette&#10;&#10;Description automatically generated">
            <a:extLst>
              <a:ext uri="{FF2B5EF4-FFF2-40B4-BE49-F238E27FC236}">
                <a16:creationId xmlns:a16="http://schemas.microsoft.com/office/drawing/2014/main" id="{CBC10C5D-38E4-4311-BE11-703D3FA9E8F0}"/>
              </a:ext>
            </a:extLst>
          </p:cNvPr>
          <p:cNvPicPr>
            <a:picLocks noChangeAspect="1"/>
          </p:cNvPicPr>
          <p:nvPr/>
        </p:nvPicPr>
        <p:blipFill rotWithShape="1">
          <a:blip r:embed="rId2">
            <a:extLst>
              <a:ext uri="{28A0092B-C50C-407E-A947-70E740481C1C}">
                <a14:useLocalDpi xmlns:a14="http://schemas.microsoft.com/office/drawing/2010/main" val="0"/>
              </a:ext>
            </a:extLst>
          </a:blip>
          <a:srcRect l="22984" r="1" b="1"/>
          <a:stretch/>
        </p:blipFill>
        <p:spPr>
          <a:xfrm>
            <a:off x="5413709" y="3417528"/>
            <a:ext cx="5037413" cy="3417529"/>
          </a:xfrm>
          <a:prstGeom prst="rect">
            <a:avLst/>
          </a:prstGeom>
        </p:spPr>
      </p:pic>
      <p:pic>
        <p:nvPicPr>
          <p:cNvPr id="5" name="Content Placeholder 4" descr="Text&#10;&#10;Description automatically generated">
            <a:extLst>
              <a:ext uri="{FF2B5EF4-FFF2-40B4-BE49-F238E27FC236}">
                <a16:creationId xmlns:a16="http://schemas.microsoft.com/office/drawing/2014/main" id="{3AA50664-C5FD-4F33-B34E-6E6800A6E4E1}"/>
              </a:ext>
            </a:extLst>
          </p:cNvPr>
          <p:cNvPicPr>
            <a:picLocks noChangeAspect="1"/>
          </p:cNvPicPr>
          <p:nvPr/>
        </p:nvPicPr>
        <p:blipFill rotWithShape="1">
          <a:blip r:embed="rId3">
            <a:extLst>
              <a:ext uri="{28A0092B-C50C-407E-A947-70E740481C1C}">
                <a14:useLocalDpi xmlns:a14="http://schemas.microsoft.com/office/drawing/2010/main" val="0"/>
              </a:ext>
            </a:extLst>
          </a:blip>
          <a:srcRect t="15657" r="4" b="16047"/>
          <a:stretch/>
        </p:blipFill>
        <p:spPr>
          <a:xfrm>
            <a:off x="6103026" y="-1"/>
            <a:ext cx="5037413" cy="3440471"/>
          </a:xfrm>
          <a:prstGeom prst="rect">
            <a:avLst/>
          </a:prstGeom>
          <a:effectLst>
            <a:outerShdw blurRad="254000" dist="190500" dir="5580000" sx="90000" sy="90000" algn="ctr" rotWithShape="0">
              <a:srgbClr val="000000">
                <a:alpha val="25000"/>
              </a:srgbClr>
            </a:outerShdw>
          </a:effectLst>
        </p:spPr>
      </p:pic>
      <p:cxnSp>
        <p:nvCxnSpPr>
          <p:cNvPr id="18" name="Straight Connector 17">
            <a:extLst>
              <a:ext uri="{FF2B5EF4-FFF2-40B4-BE49-F238E27FC236}">
                <a16:creationId xmlns:a16="http://schemas.microsoft.com/office/drawing/2014/main" id="{4C0E7494-7780-4936-B767-2F5FCAB55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18908"/>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person&#10;&#10;Description automatically generated">
            <a:extLst>
              <a:ext uri="{FF2B5EF4-FFF2-40B4-BE49-F238E27FC236}">
                <a16:creationId xmlns:a16="http://schemas.microsoft.com/office/drawing/2014/main" id="{ABE09E55-CB91-4247-B70C-DAF43F7A9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44" y="3417528"/>
            <a:ext cx="5589356" cy="3440472"/>
          </a:xfrm>
          <a:prstGeom prst="rect">
            <a:avLst/>
          </a:prstGeom>
        </p:spPr>
      </p:pic>
    </p:spTree>
    <p:extLst>
      <p:ext uri="{BB962C8B-B14F-4D97-AF65-F5344CB8AC3E}">
        <p14:creationId xmlns:p14="http://schemas.microsoft.com/office/powerpoint/2010/main" val="311156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43">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2" name="Slide Background">
            <a:extLst>
              <a:ext uri="{FF2B5EF4-FFF2-40B4-BE49-F238E27FC236}">
                <a16:creationId xmlns:a16="http://schemas.microsoft.com/office/drawing/2014/main" id="{641CECF3-E505-4BE9-99D1-E04AA31E4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nt">
            <a:extLst>
              <a:ext uri="{FF2B5EF4-FFF2-40B4-BE49-F238E27FC236}">
                <a16:creationId xmlns:a16="http://schemas.microsoft.com/office/drawing/2014/main" id="{81E89012-7B7D-4D9C-AF8E-32BFF516D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1700" y="0"/>
            <a:ext cx="10472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6" name="Rectangle 55">
            <a:extLst>
              <a:ext uri="{FF2B5EF4-FFF2-40B4-BE49-F238E27FC236}">
                <a16:creationId xmlns:a16="http://schemas.microsoft.com/office/drawing/2014/main" id="{1CC260F1-CD9A-42C9-8ED4-1C61328D8F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3679371"/>
          </a:xfrm>
          <a:prstGeom prst="rect">
            <a:avLst/>
          </a:prstGeom>
          <a:ln>
            <a:noFill/>
          </a:ln>
          <a:effectLst>
            <a:outerShdw blurRad="317500" dist="1905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A50E2F-C745-450F-AA2E-28432CD12832}"/>
              </a:ext>
            </a:extLst>
          </p:cNvPr>
          <p:cNvSpPr>
            <a:spLocks noGrp="1"/>
          </p:cNvSpPr>
          <p:nvPr>
            <p:ph type="title"/>
          </p:nvPr>
        </p:nvSpPr>
        <p:spPr>
          <a:xfrm>
            <a:off x="5812995" y="78366"/>
            <a:ext cx="5855160" cy="1677650"/>
          </a:xfrm>
        </p:spPr>
        <p:txBody>
          <a:bodyPr vert="horz" lIns="91440" tIns="45720" rIns="91440" bIns="45720" rtlCol="0" anchor="ctr">
            <a:normAutofit/>
          </a:bodyPr>
          <a:lstStyle/>
          <a:p>
            <a:pPr algn="ctr"/>
            <a:r>
              <a:rPr lang="en-US" b="1" dirty="0"/>
              <a:t>Thomas, the Disciple of Disbelief</a:t>
            </a:r>
          </a:p>
        </p:txBody>
      </p:sp>
      <p:pic>
        <p:nvPicPr>
          <p:cNvPr id="14" name="Content Placeholder 13">
            <a:extLst>
              <a:ext uri="{FF2B5EF4-FFF2-40B4-BE49-F238E27FC236}">
                <a16:creationId xmlns:a16="http://schemas.microsoft.com/office/drawing/2014/main" id="{A7978C7E-422A-4DAA-8129-6D96BF74F044}"/>
              </a:ext>
            </a:extLst>
          </p:cNvPr>
          <p:cNvPicPr>
            <a:picLocks noChangeAspect="1"/>
          </p:cNvPicPr>
          <p:nvPr/>
        </p:nvPicPr>
        <p:blipFill>
          <a:blip r:embed="rId2">
            <a:extLst>
              <a:ext uri="{28A0092B-C50C-407E-A947-70E740481C1C}">
                <a14:useLocalDpi xmlns:a14="http://schemas.microsoft.com/office/drawing/2010/main" val="0"/>
              </a:ext>
            </a:extLst>
          </a:blip>
          <a:srcRect l="15685" r="15685"/>
          <a:stretch/>
        </p:blipFill>
        <p:spPr>
          <a:xfrm>
            <a:off x="219770" y="3666921"/>
            <a:ext cx="5593225" cy="3186929"/>
          </a:xfrm>
          <a:prstGeom prst="rect">
            <a:avLst/>
          </a:prstGeom>
        </p:spPr>
      </p:pic>
      <p:pic>
        <p:nvPicPr>
          <p:cNvPr id="16" name="Content Placeholder 15" descr="A group of people in robes&#10;&#10;Description automatically generated with low confidence">
            <a:extLst>
              <a:ext uri="{FF2B5EF4-FFF2-40B4-BE49-F238E27FC236}">
                <a16:creationId xmlns:a16="http://schemas.microsoft.com/office/drawing/2014/main" id="{D6C2D470-254E-4711-8A19-44B62319436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8867" b="-2"/>
          <a:stretch/>
        </p:blipFill>
        <p:spPr>
          <a:xfrm>
            <a:off x="5774385" y="1834382"/>
            <a:ext cx="5595131" cy="5019468"/>
          </a:xfrm>
          <a:prstGeom prst="rect">
            <a:avLst/>
          </a:prstGeom>
        </p:spPr>
      </p:pic>
      <p:pic>
        <p:nvPicPr>
          <p:cNvPr id="18" name="Picture 17" descr="A picture containing text, nature, sunset&#10;&#10;Description automatically generated">
            <a:extLst>
              <a:ext uri="{FF2B5EF4-FFF2-40B4-BE49-F238E27FC236}">
                <a16:creationId xmlns:a16="http://schemas.microsoft.com/office/drawing/2014/main" id="{C3BB2441-97B6-4217-B309-55442A0CDF55}"/>
              </a:ext>
            </a:extLst>
          </p:cNvPr>
          <p:cNvPicPr>
            <a:picLocks noChangeAspect="1"/>
          </p:cNvPicPr>
          <p:nvPr/>
        </p:nvPicPr>
        <p:blipFill rotWithShape="1">
          <a:blip r:embed="rId4">
            <a:extLst>
              <a:ext uri="{28A0092B-C50C-407E-A947-70E740481C1C}">
                <a14:useLocalDpi xmlns:a14="http://schemas.microsoft.com/office/drawing/2010/main" val="0"/>
              </a:ext>
            </a:extLst>
          </a:blip>
          <a:srcRect t="7874" r="-1" b="2470"/>
          <a:stretch/>
        </p:blipFill>
        <p:spPr>
          <a:xfrm>
            <a:off x="216721" y="-16601"/>
            <a:ext cx="5575859" cy="3679372"/>
          </a:xfrm>
          <a:prstGeom prst="rect">
            <a:avLst/>
          </a:prstGeom>
          <a:effectLst>
            <a:outerShdw blurRad="254000" dist="190500" dir="5580000" sx="90000" sy="90000" algn="ctr" rotWithShape="0">
              <a:srgbClr val="000000">
                <a:alpha val="25000"/>
              </a:srgbClr>
            </a:outerShdw>
          </a:effectLst>
        </p:spPr>
      </p:pic>
      <p:cxnSp>
        <p:nvCxnSpPr>
          <p:cNvPr id="58" name="Straight Connector 57">
            <a:extLst>
              <a:ext uri="{FF2B5EF4-FFF2-40B4-BE49-F238E27FC236}">
                <a16:creationId xmlns:a16="http://schemas.microsoft.com/office/drawing/2014/main" id="{C1A0C73D-64CA-4D29-8359-7684171085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E07-8DB6-473B-A371-3CECAABDAED3}"/>
              </a:ext>
            </a:extLst>
          </p:cNvPr>
          <p:cNvSpPr>
            <a:spLocks noGrp="1"/>
          </p:cNvSpPr>
          <p:nvPr>
            <p:ph type="title"/>
          </p:nvPr>
        </p:nvSpPr>
        <p:spPr>
          <a:xfrm>
            <a:off x="761801" y="272956"/>
            <a:ext cx="10380573" cy="2018300"/>
          </a:xfrm>
          <a:solidFill>
            <a:schemeClr val="accent5">
              <a:lumMod val="20000"/>
              <a:lumOff val="80000"/>
            </a:schemeClr>
          </a:solidFill>
          <a:ln w="12700">
            <a:solidFill>
              <a:schemeClr val="tx1"/>
            </a:solidFill>
          </a:ln>
        </p:spPr>
        <p:txBody>
          <a:bodyPr>
            <a:normAutofit/>
          </a:bodyPr>
          <a:lstStyle/>
          <a:p>
            <a:pPr algn="ctr"/>
            <a:r>
              <a:rPr lang="en-US" b="1" dirty="0"/>
              <a:t>What do YOU need to do to become Free of Your Tomb?</a:t>
            </a:r>
          </a:p>
        </p:txBody>
      </p:sp>
      <p:pic>
        <p:nvPicPr>
          <p:cNvPr id="5" name="Content Placeholder 4" descr="A picture containing text&#10;&#10;Description automatically generated">
            <a:extLst>
              <a:ext uri="{FF2B5EF4-FFF2-40B4-BE49-F238E27FC236}">
                <a16:creationId xmlns:a16="http://schemas.microsoft.com/office/drawing/2014/main" id="{39F5B85B-FACE-42FA-8A1F-DEABC5F8B2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2132" y="2758804"/>
            <a:ext cx="6773010" cy="3762783"/>
          </a:xfrm>
          <a:prstGeom prst="rect">
            <a:avLst/>
          </a:prstGeom>
          <a:ln>
            <a:noFill/>
          </a:ln>
          <a:effectLst>
            <a:softEdge rad="112500"/>
          </a:effectLst>
        </p:spPr>
      </p:pic>
    </p:spTree>
    <p:extLst>
      <p:ext uri="{BB962C8B-B14F-4D97-AF65-F5344CB8AC3E}">
        <p14:creationId xmlns:p14="http://schemas.microsoft.com/office/powerpoint/2010/main" val="42819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1F7F-A44E-4F86-9CF3-EA1496642550}"/>
              </a:ext>
            </a:extLst>
          </p:cNvPr>
          <p:cNvSpPr>
            <a:spLocks noGrp="1"/>
          </p:cNvSpPr>
          <p:nvPr>
            <p:ph type="title"/>
          </p:nvPr>
        </p:nvSpPr>
        <p:spPr>
          <a:xfrm>
            <a:off x="6509982" y="327546"/>
            <a:ext cx="4632392" cy="1963709"/>
          </a:xfrm>
          <a:solidFill>
            <a:schemeClr val="accent4">
              <a:lumMod val="40000"/>
              <a:lumOff val="60000"/>
            </a:schemeClr>
          </a:solidFill>
          <a:ln w="38100">
            <a:solidFill>
              <a:schemeClr val="tx1"/>
            </a:solidFill>
          </a:ln>
        </p:spPr>
        <p:txBody>
          <a:bodyPr>
            <a:normAutofit/>
          </a:bodyPr>
          <a:lstStyle/>
          <a:p>
            <a:pPr algn="ctr"/>
            <a:r>
              <a:rPr lang="en-US" b="1" u="sng" dirty="0"/>
              <a:t>I. DISCOVER YOUR TOMB</a:t>
            </a:r>
          </a:p>
        </p:txBody>
      </p:sp>
      <p:pic>
        <p:nvPicPr>
          <p:cNvPr id="6" name="Content Placeholder 5" descr="Text, timeline&#10;&#10;Description automatically generated">
            <a:extLst>
              <a:ext uri="{FF2B5EF4-FFF2-40B4-BE49-F238E27FC236}">
                <a16:creationId xmlns:a16="http://schemas.microsoft.com/office/drawing/2014/main" id="{93DD5349-D145-4BF5-838C-78EAEAEE84E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8274" y="495001"/>
            <a:ext cx="5650173" cy="5650173"/>
          </a:xfrm>
        </p:spPr>
      </p:pic>
      <p:pic>
        <p:nvPicPr>
          <p:cNvPr id="8" name="Content Placeholder 7" descr="A picture containing text, nature, night sky&#10;&#10;Description automatically generated">
            <a:extLst>
              <a:ext uri="{FF2B5EF4-FFF2-40B4-BE49-F238E27FC236}">
                <a16:creationId xmlns:a16="http://schemas.microsoft.com/office/drawing/2014/main" id="{AA8FBD66-9356-4FC3-A765-9B70FE8DC3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6911" y="2988317"/>
            <a:ext cx="5612191" cy="3156857"/>
          </a:xfrm>
        </p:spPr>
      </p:pic>
    </p:spTree>
    <p:extLst>
      <p:ext uri="{BB962C8B-B14F-4D97-AF65-F5344CB8AC3E}">
        <p14:creationId xmlns:p14="http://schemas.microsoft.com/office/powerpoint/2010/main" val="374306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000">
              <a:schemeClr val="accent4">
                <a:lumMod val="5000"/>
                <a:lumOff val="95000"/>
                <a:alpha val="96000"/>
              </a:schemeClr>
            </a:gs>
            <a:gs pos="74000">
              <a:schemeClr val="accent4">
                <a:lumMod val="40000"/>
                <a:lumOff val="60000"/>
              </a:schemeClr>
            </a:gs>
            <a:gs pos="83000">
              <a:schemeClr val="accent4">
                <a:lumMod val="60000"/>
                <a:lumOff val="40000"/>
              </a:schemeClr>
            </a:gs>
            <a:gs pos="92027">
              <a:schemeClr val="accent4">
                <a:lumMod val="75000"/>
              </a:schemeClr>
            </a:gs>
            <a:gs pos="100000">
              <a:schemeClr val="accent4">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275C-3B2B-4E69-8601-CAFD495211E8}"/>
              </a:ext>
            </a:extLst>
          </p:cNvPr>
          <p:cNvSpPr>
            <a:spLocks noGrp="1"/>
          </p:cNvSpPr>
          <p:nvPr>
            <p:ph type="title"/>
          </p:nvPr>
        </p:nvSpPr>
        <p:spPr>
          <a:xfrm>
            <a:off x="761801" y="518615"/>
            <a:ext cx="10380573" cy="5404513"/>
          </a:xfrm>
          <a:solidFill>
            <a:schemeClr val="accent4">
              <a:lumMod val="40000"/>
              <a:lumOff val="60000"/>
            </a:schemeClr>
          </a:solidFill>
          <a:ln w="28575">
            <a:solidFill>
              <a:schemeClr val="tx1"/>
            </a:solidFill>
          </a:ln>
        </p:spPr>
        <p:txBody>
          <a:bodyPr>
            <a:normAutofit/>
          </a:bodyPr>
          <a:lstStyle/>
          <a:p>
            <a:pPr algn="ctr"/>
            <a:r>
              <a:rPr lang="en-US" dirty="0"/>
              <a:t>“Examine yourselves, to see whether you are in the faith. Test yourselves. Or do you not realize this about yourselves, that Jesus Christ is in you? – unless indeed you fail to meet the test.”</a:t>
            </a:r>
            <a:br>
              <a:rPr lang="en-US" dirty="0"/>
            </a:br>
            <a:r>
              <a:rPr lang="en-US" dirty="0"/>
              <a:t>2 Corinthians 13:5</a:t>
            </a:r>
          </a:p>
        </p:txBody>
      </p:sp>
    </p:spTree>
    <p:extLst>
      <p:ext uri="{BB962C8B-B14F-4D97-AF65-F5344CB8AC3E}">
        <p14:creationId xmlns:p14="http://schemas.microsoft.com/office/powerpoint/2010/main" val="273566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8E7D36-B1C9-463C-983F-AEA5810A6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7B9A221-B33F-47C2-85FF-2C8F363D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CD0E0EF1-7626-4514-9337-271DD661B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5F0B1492-9A00-4F80-8771-0BB2C2C43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7FAC7B62-8ACC-41ED-80AB-8D1CDF38B9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5FF525-9A83-4625-99D9-B267BDE077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9" name="Rectangle 28">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hovel in the dirt&#10;&#10;Description automatically generated with low confidence">
            <a:extLst>
              <a:ext uri="{FF2B5EF4-FFF2-40B4-BE49-F238E27FC236}">
                <a16:creationId xmlns:a16="http://schemas.microsoft.com/office/drawing/2014/main" id="{C4647DD2-3CB5-4460-B758-EABD6C5D961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40" r="-2" b="394"/>
          <a:stretch/>
        </p:blipFill>
        <p:spPr>
          <a:xfrm>
            <a:off x="-1" y="3429254"/>
            <a:ext cx="6098917" cy="3428746"/>
          </a:xfrm>
          <a:prstGeom prst="rect">
            <a:avLst/>
          </a:prstGeom>
        </p:spPr>
      </p:pic>
      <p:sp useBgFill="1">
        <p:nvSpPr>
          <p:cNvPr id="31" name="Rectangle 30">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05DF7-5FA2-40E2-AE9C-CE2BB9E06FAB}"/>
              </a:ext>
            </a:extLst>
          </p:cNvPr>
          <p:cNvSpPr>
            <a:spLocks noGrp="1"/>
          </p:cNvSpPr>
          <p:nvPr>
            <p:ph type="title"/>
          </p:nvPr>
        </p:nvSpPr>
        <p:spPr>
          <a:xfrm>
            <a:off x="300251" y="327546"/>
            <a:ext cx="5527343" cy="2784144"/>
          </a:xfrm>
          <a:solidFill>
            <a:schemeClr val="accent2">
              <a:lumMod val="40000"/>
              <a:lumOff val="60000"/>
            </a:schemeClr>
          </a:solidFill>
          <a:ln w="28575">
            <a:solidFill>
              <a:schemeClr val="tx1"/>
            </a:solidFill>
          </a:ln>
        </p:spPr>
        <p:txBody>
          <a:bodyPr vert="horz" lIns="91440" tIns="45720" rIns="91440" bIns="45720" rtlCol="0" anchor="ctr">
            <a:normAutofit/>
          </a:bodyPr>
          <a:lstStyle/>
          <a:p>
            <a:pPr algn="ctr"/>
            <a:r>
              <a:rPr lang="en-US" b="1" u="sng" dirty="0"/>
              <a:t>II. BURY YOUR TOMB</a:t>
            </a:r>
          </a:p>
        </p:txBody>
      </p:sp>
      <p:pic>
        <p:nvPicPr>
          <p:cNvPr id="6" name="Content Placeholder 5" descr="A road with a mountain in the background&#10;&#10;Description automatically generated with low confidence">
            <a:extLst>
              <a:ext uri="{FF2B5EF4-FFF2-40B4-BE49-F238E27FC236}">
                <a16:creationId xmlns:a16="http://schemas.microsoft.com/office/drawing/2014/main" id="{954C4013-75C6-46CA-A295-0527707C8880}"/>
              </a:ext>
            </a:extLst>
          </p:cNvPr>
          <p:cNvPicPr>
            <a:picLocks noChangeAspect="1"/>
          </p:cNvPicPr>
          <p:nvPr/>
        </p:nvPicPr>
        <p:blipFill rotWithShape="1">
          <a:blip r:embed="rId3">
            <a:extLst>
              <a:ext uri="{28A0092B-C50C-407E-A947-70E740481C1C}">
                <a14:useLocalDpi xmlns:a14="http://schemas.microsoft.com/office/drawing/2010/main" val="0"/>
              </a:ext>
            </a:extLst>
          </a:blip>
          <a:srcRect l="-23" t="-135" r="21" b="2189"/>
          <a:stretch/>
        </p:blipFill>
        <p:spPr>
          <a:xfrm>
            <a:off x="6093082" y="8"/>
            <a:ext cx="6098917" cy="6866581"/>
          </a:xfrm>
          <a:prstGeom prst="rect">
            <a:avLst/>
          </a:prstGeom>
        </p:spPr>
      </p:pic>
      <p:cxnSp>
        <p:nvCxnSpPr>
          <p:cNvPr id="35" name="Straight Connector 34">
            <a:extLst>
              <a:ext uri="{FF2B5EF4-FFF2-40B4-BE49-F238E27FC236}">
                <a16:creationId xmlns:a16="http://schemas.microsoft.com/office/drawing/2014/main" id="{61FF92BA-874E-408A-BFAD-416A7FFE59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2816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76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3178-AD87-431F-9C9A-BED445613341}"/>
              </a:ext>
            </a:extLst>
          </p:cNvPr>
          <p:cNvSpPr>
            <a:spLocks noGrp="1"/>
          </p:cNvSpPr>
          <p:nvPr>
            <p:ph type="title"/>
          </p:nvPr>
        </p:nvSpPr>
        <p:spPr>
          <a:xfrm>
            <a:off x="535041" y="788556"/>
            <a:ext cx="10380572" cy="2043544"/>
          </a:xfrm>
          <a:solidFill>
            <a:schemeClr val="accent2">
              <a:lumMod val="20000"/>
              <a:lumOff val="80000"/>
            </a:schemeClr>
          </a:solidFill>
        </p:spPr>
        <p:txBody>
          <a:bodyPr>
            <a:normAutofit/>
          </a:bodyPr>
          <a:lstStyle/>
          <a:p>
            <a:pPr algn="ctr"/>
            <a:r>
              <a:rPr lang="en-US" sz="2800" b="1" dirty="0">
                <a:latin typeface="Times New Roman" panose="02020603050405020304" pitchFamily="18" charset="0"/>
                <a:cs typeface="Times New Roman" panose="02020603050405020304" pitchFamily="18" charset="0"/>
              </a:rPr>
              <a:t>“Forget the former things; do not dwell on the past. See, I am doing a new thing! Now it springs up; do you not perceive it? I am making a way in the wilderness and streams in the wasteland.”</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Isaiah 43:18-19</a:t>
            </a:r>
          </a:p>
        </p:txBody>
      </p:sp>
      <p:sp>
        <p:nvSpPr>
          <p:cNvPr id="3" name="Text Placeholder 2">
            <a:extLst>
              <a:ext uri="{FF2B5EF4-FFF2-40B4-BE49-F238E27FC236}">
                <a16:creationId xmlns:a16="http://schemas.microsoft.com/office/drawing/2014/main" id="{F367E30C-A8E5-4D79-868B-60BAEE469978}"/>
              </a:ext>
            </a:extLst>
          </p:cNvPr>
          <p:cNvSpPr>
            <a:spLocks noGrp="1"/>
          </p:cNvSpPr>
          <p:nvPr>
            <p:ph type="body" idx="1"/>
          </p:nvPr>
        </p:nvSpPr>
        <p:spPr>
          <a:xfrm>
            <a:off x="520497" y="3530600"/>
            <a:ext cx="10395116" cy="1915392"/>
          </a:xfrm>
          <a:solidFill>
            <a:schemeClr val="accent2">
              <a:lumMod val="40000"/>
              <a:lumOff val="60000"/>
            </a:schemeClr>
          </a:solidFill>
        </p:spPr>
        <p:txBody>
          <a:bodyPr>
            <a:normAutofit fontScale="92500" lnSpcReduction="10000"/>
          </a:bodyPr>
          <a:lstStyle/>
          <a:p>
            <a:pPr algn="ctr"/>
            <a:r>
              <a:rPr lang="en-US" sz="2800" b="1" dirty="0"/>
              <a:t>“Therefore, if anyone is in Christ, the: The old has gone, the new is here! All this is from God, who reconciled us to himself through Christ and gave us the ministry of reconciliation.”</a:t>
            </a:r>
          </a:p>
          <a:p>
            <a:pPr algn="ctr"/>
            <a:r>
              <a:rPr lang="en-US" sz="2800" b="1" dirty="0"/>
              <a:t>2 Corinthians 5:17-18</a:t>
            </a:r>
          </a:p>
        </p:txBody>
      </p:sp>
    </p:spTree>
    <p:extLst>
      <p:ext uri="{BB962C8B-B14F-4D97-AF65-F5344CB8AC3E}">
        <p14:creationId xmlns:p14="http://schemas.microsoft.com/office/powerpoint/2010/main" val="161032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03EFA-E478-4836-B040-78D24F020CDD}"/>
              </a:ext>
            </a:extLst>
          </p:cNvPr>
          <p:cNvSpPr>
            <a:spLocks noGrp="1"/>
          </p:cNvSpPr>
          <p:nvPr>
            <p:ph type="title"/>
          </p:nvPr>
        </p:nvSpPr>
        <p:spPr>
          <a:xfrm>
            <a:off x="6788582" y="858982"/>
            <a:ext cx="3968783" cy="4782028"/>
          </a:xfrm>
          <a:solidFill>
            <a:schemeClr val="accent4">
              <a:lumMod val="60000"/>
              <a:lumOff val="40000"/>
            </a:schemeClr>
          </a:solidFill>
          <a:ln w="57150">
            <a:solidFill>
              <a:schemeClr val="tx1"/>
            </a:solidFill>
          </a:ln>
        </p:spPr>
        <p:txBody>
          <a:bodyPr>
            <a:normAutofit/>
          </a:bodyPr>
          <a:lstStyle/>
          <a:p>
            <a:pPr algn="ctr">
              <a:lnSpc>
                <a:spcPct val="90000"/>
              </a:lnSpc>
            </a:pPr>
            <a:r>
              <a:rPr lang="en-US" b="1" u="sng" dirty="0"/>
              <a:t>III. BREAK OUT OF YOUR TOMB WITH THE POWER OF GOD</a:t>
            </a:r>
          </a:p>
        </p:txBody>
      </p:sp>
      <p:pic>
        <p:nvPicPr>
          <p:cNvPr id="5" name="Content Placeholder 4" descr="A picture containing text, nature&#10;&#10;Description automatically generated">
            <a:extLst>
              <a:ext uri="{FF2B5EF4-FFF2-40B4-BE49-F238E27FC236}">
                <a16:creationId xmlns:a16="http://schemas.microsoft.com/office/drawing/2014/main" id="{1DD665EA-A6E5-450C-82AE-EB264EEA658E}"/>
              </a:ext>
            </a:extLst>
          </p:cNvPr>
          <p:cNvPicPr>
            <a:picLocks noChangeAspect="1"/>
          </p:cNvPicPr>
          <p:nvPr/>
        </p:nvPicPr>
        <p:blipFill rotWithShape="1">
          <a:blip r:embed="rId2">
            <a:extLst>
              <a:ext uri="{28A0092B-C50C-407E-A947-70E740481C1C}">
                <a14:useLocalDpi xmlns:a14="http://schemas.microsoft.com/office/drawing/2010/main" val="0"/>
              </a:ext>
            </a:extLst>
          </a:blip>
          <a:srcRect l="24201" r="23512"/>
          <a:stretch/>
        </p:blipFill>
        <p:spPr>
          <a:xfrm>
            <a:off x="-1" y="-2"/>
            <a:ext cx="6374929" cy="6858002"/>
          </a:xfrm>
          <a:prstGeom prst="rect">
            <a:avLst/>
          </a:prstGeom>
        </p:spPr>
      </p:pic>
      <p:cxnSp>
        <p:nvCxnSpPr>
          <p:cNvPr id="16" name="Straight Connector 15">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54215"/>
      </p:ext>
    </p:extLst>
  </p:cSld>
  <p:clrMapOvr>
    <a:masterClrMapping/>
  </p:clrMapOvr>
</p:sld>
</file>

<file path=ppt/theme/theme1.xml><?xml version="1.0" encoding="utf-8"?>
<a:theme xmlns:a="http://schemas.openxmlformats.org/drawingml/2006/main" name="BevelVTI">
  <a:themeElements>
    <a:clrScheme name="Custom 148">
      <a:dk1>
        <a:srgbClr val="262626"/>
      </a:dk1>
      <a:lt1>
        <a:sysClr val="window" lastClr="FFFFFF"/>
      </a:lt1>
      <a:dk2>
        <a:srgbClr val="2F333D"/>
      </a:dk2>
      <a:lt2>
        <a:srgbClr val="ECF0F0"/>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docProps/app.xml><?xml version="1.0" encoding="utf-8"?>
<Properties xmlns="http://schemas.openxmlformats.org/officeDocument/2006/extended-properties" xmlns:vt="http://schemas.openxmlformats.org/officeDocument/2006/docPropsVTypes">
  <TotalTime>1674</TotalTime>
  <Words>286</Words>
  <Application>Microsoft Office PowerPoint</Application>
  <PresentationFormat>Widescreen</PresentationFormat>
  <Paragraphs>19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Bierstadt</vt:lpstr>
      <vt:lpstr>Times New Roman</vt:lpstr>
      <vt:lpstr>BevelVTI</vt:lpstr>
      <vt:lpstr>Breaking Out of Your Tomb</vt:lpstr>
      <vt:lpstr>We All Have Tombs….</vt:lpstr>
      <vt:lpstr>Thomas, the Disciple of Disbelief</vt:lpstr>
      <vt:lpstr>What do YOU need to do to become Free of Your Tomb?</vt:lpstr>
      <vt:lpstr>I. DISCOVER YOUR TOMB</vt:lpstr>
      <vt:lpstr>“Examine yourselves, to see whether you are in the faith. Test yourselves. Or do you not realize this about yourselves, that Jesus Christ is in you? – unless indeed you fail to meet the test.” 2 Corinthians 13:5</vt:lpstr>
      <vt:lpstr>II. BURY YOUR TOMB</vt:lpstr>
      <vt:lpstr>“Forget the former things; do not dwell on the past. See, I am doing a new thing! Now it springs up; do you not perceive it? I am making a way in the wilderness and streams in the wasteland.” Isaiah 43:18-19</vt:lpstr>
      <vt:lpstr>III. BREAK OUT OF YOUR TOMB WITH THE POWER OF GOD</vt:lpstr>
      <vt:lpstr>“Many shall purify themselves and make themselves white and be refined, but the wicked shall act wickedly. And none of the wicked shall understand, but those who are wise shall understand.” Daniel 12:10</vt:lpstr>
      <vt:lpstr>God is serious about you… because He loves you!</vt:lpstr>
      <vt:lpstr>1. Jesus Died</vt:lpstr>
      <vt:lpstr>2. Jesus Died for OUR Sins</vt:lpstr>
      <vt:lpstr>3. Jesus Defeated Death!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Out of Your Tomb</dc:title>
  <dc:creator>Miriam Lalonde</dc:creator>
  <cp:lastModifiedBy>Miriam Lalonde</cp:lastModifiedBy>
  <cp:revision>15</cp:revision>
  <dcterms:created xsi:type="dcterms:W3CDTF">2022-04-12T03:16:50Z</dcterms:created>
  <dcterms:modified xsi:type="dcterms:W3CDTF">2022-04-14T05:29:28Z</dcterms:modified>
</cp:coreProperties>
</file>