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12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9/8/2023</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01804410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9/8/2023</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70564308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9/8/2023</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70887949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9/8/2023</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52425075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9/8/2023</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23609098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9/8/2023</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71556543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9/8/2023</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11318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9/8/2023</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88254735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9/8/2023</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48136204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9/8/2023</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021755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9/8/2023</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772964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9/8/2023</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39768255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lourful light bulb with business icons">
            <a:extLst>
              <a:ext uri="{FF2B5EF4-FFF2-40B4-BE49-F238E27FC236}">
                <a16:creationId xmlns:a16="http://schemas.microsoft.com/office/drawing/2014/main" id="{5B2CD35F-73F5-1459-38D8-FF3953F2BEAB}"/>
              </a:ext>
            </a:extLst>
          </p:cNvPr>
          <p:cNvPicPr>
            <a:picLocks noChangeAspect="1"/>
          </p:cNvPicPr>
          <p:nvPr/>
        </p:nvPicPr>
        <p:blipFill rotWithShape="1">
          <a:blip r:embed="rId2"/>
          <a:srcRect t="12758" b="6885"/>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5816E978-1809-4EE5-9DFC-90ECA301A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9419B5-3196-502B-0631-A82239EC84B0}"/>
              </a:ext>
            </a:extLst>
          </p:cNvPr>
          <p:cNvSpPr>
            <a:spLocks noGrp="1"/>
          </p:cNvSpPr>
          <p:nvPr>
            <p:ph type="ctrTitle"/>
          </p:nvPr>
        </p:nvSpPr>
        <p:spPr>
          <a:xfrm>
            <a:off x="960120" y="3681454"/>
            <a:ext cx="10268712" cy="1550896"/>
          </a:xfrm>
        </p:spPr>
        <p:txBody>
          <a:bodyPr anchor="b">
            <a:normAutofit/>
          </a:bodyPr>
          <a:lstStyle/>
          <a:p>
            <a:r>
              <a:rPr lang="en-CA" sz="4800">
                <a:solidFill>
                  <a:srgbClr val="FFFFFF"/>
                </a:solidFill>
              </a:rPr>
              <a:t>CHALLENGES TO OUR UNDERSTANDING</a:t>
            </a:r>
          </a:p>
        </p:txBody>
      </p:sp>
      <p:sp>
        <p:nvSpPr>
          <p:cNvPr id="3" name="Subtitle 2">
            <a:extLst>
              <a:ext uri="{FF2B5EF4-FFF2-40B4-BE49-F238E27FC236}">
                <a16:creationId xmlns:a16="http://schemas.microsoft.com/office/drawing/2014/main" id="{BECD2F0A-9192-D748-16B7-1EE9B6890490}"/>
              </a:ext>
            </a:extLst>
          </p:cNvPr>
          <p:cNvSpPr>
            <a:spLocks noGrp="1"/>
          </p:cNvSpPr>
          <p:nvPr>
            <p:ph type="subTitle" idx="1"/>
          </p:nvPr>
        </p:nvSpPr>
        <p:spPr>
          <a:xfrm>
            <a:off x="960120" y="5406886"/>
            <a:ext cx="10268712" cy="628153"/>
          </a:xfrm>
        </p:spPr>
        <p:txBody>
          <a:bodyPr anchor="t">
            <a:normAutofit/>
          </a:bodyPr>
          <a:lstStyle/>
          <a:p>
            <a:r>
              <a:rPr lang="en-CA"/>
              <a:t>Text: Job 16:1-22</a:t>
            </a:r>
          </a:p>
        </p:txBody>
      </p:sp>
    </p:spTree>
    <p:extLst>
      <p:ext uri="{BB962C8B-B14F-4D97-AF65-F5344CB8AC3E}">
        <p14:creationId xmlns:p14="http://schemas.microsoft.com/office/powerpoint/2010/main" val="278517681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Rectangle 42">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9419B5-3196-502B-0631-A82239EC84B0}"/>
              </a:ext>
            </a:extLst>
          </p:cNvPr>
          <p:cNvSpPr>
            <a:spLocks noGrp="1"/>
          </p:cNvSpPr>
          <p:nvPr>
            <p:ph type="ctrTitle"/>
          </p:nvPr>
        </p:nvSpPr>
        <p:spPr>
          <a:xfrm>
            <a:off x="5300811" y="317500"/>
            <a:ext cx="5927576" cy="1701800"/>
          </a:xfrm>
        </p:spPr>
        <p:txBody>
          <a:bodyPr vert="horz" lIns="91440" tIns="45720" rIns="91440" bIns="45720" rtlCol="0" anchor="ctr">
            <a:normAutofit/>
          </a:bodyPr>
          <a:lstStyle/>
          <a:p>
            <a:pPr algn="l"/>
            <a:r>
              <a:rPr lang="en-CA" sz="3600" dirty="0">
                <a:solidFill>
                  <a:schemeClr val="bg1"/>
                </a:solidFill>
              </a:rPr>
              <a:t>III. DEEP UNDERSTANDING OF HIS PAIN (Job 16:15-18)</a:t>
            </a:r>
            <a:endParaRPr lang="en-US" sz="3600" kern="1200" cap="all" spc="120" baseline="0" dirty="0">
              <a:solidFill>
                <a:schemeClr val="bg1"/>
              </a:solidFill>
              <a:latin typeface="+mj-lt"/>
              <a:ea typeface="+mj-ea"/>
              <a:cs typeface="+mj-cs"/>
            </a:endParaRPr>
          </a:p>
        </p:txBody>
      </p:sp>
      <p:pic>
        <p:nvPicPr>
          <p:cNvPr id="4" name="Picture 3" descr="A colourful light bulb with business icons">
            <a:extLst>
              <a:ext uri="{FF2B5EF4-FFF2-40B4-BE49-F238E27FC236}">
                <a16:creationId xmlns:a16="http://schemas.microsoft.com/office/drawing/2014/main" id="{5B2CD35F-73F5-1459-38D8-FF3953F2BEAB}"/>
              </a:ext>
            </a:extLst>
          </p:cNvPr>
          <p:cNvPicPr>
            <a:picLocks noChangeAspect="1"/>
          </p:cNvPicPr>
          <p:nvPr/>
        </p:nvPicPr>
        <p:blipFill rotWithShape="1">
          <a:blip r:embed="rId2"/>
          <a:srcRect l="20424" r="32039" b="1"/>
          <a:stretch/>
        </p:blipFill>
        <p:spPr>
          <a:xfrm>
            <a:off x="20" y="10"/>
            <a:ext cx="4657325" cy="6857990"/>
          </a:xfrm>
          <a:prstGeom prst="rect">
            <a:avLst/>
          </a:prstGeom>
        </p:spPr>
      </p:pic>
      <p:sp>
        <p:nvSpPr>
          <p:cNvPr id="3" name="Subtitle 2">
            <a:extLst>
              <a:ext uri="{FF2B5EF4-FFF2-40B4-BE49-F238E27FC236}">
                <a16:creationId xmlns:a16="http://schemas.microsoft.com/office/drawing/2014/main" id="{BECD2F0A-9192-D748-16B7-1EE9B6890490}"/>
              </a:ext>
            </a:extLst>
          </p:cNvPr>
          <p:cNvSpPr>
            <a:spLocks noGrp="1"/>
          </p:cNvSpPr>
          <p:nvPr>
            <p:ph type="subTitle" idx="1"/>
          </p:nvPr>
        </p:nvSpPr>
        <p:spPr>
          <a:xfrm>
            <a:off x="5300810" y="2587625"/>
            <a:ext cx="5927577" cy="3594100"/>
          </a:xfrm>
        </p:spPr>
        <p:txBody>
          <a:bodyPr vert="horz" lIns="91440" tIns="45720" rIns="91440" bIns="45720" rtlCol="0" anchor="t">
            <a:normAutofit/>
          </a:bodyPr>
          <a:lstStyle/>
          <a:p>
            <a:pPr algn="l">
              <a:lnSpc>
                <a:spcPct val="91000"/>
              </a:lnSpc>
            </a:pPr>
            <a:r>
              <a:rPr lang="en-CA" sz="3200" i="1" dirty="0">
                <a:solidFill>
                  <a:schemeClr val="tx1"/>
                </a:solidFill>
              </a:rPr>
              <a:t>15. “I have sewed sackcloth over my skin and buried my brow in the dust.</a:t>
            </a:r>
          </a:p>
          <a:p>
            <a:pPr algn="l">
              <a:lnSpc>
                <a:spcPct val="91000"/>
              </a:lnSpc>
            </a:pPr>
            <a:r>
              <a:rPr lang="en-CA" sz="3200" i="1" dirty="0">
                <a:solidFill>
                  <a:schemeClr val="tx1"/>
                </a:solidFill>
              </a:rPr>
              <a:t>16. My face is red with weeping, dark shadows ring my eyes;</a:t>
            </a:r>
          </a:p>
          <a:p>
            <a:pPr algn="l">
              <a:lnSpc>
                <a:spcPct val="91000"/>
              </a:lnSpc>
            </a:pPr>
            <a:r>
              <a:rPr lang="en-CA" sz="3200" i="1" dirty="0">
                <a:solidFill>
                  <a:schemeClr val="tx1"/>
                </a:solidFill>
              </a:rPr>
              <a:t>			Job 16:15-16</a:t>
            </a:r>
            <a:endParaRPr lang="en-US" sz="3200" i="1" dirty="0">
              <a:solidFill>
                <a:schemeClr val="tx1"/>
              </a:solidFill>
            </a:endParaRPr>
          </a:p>
        </p:txBody>
      </p:sp>
    </p:spTree>
    <p:extLst>
      <p:ext uri="{BB962C8B-B14F-4D97-AF65-F5344CB8AC3E}">
        <p14:creationId xmlns:p14="http://schemas.microsoft.com/office/powerpoint/2010/main" val="162348894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Rectangle 42">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9419B5-3196-502B-0631-A82239EC84B0}"/>
              </a:ext>
            </a:extLst>
          </p:cNvPr>
          <p:cNvSpPr>
            <a:spLocks noGrp="1"/>
          </p:cNvSpPr>
          <p:nvPr>
            <p:ph type="ctrTitle"/>
          </p:nvPr>
        </p:nvSpPr>
        <p:spPr>
          <a:xfrm>
            <a:off x="5300811" y="317500"/>
            <a:ext cx="5927576" cy="1701800"/>
          </a:xfrm>
        </p:spPr>
        <p:txBody>
          <a:bodyPr vert="horz" lIns="91440" tIns="45720" rIns="91440" bIns="45720" rtlCol="0" anchor="ctr">
            <a:normAutofit/>
          </a:bodyPr>
          <a:lstStyle/>
          <a:p>
            <a:pPr algn="l"/>
            <a:r>
              <a:rPr lang="en-CA" sz="3600" dirty="0">
                <a:solidFill>
                  <a:schemeClr val="bg1"/>
                </a:solidFill>
              </a:rPr>
              <a:t>III. DEEP UNDERSTANDING OF HIS PAIN (Job 16:15-18)</a:t>
            </a:r>
            <a:endParaRPr lang="en-US" sz="3600" kern="1200" cap="all" spc="120" baseline="0" dirty="0">
              <a:solidFill>
                <a:schemeClr val="bg1"/>
              </a:solidFill>
              <a:latin typeface="+mj-lt"/>
              <a:ea typeface="+mj-ea"/>
              <a:cs typeface="+mj-cs"/>
            </a:endParaRPr>
          </a:p>
        </p:txBody>
      </p:sp>
      <p:pic>
        <p:nvPicPr>
          <p:cNvPr id="4" name="Picture 3" descr="A colourful light bulb with business icons">
            <a:extLst>
              <a:ext uri="{FF2B5EF4-FFF2-40B4-BE49-F238E27FC236}">
                <a16:creationId xmlns:a16="http://schemas.microsoft.com/office/drawing/2014/main" id="{5B2CD35F-73F5-1459-38D8-FF3953F2BEAB}"/>
              </a:ext>
            </a:extLst>
          </p:cNvPr>
          <p:cNvPicPr>
            <a:picLocks noChangeAspect="1"/>
          </p:cNvPicPr>
          <p:nvPr/>
        </p:nvPicPr>
        <p:blipFill rotWithShape="1">
          <a:blip r:embed="rId2"/>
          <a:srcRect l="20424" r="32039" b="1"/>
          <a:stretch/>
        </p:blipFill>
        <p:spPr>
          <a:xfrm>
            <a:off x="20" y="10"/>
            <a:ext cx="4657325" cy="6857990"/>
          </a:xfrm>
          <a:prstGeom prst="rect">
            <a:avLst/>
          </a:prstGeom>
        </p:spPr>
      </p:pic>
      <p:sp>
        <p:nvSpPr>
          <p:cNvPr id="3" name="Subtitle 2">
            <a:extLst>
              <a:ext uri="{FF2B5EF4-FFF2-40B4-BE49-F238E27FC236}">
                <a16:creationId xmlns:a16="http://schemas.microsoft.com/office/drawing/2014/main" id="{BECD2F0A-9192-D748-16B7-1EE9B6890490}"/>
              </a:ext>
            </a:extLst>
          </p:cNvPr>
          <p:cNvSpPr>
            <a:spLocks noGrp="1"/>
          </p:cNvSpPr>
          <p:nvPr>
            <p:ph type="subTitle" idx="1"/>
          </p:nvPr>
        </p:nvSpPr>
        <p:spPr>
          <a:xfrm>
            <a:off x="5300810" y="2587625"/>
            <a:ext cx="5927577" cy="3594100"/>
          </a:xfrm>
        </p:spPr>
        <p:txBody>
          <a:bodyPr vert="horz" lIns="91440" tIns="45720" rIns="91440" bIns="45720" rtlCol="0" anchor="t">
            <a:noAutofit/>
          </a:bodyPr>
          <a:lstStyle/>
          <a:p>
            <a:pPr algn="l">
              <a:lnSpc>
                <a:spcPct val="91000"/>
              </a:lnSpc>
            </a:pPr>
            <a:r>
              <a:rPr lang="en-CA" sz="3200" i="1" dirty="0">
                <a:solidFill>
                  <a:schemeClr val="tx1"/>
                </a:solidFill>
              </a:rPr>
              <a:t>17. yet my hands have been free of violence and my prayer is pure.</a:t>
            </a:r>
          </a:p>
          <a:p>
            <a:pPr algn="l">
              <a:lnSpc>
                <a:spcPct val="91000"/>
              </a:lnSpc>
            </a:pPr>
            <a:r>
              <a:rPr lang="en-CA" sz="3200" i="1" dirty="0">
                <a:solidFill>
                  <a:schemeClr val="tx1"/>
                </a:solidFill>
              </a:rPr>
              <a:t>18. “Earth, do not cover my blood; may my cry never be laid to rest!</a:t>
            </a:r>
          </a:p>
          <a:p>
            <a:pPr algn="l">
              <a:lnSpc>
                <a:spcPct val="91000"/>
              </a:lnSpc>
            </a:pPr>
            <a:r>
              <a:rPr lang="en-CA" sz="3200" i="1" dirty="0">
                <a:solidFill>
                  <a:schemeClr val="tx1"/>
                </a:solidFill>
              </a:rPr>
              <a:t>			Job 16:17-18</a:t>
            </a:r>
            <a:endParaRPr lang="en-US" sz="3200" i="1" dirty="0">
              <a:solidFill>
                <a:schemeClr val="tx1"/>
              </a:solidFill>
            </a:endParaRPr>
          </a:p>
        </p:txBody>
      </p:sp>
    </p:spTree>
    <p:extLst>
      <p:ext uri="{BB962C8B-B14F-4D97-AF65-F5344CB8AC3E}">
        <p14:creationId xmlns:p14="http://schemas.microsoft.com/office/powerpoint/2010/main" val="335278150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Rectangle 42">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9419B5-3196-502B-0631-A82239EC84B0}"/>
              </a:ext>
            </a:extLst>
          </p:cNvPr>
          <p:cNvSpPr>
            <a:spLocks noGrp="1"/>
          </p:cNvSpPr>
          <p:nvPr>
            <p:ph type="ctrTitle"/>
          </p:nvPr>
        </p:nvSpPr>
        <p:spPr>
          <a:xfrm>
            <a:off x="5300811" y="317500"/>
            <a:ext cx="5927576" cy="1701800"/>
          </a:xfrm>
        </p:spPr>
        <p:txBody>
          <a:bodyPr vert="horz" lIns="91440" tIns="45720" rIns="91440" bIns="45720" rtlCol="0" anchor="ctr">
            <a:normAutofit/>
          </a:bodyPr>
          <a:lstStyle/>
          <a:p>
            <a:pPr algn="l"/>
            <a:r>
              <a:rPr lang="en-CA" sz="3600" dirty="0">
                <a:solidFill>
                  <a:schemeClr val="bg1"/>
                </a:solidFill>
              </a:rPr>
              <a:t>III. DEEP UNDERSTANDING OF HIS PAIN (Job 16:15-18)</a:t>
            </a:r>
            <a:endParaRPr lang="en-US" sz="3600" kern="1200" cap="all" spc="120" baseline="0" dirty="0">
              <a:solidFill>
                <a:schemeClr val="bg1"/>
              </a:solidFill>
              <a:latin typeface="+mj-lt"/>
              <a:ea typeface="+mj-ea"/>
              <a:cs typeface="+mj-cs"/>
            </a:endParaRPr>
          </a:p>
        </p:txBody>
      </p:sp>
      <p:pic>
        <p:nvPicPr>
          <p:cNvPr id="4" name="Picture 3" descr="A colourful light bulb with business icons">
            <a:extLst>
              <a:ext uri="{FF2B5EF4-FFF2-40B4-BE49-F238E27FC236}">
                <a16:creationId xmlns:a16="http://schemas.microsoft.com/office/drawing/2014/main" id="{5B2CD35F-73F5-1459-38D8-FF3953F2BEAB}"/>
              </a:ext>
            </a:extLst>
          </p:cNvPr>
          <p:cNvPicPr>
            <a:picLocks noChangeAspect="1"/>
          </p:cNvPicPr>
          <p:nvPr/>
        </p:nvPicPr>
        <p:blipFill rotWithShape="1">
          <a:blip r:embed="rId2"/>
          <a:srcRect l="20424" r="32039" b="1"/>
          <a:stretch/>
        </p:blipFill>
        <p:spPr>
          <a:xfrm>
            <a:off x="20" y="10"/>
            <a:ext cx="4657325" cy="6857990"/>
          </a:xfrm>
          <a:prstGeom prst="rect">
            <a:avLst/>
          </a:prstGeom>
        </p:spPr>
      </p:pic>
      <p:sp>
        <p:nvSpPr>
          <p:cNvPr id="3" name="Subtitle 2">
            <a:extLst>
              <a:ext uri="{FF2B5EF4-FFF2-40B4-BE49-F238E27FC236}">
                <a16:creationId xmlns:a16="http://schemas.microsoft.com/office/drawing/2014/main" id="{BECD2F0A-9192-D748-16B7-1EE9B6890490}"/>
              </a:ext>
            </a:extLst>
          </p:cNvPr>
          <p:cNvSpPr>
            <a:spLocks noGrp="1"/>
          </p:cNvSpPr>
          <p:nvPr>
            <p:ph type="subTitle" idx="1"/>
          </p:nvPr>
        </p:nvSpPr>
        <p:spPr>
          <a:xfrm>
            <a:off x="5300810" y="2587625"/>
            <a:ext cx="5927577" cy="3594100"/>
          </a:xfrm>
        </p:spPr>
        <p:txBody>
          <a:bodyPr vert="horz" lIns="91440" tIns="45720" rIns="91440" bIns="45720" rtlCol="0" anchor="t">
            <a:noAutofit/>
          </a:bodyPr>
          <a:lstStyle/>
          <a:p>
            <a:pPr algn="l">
              <a:lnSpc>
                <a:spcPct val="91000"/>
              </a:lnSpc>
            </a:pPr>
            <a:r>
              <a:rPr lang="en-CA" sz="3200" i="1" dirty="0">
                <a:solidFill>
                  <a:schemeClr val="tx1"/>
                </a:solidFill>
              </a:rPr>
              <a:t>“yet my hands have been free of violence and my prayer is pure.”</a:t>
            </a:r>
          </a:p>
          <a:p>
            <a:pPr algn="l">
              <a:lnSpc>
                <a:spcPct val="91000"/>
              </a:lnSpc>
            </a:pPr>
            <a:r>
              <a:rPr lang="en-CA" sz="3200" i="1" dirty="0">
                <a:solidFill>
                  <a:schemeClr val="tx1"/>
                </a:solidFill>
              </a:rPr>
              <a:t>			Job 16:17</a:t>
            </a:r>
          </a:p>
          <a:p>
            <a:pPr algn="l">
              <a:lnSpc>
                <a:spcPct val="91000"/>
              </a:lnSpc>
            </a:pPr>
            <a:endParaRPr lang="en-CA" sz="3200" i="1" dirty="0">
              <a:solidFill>
                <a:schemeClr val="tx1"/>
              </a:solidFill>
            </a:endParaRPr>
          </a:p>
          <a:p>
            <a:pPr>
              <a:lnSpc>
                <a:spcPct val="91000"/>
              </a:lnSpc>
            </a:pPr>
            <a:r>
              <a:rPr lang="en-CA" sz="3200" i="1" dirty="0">
                <a:solidFill>
                  <a:schemeClr val="tx1"/>
                </a:solidFill>
              </a:rPr>
              <a:t>The word “pain” is seldom linked with “purity.” </a:t>
            </a:r>
            <a:endParaRPr lang="en-US" sz="3200" i="1" dirty="0">
              <a:solidFill>
                <a:schemeClr val="tx1"/>
              </a:solidFill>
            </a:endParaRPr>
          </a:p>
        </p:txBody>
      </p:sp>
    </p:spTree>
    <p:extLst>
      <p:ext uri="{BB962C8B-B14F-4D97-AF65-F5344CB8AC3E}">
        <p14:creationId xmlns:p14="http://schemas.microsoft.com/office/powerpoint/2010/main" val="97420351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Rectangle 42">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9419B5-3196-502B-0631-A82239EC84B0}"/>
              </a:ext>
            </a:extLst>
          </p:cNvPr>
          <p:cNvSpPr>
            <a:spLocks noGrp="1"/>
          </p:cNvSpPr>
          <p:nvPr>
            <p:ph type="ctrTitle"/>
          </p:nvPr>
        </p:nvSpPr>
        <p:spPr>
          <a:xfrm>
            <a:off x="5300811" y="317500"/>
            <a:ext cx="5927576" cy="1701800"/>
          </a:xfrm>
        </p:spPr>
        <p:txBody>
          <a:bodyPr vert="horz" lIns="91440" tIns="45720" rIns="91440" bIns="45720" rtlCol="0" anchor="ctr">
            <a:normAutofit/>
          </a:bodyPr>
          <a:lstStyle/>
          <a:p>
            <a:pPr algn="l"/>
            <a:r>
              <a:rPr lang="en-CA" sz="3600" dirty="0">
                <a:solidFill>
                  <a:schemeClr val="bg1"/>
                </a:solidFill>
              </a:rPr>
              <a:t>III. DEEP UNDERSTANDING OF HIS PAIN (Job 16:15-18)</a:t>
            </a:r>
            <a:endParaRPr lang="en-US" sz="3600" kern="1200" cap="all" spc="120" baseline="0" dirty="0">
              <a:solidFill>
                <a:schemeClr val="bg1"/>
              </a:solidFill>
              <a:latin typeface="+mj-lt"/>
              <a:ea typeface="+mj-ea"/>
              <a:cs typeface="+mj-cs"/>
            </a:endParaRPr>
          </a:p>
        </p:txBody>
      </p:sp>
      <p:pic>
        <p:nvPicPr>
          <p:cNvPr id="4" name="Picture 3" descr="A colourful light bulb with business icons">
            <a:extLst>
              <a:ext uri="{FF2B5EF4-FFF2-40B4-BE49-F238E27FC236}">
                <a16:creationId xmlns:a16="http://schemas.microsoft.com/office/drawing/2014/main" id="{5B2CD35F-73F5-1459-38D8-FF3953F2BEAB}"/>
              </a:ext>
            </a:extLst>
          </p:cNvPr>
          <p:cNvPicPr>
            <a:picLocks noChangeAspect="1"/>
          </p:cNvPicPr>
          <p:nvPr/>
        </p:nvPicPr>
        <p:blipFill rotWithShape="1">
          <a:blip r:embed="rId2"/>
          <a:srcRect l="20424" r="32039" b="1"/>
          <a:stretch/>
        </p:blipFill>
        <p:spPr>
          <a:xfrm>
            <a:off x="20" y="10"/>
            <a:ext cx="4657325" cy="6857990"/>
          </a:xfrm>
          <a:prstGeom prst="rect">
            <a:avLst/>
          </a:prstGeom>
        </p:spPr>
      </p:pic>
      <p:sp>
        <p:nvSpPr>
          <p:cNvPr id="3" name="Subtitle 2">
            <a:extLst>
              <a:ext uri="{FF2B5EF4-FFF2-40B4-BE49-F238E27FC236}">
                <a16:creationId xmlns:a16="http://schemas.microsoft.com/office/drawing/2014/main" id="{BECD2F0A-9192-D748-16B7-1EE9B6890490}"/>
              </a:ext>
            </a:extLst>
          </p:cNvPr>
          <p:cNvSpPr>
            <a:spLocks noGrp="1"/>
          </p:cNvSpPr>
          <p:nvPr>
            <p:ph type="subTitle" idx="1"/>
          </p:nvPr>
        </p:nvSpPr>
        <p:spPr>
          <a:xfrm>
            <a:off x="5080347" y="2795962"/>
            <a:ext cx="6687127" cy="3594100"/>
          </a:xfrm>
        </p:spPr>
        <p:txBody>
          <a:bodyPr vert="horz" lIns="91440" tIns="45720" rIns="91440" bIns="45720" rtlCol="0" anchor="t">
            <a:noAutofit/>
          </a:bodyPr>
          <a:lstStyle/>
          <a:p>
            <a:pPr>
              <a:lnSpc>
                <a:spcPct val="91000"/>
              </a:lnSpc>
            </a:pPr>
            <a:r>
              <a:rPr lang="en-CA" sz="5400" i="1" dirty="0">
                <a:solidFill>
                  <a:schemeClr val="tx1"/>
                </a:solidFill>
              </a:rPr>
              <a:t>Pain is a major part of God’s divine plan for our world. </a:t>
            </a:r>
            <a:endParaRPr lang="en-US" sz="5400" i="1" dirty="0">
              <a:solidFill>
                <a:schemeClr val="tx1"/>
              </a:solidFill>
            </a:endParaRPr>
          </a:p>
        </p:txBody>
      </p:sp>
    </p:spTree>
    <p:extLst>
      <p:ext uri="{BB962C8B-B14F-4D97-AF65-F5344CB8AC3E}">
        <p14:creationId xmlns:p14="http://schemas.microsoft.com/office/powerpoint/2010/main" val="137237593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Rectangle 42">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9419B5-3196-502B-0631-A82239EC84B0}"/>
              </a:ext>
            </a:extLst>
          </p:cNvPr>
          <p:cNvSpPr>
            <a:spLocks noGrp="1"/>
          </p:cNvSpPr>
          <p:nvPr>
            <p:ph type="ctrTitle"/>
          </p:nvPr>
        </p:nvSpPr>
        <p:spPr>
          <a:xfrm>
            <a:off x="5300811" y="317500"/>
            <a:ext cx="5927576" cy="1701800"/>
          </a:xfrm>
        </p:spPr>
        <p:txBody>
          <a:bodyPr vert="horz" lIns="91440" tIns="45720" rIns="91440" bIns="45720" rtlCol="0" anchor="ctr">
            <a:normAutofit/>
          </a:bodyPr>
          <a:lstStyle/>
          <a:p>
            <a:pPr algn="l"/>
            <a:r>
              <a:rPr lang="en-CA" sz="3600">
                <a:solidFill>
                  <a:schemeClr val="bg1"/>
                </a:solidFill>
              </a:rPr>
              <a:t>III. DEEP UNDERSTANDING OF HIS PAIN (Job 16:15-18)</a:t>
            </a:r>
            <a:endParaRPr lang="en-US" sz="3600" kern="1200" cap="all" spc="120" baseline="0" dirty="0">
              <a:solidFill>
                <a:schemeClr val="bg1"/>
              </a:solidFill>
              <a:latin typeface="+mj-lt"/>
              <a:ea typeface="+mj-ea"/>
              <a:cs typeface="+mj-cs"/>
            </a:endParaRPr>
          </a:p>
        </p:txBody>
      </p:sp>
      <p:pic>
        <p:nvPicPr>
          <p:cNvPr id="4" name="Picture 3">
            <a:extLst>
              <a:ext uri="{FF2B5EF4-FFF2-40B4-BE49-F238E27FC236}">
                <a16:creationId xmlns:a16="http://schemas.microsoft.com/office/drawing/2014/main" id="{5B2CD35F-73F5-1459-38D8-FF3953F2BEAB}"/>
              </a:ext>
            </a:extLst>
          </p:cNvPr>
          <p:cNvPicPr>
            <a:picLocks noChangeAspect="1"/>
          </p:cNvPicPr>
          <p:nvPr/>
        </p:nvPicPr>
        <p:blipFill>
          <a:blip r:embed="rId2">
            <a:extLst>
              <a:ext uri="{28A0092B-C50C-407E-A947-70E740481C1C}">
                <a14:useLocalDpi xmlns:a14="http://schemas.microsoft.com/office/drawing/2010/main" val="0"/>
              </a:ext>
            </a:extLst>
          </a:blip>
          <a:srcRect l="16045" r="16045"/>
          <a:stretch/>
        </p:blipFill>
        <p:spPr>
          <a:xfrm>
            <a:off x="20" y="10"/>
            <a:ext cx="4657325" cy="6857990"/>
          </a:xfrm>
          <a:prstGeom prst="rect">
            <a:avLst/>
          </a:prstGeom>
        </p:spPr>
      </p:pic>
      <p:sp>
        <p:nvSpPr>
          <p:cNvPr id="3" name="Subtitle 2">
            <a:extLst>
              <a:ext uri="{FF2B5EF4-FFF2-40B4-BE49-F238E27FC236}">
                <a16:creationId xmlns:a16="http://schemas.microsoft.com/office/drawing/2014/main" id="{BECD2F0A-9192-D748-16B7-1EE9B6890490}"/>
              </a:ext>
            </a:extLst>
          </p:cNvPr>
          <p:cNvSpPr>
            <a:spLocks noGrp="1"/>
          </p:cNvSpPr>
          <p:nvPr>
            <p:ph type="subTitle" idx="1"/>
          </p:nvPr>
        </p:nvSpPr>
        <p:spPr>
          <a:xfrm>
            <a:off x="5080347" y="2795962"/>
            <a:ext cx="6687127" cy="3594100"/>
          </a:xfrm>
        </p:spPr>
        <p:txBody>
          <a:bodyPr vert="horz" lIns="91440" tIns="45720" rIns="91440" bIns="45720" rtlCol="0" anchor="t">
            <a:noAutofit/>
          </a:bodyPr>
          <a:lstStyle/>
          <a:p>
            <a:pPr>
              <a:lnSpc>
                <a:spcPct val="91000"/>
              </a:lnSpc>
            </a:pPr>
            <a:r>
              <a:rPr lang="en-CA" sz="5400" i="1">
                <a:solidFill>
                  <a:schemeClr val="tx1"/>
                </a:solidFill>
              </a:rPr>
              <a:t>Isaiah 53:1-12</a:t>
            </a:r>
            <a:endParaRPr lang="en-US" sz="5400" i="1" dirty="0">
              <a:solidFill>
                <a:schemeClr val="tx1"/>
              </a:solidFill>
            </a:endParaRPr>
          </a:p>
        </p:txBody>
      </p:sp>
    </p:spTree>
    <p:extLst>
      <p:ext uri="{BB962C8B-B14F-4D97-AF65-F5344CB8AC3E}">
        <p14:creationId xmlns:p14="http://schemas.microsoft.com/office/powerpoint/2010/main" val="7651581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B2CD35F-73F5-1459-38D8-FF3953F2BEAB}"/>
              </a:ext>
            </a:extLst>
          </p:cNvPr>
          <p:cNvPicPr>
            <a:picLocks noChangeAspect="1"/>
          </p:cNvPicPr>
          <p:nvPr/>
        </p:nvPicPr>
        <p:blipFill rotWithShape="1">
          <a:blip r:embed="rId2">
            <a:extLst>
              <a:ext uri="{28A0092B-C50C-407E-A947-70E740481C1C}">
                <a14:useLocalDpi xmlns:a14="http://schemas.microsoft.com/office/drawing/2010/main" val="0"/>
              </a:ext>
            </a:extLst>
          </a:blip>
          <a:srcRect t="19643"/>
          <a:stretch/>
        </p:blipFill>
        <p:spPr>
          <a:xfrm>
            <a:off x="20" y="10"/>
            <a:ext cx="12191980" cy="6857990"/>
          </a:xfrm>
          <a:prstGeom prst="rect">
            <a:avLst/>
          </a:prstGeom>
        </p:spPr>
      </p:pic>
      <p:sp>
        <p:nvSpPr>
          <p:cNvPr id="52" name="Rectangle 51">
            <a:extLst>
              <a:ext uri="{FF2B5EF4-FFF2-40B4-BE49-F238E27FC236}">
                <a16:creationId xmlns:a16="http://schemas.microsoft.com/office/drawing/2014/main" id="{5816E978-1809-4EE5-9DFC-90ECA301A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9419B5-3196-502B-0631-A82239EC84B0}"/>
              </a:ext>
            </a:extLst>
          </p:cNvPr>
          <p:cNvSpPr>
            <a:spLocks noGrp="1"/>
          </p:cNvSpPr>
          <p:nvPr>
            <p:ph type="ctrTitle"/>
          </p:nvPr>
        </p:nvSpPr>
        <p:spPr>
          <a:xfrm>
            <a:off x="960120" y="3681454"/>
            <a:ext cx="10268712" cy="1550896"/>
          </a:xfrm>
        </p:spPr>
        <p:txBody>
          <a:bodyPr vert="horz" lIns="91440" tIns="45720" rIns="91440" bIns="45720" rtlCol="0" anchor="b">
            <a:normAutofit/>
          </a:bodyPr>
          <a:lstStyle/>
          <a:p>
            <a:r>
              <a:rPr lang="en-CA" sz="4800">
                <a:solidFill>
                  <a:srgbClr val="FFFFFF"/>
                </a:solidFill>
              </a:rPr>
              <a:t>III. DEEP UNDERSTANDING OF HIS PAIN (Job 16:15-18)</a:t>
            </a:r>
            <a:endParaRPr lang="en-US" sz="4800" kern="1200" cap="all" spc="120" baseline="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BECD2F0A-9192-D748-16B7-1EE9B6890490}"/>
              </a:ext>
            </a:extLst>
          </p:cNvPr>
          <p:cNvSpPr>
            <a:spLocks noGrp="1"/>
          </p:cNvSpPr>
          <p:nvPr>
            <p:ph type="subTitle" idx="1"/>
          </p:nvPr>
        </p:nvSpPr>
        <p:spPr>
          <a:xfrm>
            <a:off x="960120" y="5406886"/>
            <a:ext cx="10268712" cy="628153"/>
          </a:xfrm>
        </p:spPr>
        <p:txBody>
          <a:bodyPr vert="horz" lIns="91440" tIns="45720" rIns="91440" bIns="45720" rtlCol="0" anchor="t">
            <a:normAutofit/>
          </a:bodyPr>
          <a:lstStyle/>
          <a:p>
            <a:r>
              <a:rPr lang="en-CA" i="1"/>
              <a:t>Isaiah 53:1-12</a:t>
            </a:r>
            <a:endParaRPr lang="en-US" i="1"/>
          </a:p>
        </p:txBody>
      </p:sp>
    </p:spTree>
    <p:extLst>
      <p:ext uri="{BB962C8B-B14F-4D97-AF65-F5344CB8AC3E}">
        <p14:creationId xmlns:p14="http://schemas.microsoft.com/office/powerpoint/2010/main" val="77701001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9419B5-3196-502B-0631-A82239EC84B0}"/>
              </a:ext>
            </a:extLst>
          </p:cNvPr>
          <p:cNvSpPr>
            <a:spLocks noGrp="1"/>
          </p:cNvSpPr>
          <p:nvPr>
            <p:ph type="ctrTitle"/>
          </p:nvPr>
        </p:nvSpPr>
        <p:spPr>
          <a:xfrm>
            <a:off x="5315735" y="228600"/>
            <a:ext cx="5916145" cy="1528008"/>
          </a:xfrm>
        </p:spPr>
        <p:txBody>
          <a:bodyPr vert="horz" lIns="91440" tIns="45720" rIns="91440" bIns="45720" rtlCol="0" anchor="b">
            <a:normAutofit/>
          </a:bodyPr>
          <a:lstStyle/>
          <a:p>
            <a:pPr algn="l"/>
            <a:r>
              <a:rPr lang="en-CA" sz="3200" dirty="0">
                <a:solidFill>
                  <a:schemeClr val="bg1"/>
                </a:solidFill>
              </a:rPr>
              <a:t> IV. INCREDIBLE  UNDERSTANDING OF ETERNITY (Job 16:19-22)</a:t>
            </a:r>
            <a:endParaRPr lang="en-US" sz="3200" kern="1200" cap="all" spc="120" baseline="0" dirty="0">
              <a:solidFill>
                <a:schemeClr val="bg1"/>
              </a:solidFill>
            </a:endParaRPr>
          </a:p>
        </p:txBody>
      </p:sp>
      <p:sp>
        <p:nvSpPr>
          <p:cNvPr id="3" name="Subtitle 2">
            <a:extLst>
              <a:ext uri="{FF2B5EF4-FFF2-40B4-BE49-F238E27FC236}">
                <a16:creationId xmlns:a16="http://schemas.microsoft.com/office/drawing/2014/main" id="{BECD2F0A-9192-D748-16B7-1EE9B6890490}"/>
              </a:ext>
            </a:extLst>
          </p:cNvPr>
          <p:cNvSpPr>
            <a:spLocks noGrp="1"/>
          </p:cNvSpPr>
          <p:nvPr>
            <p:ph type="subTitle" idx="1"/>
          </p:nvPr>
        </p:nvSpPr>
        <p:spPr>
          <a:xfrm>
            <a:off x="5315735" y="2407655"/>
            <a:ext cx="5916145" cy="1344868"/>
          </a:xfrm>
        </p:spPr>
        <p:txBody>
          <a:bodyPr vert="horz" lIns="91440" tIns="45720" rIns="91440" bIns="45720" rtlCol="0" anchor="t">
            <a:noAutofit/>
          </a:bodyPr>
          <a:lstStyle/>
          <a:p>
            <a:pPr algn="l">
              <a:lnSpc>
                <a:spcPct val="91000"/>
              </a:lnSpc>
            </a:pPr>
            <a:r>
              <a:rPr lang="en-CA" sz="3200" i="1" dirty="0"/>
              <a:t>19. Even now my witness is in heaven; my advocate is on high.</a:t>
            </a:r>
          </a:p>
          <a:p>
            <a:pPr algn="l">
              <a:lnSpc>
                <a:spcPct val="91000"/>
              </a:lnSpc>
            </a:pPr>
            <a:r>
              <a:rPr lang="en-CA" sz="3200" i="1" dirty="0"/>
              <a:t>20. My intercessor is my friend [or my friends treat me with scorn] as my eyes pour out tears to God;</a:t>
            </a:r>
          </a:p>
          <a:p>
            <a:pPr algn="l">
              <a:lnSpc>
                <a:spcPct val="91000"/>
              </a:lnSpc>
            </a:pPr>
            <a:r>
              <a:rPr lang="en-CA" sz="3200" i="1" dirty="0"/>
              <a:t>			Job 16:19-20</a:t>
            </a:r>
            <a:endParaRPr lang="en-US" sz="3200" i="1" dirty="0"/>
          </a:p>
        </p:txBody>
      </p:sp>
      <p:pic>
        <p:nvPicPr>
          <p:cNvPr id="4" name="Picture 3">
            <a:extLst>
              <a:ext uri="{FF2B5EF4-FFF2-40B4-BE49-F238E27FC236}">
                <a16:creationId xmlns:a16="http://schemas.microsoft.com/office/drawing/2014/main" id="{5B2CD35F-73F5-1459-38D8-FF3953F2BEAB}"/>
              </a:ext>
            </a:extLst>
          </p:cNvPr>
          <p:cNvPicPr>
            <a:picLocks noChangeAspect="1"/>
          </p:cNvPicPr>
          <p:nvPr/>
        </p:nvPicPr>
        <p:blipFill rotWithShape="1">
          <a:blip r:embed="rId2">
            <a:extLst>
              <a:ext uri="{28A0092B-C50C-407E-A947-70E740481C1C}">
                <a14:useLocalDpi xmlns:a14="http://schemas.microsoft.com/office/drawing/2010/main" val="0"/>
              </a:ext>
            </a:extLst>
          </a:blip>
          <a:srcRect t="4420" r="2" b="7231"/>
          <a:stretch/>
        </p:blipFill>
        <p:spPr>
          <a:xfrm>
            <a:off x="20" y="10"/>
            <a:ext cx="4657325" cy="6857990"/>
          </a:xfrm>
          <a:prstGeom prst="rect">
            <a:avLst/>
          </a:prstGeom>
        </p:spPr>
      </p:pic>
    </p:spTree>
    <p:extLst>
      <p:ext uri="{BB962C8B-B14F-4D97-AF65-F5344CB8AC3E}">
        <p14:creationId xmlns:p14="http://schemas.microsoft.com/office/powerpoint/2010/main" val="147824782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9419B5-3196-502B-0631-A82239EC84B0}"/>
              </a:ext>
            </a:extLst>
          </p:cNvPr>
          <p:cNvSpPr>
            <a:spLocks noGrp="1"/>
          </p:cNvSpPr>
          <p:nvPr>
            <p:ph type="ctrTitle"/>
          </p:nvPr>
        </p:nvSpPr>
        <p:spPr>
          <a:xfrm>
            <a:off x="5315735" y="228600"/>
            <a:ext cx="5916145" cy="1528008"/>
          </a:xfrm>
        </p:spPr>
        <p:txBody>
          <a:bodyPr vert="horz" lIns="91440" tIns="45720" rIns="91440" bIns="45720" rtlCol="0" anchor="b">
            <a:normAutofit/>
          </a:bodyPr>
          <a:lstStyle/>
          <a:p>
            <a:pPr algn="l"/>
            <a:r>
              <a:rPr lang="en-CA" sz="3200" dirty="0">
                <a:solidFill>
                  <a:schemeClr val="bg1"/>
                </a:solidFill>
              </a:rPr>
              <a:t> IV. INCREDIBLE  UNDERSTANDING OF ETERNITY (Job 16:19-22)</a:t>
            </a:r>
            <a:endParaRPr lang="en-US" sz="3200" kern="1200" cap="all" spc="120" baseline="0" dirty="0">
              <a:solidFill>
                <a:schemeClr val="bg1"/>
              </a:solidFill>
            </a:endParaRPr>
          </a:p>
        </p:txBody>
      </p:sp>
      <p:sp>
        <p:nvSpPr>
          <p:cNvPr id="3" name="Subtitle 2">
            <a:extLst>
              <a:ext uri="{FF2B5EF4-FFF2-40B4-BE49-F238E27FC236}">
                <a16:creationId xmlns:a16="http://schemas.microsoft.com/office/drawing/2014/main" id="{BECD2F0A-9192-D748-16B7-1EE9B6890490}"/>
              </a:ext>
            </a:extLst>
          </p:cNvPr>
          <p:cNvSpPr>
            <a:spLocks noGrp="1"/>
          </p:cNvSpPr>
          <p:nvPr>
            <p:ph type="subTitle" idx="1"/>
          </p:nvPr>
        </p:nvSpPr>
        <p:spPr>
          <a:xfrm>
            <a:off x="5315735" y="2407655"/>
            <a:ext cx="5916145" cy="1344868"/>
          </a:xfrm>
        </p:spPr>
        <p:txBody>
          <a:bodyPr vert="horz" lIns="91440" tIns="45720" rIns="91440" bIns="45720" rtlCol="0" anchor="t">
            <a:noAutofit/>
          </a:bodyPr>
          <a:lstStyle/>
          <a:p>
            <a:pPr algn="l">
              <a:lnSpc>
                <a:spcPct val="91000"/>
              </a:lnSpc>
            </a:pPr>
            <a:r>
              <a:rPr lang="en-CA" sz="3200" i="1" dirty="0"/>
              <a:t>21. on behalf of a man he pleads with God as one pleads for a friend.</a:t>
            </a:r>
          </a:p>
          <a:p>
            <a:pPr algn="l">
              <a:lnSpc>
                <a:spcPct val="91000"/>
              </a:lnSpc>
            </a:pPr>
            <a:r>
              <a:rPr lang="en-CA" sz="3200" i="1" dirty="0"/>
              <a:t>22. “Only a few years will pass before I take the path of no return.”</a:t>
            </a:r>
          </a:p>
          <a:p>
            <a:pPr algn="l">
              <a:lnSpc>
                <a:spcPct val="91000"/>
              </a:lnSpc>
            </a:pPr>
            <a:r>
              <a:rPr lang="en-CA" sz="3200" i="1" dirty="0"/>
              <a:t>			Job 16:19-22</a:t>
            </a:r>
            <a:endParaRPr lang="en-US" sz="3200" i="1" dirty="0"/>
          </a:p>
        </p:txBody>
      </p:sp>
      <p:pic>
        <p:nvPicPr>
          <p:cNvPr id="4" name="Picture 3">
            <a:extLst>
              <a:ext uri="{FF2B5EF4-FFF2-40B4-BE49-F238E27FC236}">
                <a16:creationId xmlns:a16="http://schemas.microsoft.com/office/drawing/2014/main" id="{5B2CD35F-73F5-1459-38D8-FF3953F2BEAB}"/>
              </a:ext>
            </a:extLst>
          </p:cNvPr>
          <p:cNvPicPr>
            <a:picLocks noChangeAspect="1"/>
          </p:cNvPicPr>
          <p:nvPr/>
        </p:nvPicPr>
        <p:blipFill rotWithShape="1">
          <a:blip r:embed="rId2">
            <a:extLst>
              <a:ext uri="{28A0092B-C50C-407E-A947-70E740481C1C}">
                <a14:useLocalDpi xmlns:a14="http://schemas.microsoft.com/office/drawing/2010/main" val="0"/>
              </a:ext>
            </a:extLst>
          </a:blip>
          <a:srcRect t="4420" r="2" b="7231"/>
          <a:stretch/>
        </p:blipFill>
        <p:spPr>
          <a:xfrm>
            <a:off x="20" y="10"/>
            <a:ext cx="4657325" cy="6857990"/>
          </a:xfrm>
          <a:prstGeom prst="rect">
            <a:avLst/>
          </a:prstGeom>
        </p:spPr>
      </p:pic>
    </p:spTree>
    <p:extLst>
      <p:ext uri="{BB962C8B-B14F-4D97-AF65-F5344CB8AC3E}">
        <p14:creationId xmlns:p14="http://schemas.microsoft.com/office/powerpoint/2010/main" val="230816497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9419B5-3196-502B-0631-A82239EC84B0}"/>
              </a:ext>
            </a:extLst>
          </p:cNvPr>
          <p:cNvSpPr>
            <a:spLocks noGrp="1"/>
          </p:cNvSpPr>
          <p:nvPr>
            <p:ph type="ctrTitle"/>
          </p:nvPr>
        </p:nvSpPr>
        <p:spPr>
          <a:xfrm>
            <a:off x="5315735" y="228600"/>
            <a:ext cx="5916145" cy="1528008"/>
          </a:xfrm>
        </p:spPr>
        <p:txBody>
          <a:bodyPr vert="horz" lIns="91440" tIns="45720" rIns="91440" bIns="45720" rtlCol="0" anchor="b">
            <a:normAutofit/>
          </a:bodyPr>
          <a:lstStyle/>
          <a:p>
            <a:pPr algn="l"/>
            <a:r>
              <a:rPr lang="en-CA" sz="3200" dirty="0">
                <a:solidFill>
                  <a:schemeClr val="bg1"/>
                </a:solidFill>
              </a:rPr>
              <a:t> IV. INCREDIBLE  UNDERSTANDING OF ETERNITY (Job 16:19-22)</a:t>
            </a:r>
            <a:endParaRPr lang="en-US" sz="3200" kern="1200" cap="all" spc="120" baseline="0" dirty="0">
              <a:solidFill>
                <a:schemeClr val="bg1"/>
              </a:solidFill>
            </a:endParaRPr>
          </a:p>
        </p:txBody>
      </p:sp>
      <p:sp>
        <p:nvSpPr>
          <p:cNvPr id="3" name="Subtitle 2">
            <a:extLst>
              <a:ext uri="{FF2B5EF4-FFF2-40B4-BE49-F238E27FC236}">
                <a16:creationId xmlns:a16="http://schemas.microsoft.com/office/drawing/2014/main" id="{BECD2F0A-9192-D748-16B7-1EE9B6890490}"/>
              </a:ext>
            </a:extLst>
          </p:cNvPr>
          <p:cNvSpPr>
            <a:spLocks noGrp="1"/>
          </p:cNvSpPr>
          <p:nvPr>
            <p:ph type="subTitle" idx="1"/>
          </p:nvPr>
        </p:nvSpPr>
        <p:spPr>
          <a:xfrm>
            <a:off x="5315734" y="1985208"/>
            <a:ext cx="5916145" cy="1344868"/>
          </a:xfrm>
        </p:spPr>
        <p:txBody>
          <a:bodyPr vert="horz" lIns="91440" tIns="45720" rIns="91440" bIns="45720" rtlCol="0" anchor="t">
            <a:noAutofit/>
          </a:bodyPr>
          <a:lstStyle/>
          <a:p>
            <a:pPr algn="l">
              <a:lnSpc>
                <a:spcPct val="91000"/>
              </a:lnSpc>
            </a:pPr>
            <a:r>
              <a:rPr lang="en-CA" sz="3200" i="1" dirty="0"/>
              <a:t>Heaven is a POSSIBLE destiny for everyone. It’s NOT GUARANTEED to everyone.</a:t>
            </a:r>
          </a:p>
          <a:p>
            <a:pPr algn="l">
              <a:lnSpc>
                <a:spcPct val="91000"/>
              </a:lnSpc>
            </a:pPr>
            <a:endParaRPr lang="en-CA" sz="3200" i="1" dirty="0"/>
          </a:p>
          <a:p>
            <a:pPr algn="l">
              <a:lnSpc>
                <a:spcPct val="91000"/>
              </a:lnSpc>
            </a:pPr>
            <a:r>
              <a:rPr lang="en-CA" sz="3200" i="1" dirty="0"/>
              <a:t>“Anyone whose name was not found written in the book of life was thrown into the lake of fire.”</a:t>
            </a:r>
          </a:p>
          <a:p>
            <a:pPr algn="l">
              <a:lnSpc>
                <a:spcPct val="91000"/>
              </a:lnSpc>
            </a:pPr>
            <a:r>
              <a:rPr lang="en-CA" sz="3200" i="1" dirty="0"/>
              <a:t>		 Revelation 20:15</a:t>
            </a:r>
            <a:endParaRPr lang="en-US" sz="3200" i="1" dirty="0"/>
          </a:p>
        </p:txBody>
      </p:sp>
      <p:pic>
        <p:nvPicPr>
          <p:cNvPr id="4" name="Picture 3">
            <a:extLst>
              <a:ext uri="{FF2B5EF4-FFF2-40B4-BE49-F238E27FC236}">
                <a16:creationId xmlns:a16="http://schemas.microsoft.com/office/drawing/2014/main" id="{5B2CD35F-73F5-1459-38D8-FF3953F2BEAB}"/>
              </a:ext>
            </a:extLst>
          </p:cNvPr>
          <p:cNvPicPr>
            <a:picLocks noChangeAspect="1"/>
          </p:cNvPicPr>
          <p:nvPr/>
        </p:nvPicPr>
        <p:blipFill rotWithShape="1">
          <a:blip r:embed="rId2">
            <a:extLst>
              <a:ext uri="{28A0092B-C50C-407E-A947-70E740481C1C}">
                <a14:useLocalDpi xmlns:a14="http://schemas.microsoft.com/office/drawing/2010/main" val="0"/>
              </a:ext>
            </a:extLst>
          </a:blip>
          <a:srcRect t="4420" r="2" b="7231"/>
          <a:stretch/>
        </p:blipFill>
        <p:spPr>
          <a:xfrm>
            <a:off x="20" y="10"/>
            <a:ext cx="4657325" cy="6857990"/>
          </a:xfrm>
          <a:prstGeom prst="rect">
            <a:avLst/>
          </a:prstGeom>
        </p:spPr>
      </p:pic>
    </p:spTree>
    <p:extLst>
      <p:ext uri="{BB962C8B-B14F-4D97-AF65-F5344CB8AC3E}">
        <p14:creationId xmlns:p14="http://schemas.microsoft.com/office/powerpoint/2010/main" val="391047856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9419B5-3196-502B-0631-A82239EC84B0}"/>
              </a:ext>
            </a:extLst>
          </p:cNvPr>
          <p:cNvSpPr>
            <a:spLocks noGrp="1"/>
          </p:cNvSpPr>
          <p:nvPr>
            <p:ph type="ctrTitle"/>
          </p:nvPr>
        </p:nvSpPr>
        <p:spPr>
          <a:xfrm>
            <a:off x="5315735" y="228600"/>
            <a:ext cx="5916145" cy="1528008"/>
          </a:xfrm>
        </p:spPr>
        <p:txBody>
          <a:bodyPr vert="horz" lIns="91440" tIns="45720" rIns="91440" bIns="45720" rtlCol="0" anchor="b">
            <a:normAutofit/>
          </a:bodyPr>
          <a:lstStyle/>
          <a:p>
            <a:pPr algn="l"/>
            <a:r>
              <a:rPr lang="en-CA" sz="3200" dirty="0">
                <a:solidFill>
                  <a:schemeClr val="bg1"/>
                </a:solidFill>
              </a:rPr>
              <a:t> IV. INCREDIBLE  UNDERSTANDING OF ETERNITY (Job 16:19-22)</a:t>
            </a:r>
            <a:endParaRPr lang="en-US" sz="3200" kern="1200" cap="all" spc="120" baseline="0" dirty="0">
              <a:solidFill>
                <a:schemeClr val="bg1"/>
              </a:solidFill>
            </a:endParaRPr>
          </a:p>
        </p:txBody>
      </p:sp>
      <p:sp>
        <p:nvSpPr>
          <p:cNvPr id="3" name="Subtitle 2">
            <a:extLst>
              <a:ext uri="{FF2B5EF4-FFF2-40B4-BE49-F238E27FC236}">
                <a16:creationId xmlns:a16="http://schemas.microsoft.com/office/drawing/2014/main" id="{BECD2F0A-9192-D748-16B7-1EE9B6890490}"/>
              </a:ext>
            </a:extLst>
          </p:cNvPr>
          <p:cNvSpPr>
            <a:spLocks noGrp="1"/>
          </p:cNvSpPr>
          <p:nvPr>
            <p:ph type="subTitle" idx="1"/>
          </p:nvPr>
        </p:nvSpPr>
        <p:spPr>
          <a:xfrm>
            <a:off x="5315734" y="1985208"/>
            <a:ext cx="5916145" cy="1344868"/>
          </a:xfrm>
        </p:spPr>
        <p:txBody>
          <a:bodyPr vert="horz" lIns="91440" tIns="45720" rIns="91440" bIns="45720" rtlCol="0" anchor="t">
            <a:noAutofit/>
          </a:bodyPr>
          <a:lstStyle/>
          <a:p>
            <a:pPr algn="l">
              <a:lnSpc>
                <a:spcPct val="91000"/>
              </a:lnSpc>
            </a:pPr>
            <a:r>
              <a:rPr lang="en-CA" sz="3200" i="1" dirty="0"/>
              <a:t>“But the cowardly, the unbelieving, the vile, the murderers, the sexually immoral, those who practice magic arts, the idolaters and all liars—they will be consigned to the fiery lake of burning sulfur. This is the second death.”</a:t>
            </a:r>
          </a:p>
          <a:p>
            <a:pPr algn="l">
              <a:lnSpc>
                <a:spcPct val="91000"/>
              </a:lnSpc>
            </a:pPr>
            <a:r>
              <a:rPr lang="en-CA" sz="3200" i="1" dirty="0"/>
              <a:t>			Revelation 21:8</a:t>
            </a:r>
            <a:endParaRPr lang="en-US" sz="3200" i="1" dirty="0"/>
          </a:p>
        </p:txBody>
      </p:sp>
      <p:pic>
        <p:nvPicPr>
          <p:cNvPr id="4" name="Picture 3">
            <a:extLst>
              <a:ext uri="{FF2B5EF4-FFF2-40B4-BE49-F238E27FC236}">
                <a16:creationId xmlns:a16="http://schemas.microsoft.com/office/drawing/2014/main" id="{5B2CD35F-73F5-1459-38D8-FF3953F2BEAB}"/>
              </a:ext>
            </a:extLst>
          </p:cNvPr>
          <p:cNvPicPr>
            <a:picLocks noChangeAspect="1"/>
          </p:cNvPicPr>
          <p:nvPr/>
        </p:nvPicPr>
        <p:blipFill rotWithShape="1">
          <a:blip r:embed="rId2">
            <a:extLst>
              <a:ext uri="{28A0092B-C50C-407E-A947-70E740481C1C}">
                <a14:useLocalDpi xmlns:a14="http://schemas.microsoft.com/office/drawing/2010/main" val="0"/>
              </a:ext>
            </a:extLst>
          </a:blip>
          <a:srcRect t="4420" r="2" b="7231"/>
          <a:stretch/>
        </p:blipFill>
        <p:spPr>
          <a:xfrm>
            <a:off x="20" y="10"/>
            <a:ext cx="4657325" cy="6857990"/>
          </a:xfrm>
          <a:prstGeom prst="rect">
            <a:avLst/>
          </a:prstGeom>
        </p:spPr>
      </p:pic>
    </p:spTree>
    <p:extLst>
      <p:ext uri="{BB962C8B-B14F-4D97-AF65-F5344CB8AC3E}">
        <p14:creationId xmlns:p14="http://schemas.microsoft.com/office/powerpoint/2010/main" val="236106577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in a suit and tie&#10;&#10;Description automatically generated">
            <a:extLst>
              <a:ext uri="{FF2B5EF4-FFF2-40B4-BE49-F238E27FC236}">
                <a16:creationId xmlns:a16="http://schemas.microsoft.com/office/drawing/2014/main" id="{5B2CD35F-73F5-1459-38D8-FF3953F2BEAB}"/>
              </a:ext>
            </a:extLst>
          </p:cNvPr>
          <p:cNvPicPr>
            <a:picLocks noChangeAspect="1"/>
          </p:cNvPicPr>
          <p:nvPr/>
        </p:nvPicPr>
        <p:blipFill rotWithShape="1">
          <a:blip r:embed="rId2">
            <a:extLst>
              <a:ext uri="{28A0092B-C50C-407E-A947-70E740481C1C}">
                <a14:useLocalDpi xmlns:a14="http://schemas.microsoft.com/office/drawing/2010/main" val="0"/>
              </a:ext>
            </a:extLst>
          </a:blip>
          <a:srcRect r="-1" b="5833"/>
          <a:stretch/>
        </p:blipFill>
        <p:spPr>
          <a:xfrm>
            <a:off x="1524" y="10"/>
            <a:ext cx="12188952" cy="6857990"/>
          </a:xfrm>
          <a:prstGeom prst="rect">
            <a:avLst/>
          </a:prstGeom>
        </p:spPr>
      </p:pic>
      <p:sp>
        <p:nvSpPr>
          <p:cNvPr id="27" name="Rectangle 26">
            <a:extLst>
              <a:ext uri="{FF2B5EF4-FFF2-40B4-BE49-F238E27FC236}">
                <a16:creationId xmlns:a16="http://schemas.microsoft.com/office/drawing/2014/main" id="{365A786E-9028-443F-8713-B9552D9A2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7">
            <a:extLst>
              <a:ext uri="{FF2B5EF4-FFF2-40B4-BE49-F238E27FC236}">
                <a16:creationId xmlns:a16="http://schemas.microsoft.com/office/drawing/2014/main" id="{C2DA75B8-1556-0E1E-237E-17D58D3E24AF}"/>
              </a:ext>
            </a:extLst>
          </p:cNvPr>
          <p:cNvSpPr>
            <a:spLocks noGrp="1"/>
          </p:cNvSpPr>
          <p:nvPr>
            <p:ph type="subTitle" idx="1"/>
          </p:nvPr>
        </p:nvSpPr>
        <p:spPr>
          <a:xfrm>
            <a:off x="960119" y="4728679"/>
            <a:ext cx="6858000" cy="1097280"/>
          </a:xfrm>
        </p:spPr>
        <p:txBody>
          <a:bodyPr>
            <a:normAutofit/>
          </a:bodyPr>
          <a:lstStyle/>
          <a:p>
            <a:pPr algn="l"/>
            <a:endParaRPr lang="en-CA">
              <a:solidFill>
                <a:srgbClr val="FFFFFF"/>
              </a:solidFill>
            </a:endParaRPr>
          </a:p>
        </p:txBody>
      </p:sp>
    </p:spTree>
    <p:extLst>
      <p:ext uri="{BB962C8B-B14F-4D97-AF65-F5344CB8AC3E}">
        <p14:creationId xmlns:p14="http://schemas.microsoft.com/office/powerpoint/2010/main" val="27588680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AB109E1-45E3-4986-9663-C3EAAC041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DEE9D42-BBE7-4427-9BC3-971CE96F1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6441"/>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9419B5-3196-502B-0631-A82239EC84B0}"/>
              </a:ext>
            </a:extLst>
          </p:cNvPr>
          <p:cNvSpPr>
            <a:spLocks noGrp="1"/>
          </p:cNvSpPr>
          <p:nvPr>
            <p:ph type="ctrTitle"/>
          </p:nvPr>
        </p:nvSpPr>
        <p:spPr>
          <a:xfrm>
            <a:off x="960121" y="1240403"/>
            <a:ext cx="5943600" cy="2941983"/>
          </a:xfrm>
        </p:spPr>
        <p:txBody>
          <a:bodyPr vert="horz" lIns="91440" tIns="45720" rIns="91440" bIns="45720" rtlCol="0" anchor="ctr">
            <a:normAutofit/>
          </a:bodyPr>
          <a:lstStyle/>
          <a:p>
            <a:pPr algn="l"/>
            <a:r>
              <a:rPr lang="en-CA" sz="4800" dirty="0"/>
              <a:t> IV. INCREDIBLE  UNDERSTANDING OF ETERNITY </a:t>
            </a:r>
            <a:br>
              <a:rPr lang="en-CA" sz="4800" dirty="0"/>
            </a:br>
            <a:r>
              <a:rPr lang="en-CA" sz="4800" dirty="0"/>
              <a:t>(Job 16:19-22)</a:t>
            </a:r>
            <a:endParaRPr lang="en-US" sz="4800" kern="1200" cap="all" spc="120" baseline="0" dirty="0"/>
          </a:p>
        </p:txBody>
      </p:sp>
      <p:pic>
        <p:nvPicPr>
          <p:cNvPr id="4" name="Picture 3">
            <a:extLst>
              <a:ext uri="{FF2B5EF4-FFF2-40B4-BE49-F238E27FC236}">
                <a16:creationId xmlns:a16="http://schemas.microsoft.com/office/drawing/2014/main" id="{5B2CD35F-73F5-1459-38D8-FF3953F2BEAB}"/>
              </a:ext>
            </a:extLst>
          </p:cNvPr>
          <p:cNvPicPr>
            <a:picLocks noChangeAspect="1"/>
          </p:cNvPicPr>
          <p:nvPr/>
        </p:nvPicPr>
        <p:blipFill rotWithShape="1">
          <a:blip r:embed="rId2">
            <a:extLst>
              <a:ext uri="{28A0092B-C50C-407E-A947-70E740481C1C}">
                <a14:useLocalDpi xmlns:a14="http://schemas.microsoft.com/office/drawing/2010/main" val="0"/>
              </a:ext>
            </a:extLst>
          </a:blip>
          <a:srcRect l="2372" r="10614" b="2"/>
          <a:stretch/>
        </p:blipFill>
        <p:spPr>
          <a:xfrm>
            <a:off x="6972300" y="646441"/>
            <a:ext cx="5219699" cy="3952185"/>
          </a:xfrm>
          <a:prstGeom prst="rect">
            <a:avLst/>
          </a:prstGeom>
        </p:spPr>
      </p:pic>
      <p:sp>
        <p:nvSpPr>
          <p:cNvPr id="6" name="Subtitle 5">
            <a:extLst>
              <a:ext uri="{FF2B5EF4-FFF2-40B4-BE49-F238E27FC236}">
                <a16:creationId xmlns:a16="http://schemas.microsoft.com/office/drawing/2014/main" id="{0886A72B-F2C9-6129-18B1-5ED4590BFF9D}"/>
              </a:ext>
            </a:extLst>
          </p:cNvPr>
          <p:cNvSpPr>
            <a:spLocks noGrp="1"/>
          </p:cNvSpPr>
          <p:nvPr>
            <p:ph type="subTitle" idx="1"/>
          </p:nvPr>
        </p:nvSpPr>
        <p:spPr>
          <a:xfrm>
            <a:off x="960120" y="5086350"/>
            <a:ext cx="10268712" cy="948690"/>
          </a:xfrm>
        </p:spPr>
        <p:txBody>
          <a:bodyPr>
            <a:noAutofit/>
          </a:bodyPr>
          <a:lstStyle/>
          <a:p>
            <a:r>
              <a:rPr lang="en-CA" sz="6000" dirty="0"/>
              <a:t>John 3:16</a:t>
            </a:r>
          </a:p>
        </p:txBody>
      </p:sp>
    </p:spTree>
    <p:extLst>
      <p:ext uri="{BB962C8B-B14F-4D97-AF65-F5344CB8AC3E}">
        <p14:creationId xmlns:p14="http://schemas.microsoft.com/office/powerpoint/2010/main" val="267346071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AB109E1-45E3-4986-9663-C3EAAC041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DEE9D42-BBE7-4427-9BC3-971CE96F1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6441"/>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9419B5-3196-502B-0631-A82239EC84B0}"/>
              </a:ext>
            </a:extLst>
          </p:cNvPr>
          <p:cNvSpPr>
            <a:spLocks noGrp="1"/>
          </p:cNvSpPr>
          <p:nvPr>
            <p:ph type="ctrTitle"/>
          </p:nvPr>
        </p:nvSpPr>
        <p:spPr>
          <a:xfrm>
            <a:off x="960121" y="1240403"/>
            <a:ext cx="5943600" cy="2941983"/>
          </a:xfrm>
        </p:spPr>
        <p:txBody>
          <a:bodyPr anchor="ctr">
            <a:normAutofit/>
          </a:bodyPr>
          <a:lstStyle/>
          <a:p>
            <a:pPr algn="l"/>
            <a:r>
              <a:rPr lang="en-CA" sz="4200" dirty="0"/>
              <a:t>I. PROPER UNDERSTANDING ABOUT HIS “COMFORTERS”</a:t>
            </a:r>
            <a:br>
              <a:rPr lang="en-CA" sz="4200" dirty="0"/>
            </a:br>
            <a:r>
              <a:rPr lang="en-CA" sz="4200" dirty="0"/>
              <a:t>(Job 16:1-6)</a:t>
            </a:r>
          </a:p>
        </p:txBody>
      </p:sp>
      <p:sp>
        <p:nvSpPr>
          <p:cNvPr id="3" name="Subtitle 2">
            <a:extLst>
              <a:ext uri="{FF2B5EF4-FFF2-40B4-BE49-F238E27FC236}">
                <a16:creationId xmlns:a16="http://schemas.microsoft.com/office/drawing/2014/main" id="{BECD2F0A-9192-D748-16B7-1EE9B6890490}"/>
              </a:ext>
            </a:extLst>
          </p:cNvPr>
          <p:cNvSpPr>
            <a:spLocks noGrp="1"/>
          </p:cNvSpPr>
          <p:nvPr>
            <p:ph type="subTitle" idx="1"/>
          </p:nvPr>
        </p:nvSpPr>
        <p:spPr>
          <a:xfrm>
            <a:off x="960120" y="4849091"/>
            <a:ext cx="10268712" cy="1754909"/>
          </a:xfrm>
        </p:spPr>
        <p:txBody>
          <a:bodyPr>
            <a:normAutofit fontScale="92500" lnSpcReduction="10000"/>
          </a:bodyPr>
          <a:lstStyle/>
          <a:p>
            <a:pPr algn="l"/>
            <a:r>
              <a:rPr lang="en-CA" i="1" dirty="0"/>
              <a:t>“I have heard many things like these; you are miserable comforters, all of you!</a:t>
            </a:r>
          </a:p>
          <a:p>
            <a:pPr algn="l"/>
            <a:r>
              <a:rPr lang="en-CA" i="1" dirty="0"/>
              <a:t>								Job 16:2</a:t>
            </a:r>
          </a:p>
        </p:txBody>
      </p:sp>
      <p:pic>
        <p:nvPicPr>
          <p:cNvPr id="4" name="Picture 3" descr="A colourful light bulb with business icons">
            <a:extLst>
              <a:ext uri="{FF2B5EF4-FFF2-40B4-BE49-F238E27FC236}">
                <a16:creationId xmlns:a16="http://schemas.microsoft.com/office/drawing/2014/main" id="{5B2CD35F-73F5-1459-38D8-FF3953F2BEAB}"/>
              </a:ext>
            </a:extLst>
          </p:cNvPr>
          <p:cNvPicPr>
            <a:picLocks noChangeAspect="1"/>
          </p:cNvPicPr>
          <p:nvPr/>
        </p:nvPicPr>
        <p:blipFill rotWithShape="1">
          <a:blip r:embed="rId2"/>
          <a:srcRect l="2935" r="14549"/>
          <a:stretch/>
        </p:blipFill>
        <p:spPr>
          <a:xfrm>
            <a:off x="7533136" y="646441"/>
            <a:ext cx="4658863" cy="3952185"/>
          </a:xfrm>
          <a:prstGeom prst="rect">
            <a:avLst/>
          </a:prstGeom>
        </p:spPr>
      </p:pic>
    </p:spTree>
    <p:extLst>
      <p:ext uri="{BB962C8B-B14F-4D97-AF65-F5344CB8AC3E}">
        <p14:creationId xmlns:p14="http://schemas.microsoft.com/office/powerpoint/2010/main" val="350384258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AB109E1-45E3-4986-9663-C3EAAC041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DEE9D42-BBE7-4427-9BC3-971CE96F1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6441"/>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9419B5-3196-502B-0631-A82239EC84B0}"/>
              </a:ext>
            </a:extLst>
          </p:cNvPr>
          <p:cNvSpPr>
            <a:spLocks noGrp="1"/>
          </p:cNvSpPr>
          <p:nvPr>
            <p:ph type="ctrTitle"/>
          </p:nvPr>
        </p:nvSpPr>
        <p:spPr>
          <a:xfrm>
            <a:off x="960121" y="1240403"/>
            <a:ext cx="5943600" cy="2941983"/>
          </a:xfrm>
        </p:spPr>
        <p:txBody>
          <a:bodyPr anchor="ctr">
            <a:normAutofit/>
          </a:bodyPr>
          <a:lstStyle/>
          <a:p>
            <a:pPr algn="l"/>
            <a:r>
              <a:rPr lang="en-CA" sz="4200" dirty="0"/>
              <a:t>I. PROPER UNDERSTANDING ABOUT HIS “COMFORTERS”</a:t>
            </a:r>
            <a:br>
              <a:rPr lang="en-CA" sz="4200" dirty="0"/>
            </a:br>
            <a:r>
              <a:rPr lang="en-CA" sz="4200" dirty="0"/>
              <a:t>(Job 16:1-6)</a:t>
            </a:r>
          </a:p>
        </p:txBody>
      </p:sp>
      <p:sp>
        <p:nvSpPr>
          <p:cNvPr id="3" name="Subtitle 2">
            <a:extLst>
              <a:ext uri="{FF2B5EF4-FFF2-40B4-BE49-F238E27FC236}">
                <a16:creationId xmlns:a16="http://schemas.microsoft.com/office/drawing/2014/main" id="{BECD2F0A-9192-D748-16B7-1EE9B6890490}"/>
              </a:ext>
            </a:extLst>
          </p:cNvPr>
          <p:cNvSpPr>
            <a:spLocks noGrp="1"/>
          </p:cNvSpPr>
          <p:nvPr>
            <p:ph type="subTitle" idx="1"/>
          </p:nvPr>
        </p:nvSpPr>
        <p:spPr>
          <a:xfrm>
            <a:off x="960120" y="4776349"/>
            <a:ext cx="10268712" cy="1790706"/>
          </a:xfrm>
        </p:spPr>
        <p:txBody>
          <a:bodyPr>
            <a:normAutofit lnSpcReduction="10000"/>
          </a:bodyPr>
          <a:lstStyle/>
          <a:p>
            <a:pPr algn="l"/>
            <a:r>
              <a:rPr lang="en-CA" i="1" dirty="0"/>
              <a:t>“Will your long-winded speeches never end? What ails you that you keep on arguing?”</a:t>
            </a:r>
          </a:p>
          <a:p>
            <a:pPr algn="l"/>
            <a:r>
              <a:rPr lang="en-CA" i="1" dirty="0"/>
              <a:t>								Job 16:3</a:t>
            </a:r>
          </a:p>
        </p:txBody>
      </p:sp>
      <p:pic>
        <p:nvPicPr>
          <p:cNvPr id="4" name="Picture 3" descr="A colourful light bulb with business icons">
            <a:extLst>
              <a:ext uri="{FF2B5EF4-FFF2-40B4-BE49-F238E27FC236}">
                <a16:creationId xmlns:a16="http://schemas.microsoft.com/office/drawing/2014/main" id="{5B2CD35F-73F5-1459-38D8-FF3953F2BEAB}"/>
              </a:ext>
            </a:extLst>
          </p:cNvPr>
          <p:cNvPicPr>
            <a:picLocks noChangeAspect="1"/>
          </p:cNvPicPr>
          <p:nvPr/>
        </p:nvPicPr>
        <p:blipFill rotWithShape="1">
          <a:blip r:embed="rId2"/>
          <a:srcRect l="2935" r="14549"/>
          <a:stretch/>
        </p:blipFill>
        <p:spPr>
          <a:xfrm>
            <a:off x="7533136" y="646441"/>
            <a:ext cx="4658863" cy="3952185"/>
          </a:xfrm>
          <a:prstGeom prst="rect">
            <a:avLst/>
          </a:prstGeom>
        </p:spPr>
      </p:pic>
    </p:spTree>
    <p:extLst>
      <p:ext uri="{BB962C8B-B14F-4D97-AF65-F5344CB8AC3E}">
        <p14:creationId xmlns:p14="http://schemas.microsoft.com/office/powerpoint/2010/main" val="276127202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AB109E1-45E3-4986-9663-C3EAAC041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DEE9D42-BBE7-4427-9BC3-971CE96F1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6441"/>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9419B5-3196-502B-0631-A82239EC84B0}"/>
              </a:ext>
            </a:extLst>
          </p:cNvPr>
          <p:cNvSpPr>
            <a:spLocks noGrp="1"/>
          </p:cNvSpPr>
          <p:nvPr>
            <p:ph type="ctrTitle"/>
          </p:nvPr>
        </p:nvSpPr>
        <p:spPr>
          <a:xfrm>
            <a:off x="960121" y="1240403"/>
            <a:ext cx="5943600" cy="2941983"/>
          </a:xfrm>
        </p:spPr>
        <p:txBody>
          <a:bodyPr anchor="ctr">
            <a:normAutofit/>
          </a:bodyPr>
          <a:lstStyle/>
          <a:p>
            <a:pPr algn="l"/>
            <a:r>
              <a:rPr lang="en-CA" sz="4200" dirty="0"/>
              <a:t>I. PROPER UNDERSTANDING ABOUT HIS “COMFORTERS”</a:t>
            </a:r>
            <a:br>
              <a:rPr lang="en-CA" sz="4200" dirty="0"/>
            </a:br>
            <a:r>
              <a:rPr lang="en-CA" sz="4200" dirty="0"/>
              <a:t>(Job 16:1-6)</a:t>
            </a:r>
          </a:p>
        </p:txBody>
      </p:sp>
      <p:sp>
        <p:nvSpPr>
          <p:cNvPr id="3" name="Subtitle 2">
            <a:extLst>
              <a:ext uri="{FF2B5EF4-FFF2-40B4-BE49-F238E27FC236}">
                <a16:creationId xmlns:a16="http://schemas.microsoft.com/office/drawing/2014/main" id="{BECD2F0A-9192-D748-16B7-1EE9B6890490}"/>
              </a:ext>
            </a:extLst>
          </p:cNvPr>
          <p:cNvSpPr>
            <a:spLocks noGrp="1"/>
          </p:cNvSpPr>
          <p:nvPr>
            <p:ph type="subTitle" idx="1"/>
          </p:nvPr>
        </p:nvSpPr>
        <p:spPr>
          <a:xfrm>
            <a:off x="960120" y="4776349"/>
            <a:ext cx="10268712" cy="1790706"/>
          </a:xfrm>
        </p:spPr>
        <p:txBody>
          <a:bodyPr>
            <a:normAutofit lnSpcReduction="10000"/>
          </a:bodyPr>
          <a:lstStyle/>
          <a:p>
            <a:pPr algn="l"/>
            <a:r>
              <a:rPr lang="en-CA" i="1" dirty="0"/>
              <a:t>“Set your minds on things above, not on earthly things.”</a:t>
            </a:r>
          </a:p>
          <a:p>
            <a:pPr algn="l"/>
            <a:r>
              <a:rPr lang="en-CA" i="1" dirty="0"/>
              <a:t>							Colossians 3:2</a:t>
            </a:r>
          </a:p>
        </p:txBody>
      </p:sp>
      <p:pic>
        <p:nvPicPr>
          <p:cNvPr id="4" name="Picture 3" descr="A colourful light bulb with business icons">
            <a:extLst>
              <a:ext uri="{FF2B5EF4-FFF2-40B4-BE49-F238E27FC236}">
                <a16:creationId xmlns:a16="http://schemas.microsoft.com/office/drawing/2014/main" id="{5B2CD35F-73F5-1459-38D8-FF3953F2BEAB}"/>
              </a:ext>
            </a:extLst>
          </p:cNvPr>
          <p:cNvPicPr>
            <a:picLocks noChangeAspect="1"/>
          </p:cNvPicPr>
          <p:nvPr/>
        </p:nvPicPr>
        <p:blipFill rotWithShape="1">
          <a:blip r:embed="rId2"/>
          <a:srcRect l="2935" r="14549"/>
          <a:stretch/>
        </p:blipFill>
        <p:spPr>
          <a:xfrm>
            <a:off x="7533136" y="646441"/>
            <a:ext cx="4658863" cy="3952185"/>
          </a:xfrm>
          <a:prstGeom prst="rect">
            <a:avLst/>
          </a:prstGeom>
        </p:spPr>
      </p:pic>
    </p:spTree>
    <p:extLst>
      <p:ext uri="{BB962C8B-B14F-4D97-AF65-F5344CB8AC3E}">
        <p14:creationId xmlns:p14="http://schemas.microsoft.com/office/powerpoint/2010/main" val="225742093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AB109E1-45E3-4986-9663-C3EAAC041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DEE9D42-BBE7-4427-9BC3-971CE96F1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6441"/>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9419B5-3196-502B-0631-A82239EC84B0}"/>
              </a:ext>
            </a:extLst>
          </p:cNvPr>
          <p:cNvSpPr>
            <a:spLocks noGrp="1"/>
          </p:cNvSpPr>
          <p:nvPr>
            <p:ph type="ctrTitle"/>
          </p:nvPr>
        </p:nvSpPr>
        <p:spPr>
          <a:xfrm>
            <a:off x="960121" y="1240403"/>
            <a:ext cx="5943600" cy="2941983"/>
          </a:xfrm>
        </p:spPr>
        <p:txBody>
          <a:bodyPr anchor="ctr">
            <a:normAutofit/>
          </a:bodyPr>
          <a:lstStyle/>
          <a:p>
            <a:pPr algn="l"/>
            <a:r>
              <a:rPr lang="en-CA" sz="4200" dirty="0"/>
              <a:t>I. PROPER UNDERSTANDING ABOUT HIS “COMFORTERS”</a:t>
            </a:r>
            <a:br>
              <a:rPr lang="en-CA" sz="4200" dirty="0"/>
            </a:br>
            <a:r>
              <a:rPr lang="en-CA" sz="4200" dirty="0"/>
              <a:t>(Job 16:1-6)</a:t>
            </a:r>
          </a:p>
        </p:txBody>
      </p:sp>
      <p:sp>
        <p:nvSpPr>
          <p:cNvPr id="3" name="Subtitle 2">
            <a:extLst>
              <a:ext uri="{FF2B5EF4-FFF2-40B4-BE49-F238E27FC236}">
                <a16:creationId xmlns:a16="http://schemas.microsoft.com/office/drawing/2014/main" id="{BECD2F0A-9192-D748-16B7-1EE9B6890490}"/>
              </a:ext>
            </a:extLst>
          </p:cNvPr>
          <p:cNvSpPr>
            <a:spLocks noGrp="1"/>
          </p:cNvSpPr>
          <p:nvPr>
            <p:ph type="subTitle" idx="1"/>
          </p:nvPr>
        </p:nvSpPr>
        <p:spPr>
          <a:xfrm>
            <a:off x="960120" y="4776349"/>
            <a:ext cx="10268712" cy="1790706"/>
          </a:xfrm>
        </p:spPr>
        <p:txBody>
          <a:bodyPr>
            <a:normAutofit fontScale="92500"/>
          </a:bodyPr>
          <a:lstStyle/>
          <a:p>
            <a:pPr algn="l"/>
            <a:r>
              <a:rPr lang="en-CA" i="1" dirty="0"/>
              <a:t>“And have put on the new self, which is being renewed in knowledge in the image of its Creator.”</a:t>
            </a:r>
          </a:p>
          <a:p>
            <a:pPr algn="l"/>
            <a:r>
              <a:rPr lang="en-CA" i="1" dirty="0"/>
              <a:t>							Colossians 3:10</a:t>
            </a:r>
          </a:p>
        </p:txBody>
      </p:sp>
      <p:pic>
        <p:nvPicPr>
          <p:cNvPr id="4" name="Picture 3" descr="A colourful light bulb with business icons">
            <a:extLst>
              <a:ext uri="{FF2B5EF4-FFF2-40B4-BE49-F238E27FC236}">
                <a16:creationId xmlns:a16="http://schemas.microsoft.com/office/drawing/2014/main" id="{5B2CD35F-73F5-1459-38D8-FF3953F2BEAB}"/>
              </a:ext>
            </a:extLst>
          </p:cNvPr>
          <p:cNvPicPr>
            <a:picLocks noChangeAspect="1"/>
          </p:cNvPicPr>
          <p:nvPr/>
        </p:nvPicPr>
        <p:blipFill rotWithShape="1">
          <a:blip r:embed="rId2"/>
          <a:srcRect l="2935" r="14549"/>
          <a:stretch/>
        </p:blipFill>
        <p:spPr>
          <a:xfrm>
            <a:off x="7533136" y="646441"/>
            <a:ext cx="4658863" cy="3952185"/>
          </a:xfrm>
          <a:prstGeom prst="rect">
            <a:avLst/>
          </a:prstGeom>
        </p:spPr>
      </p:pic>
    </p:spTree>
    <p:extLst>
      <p:ext uri="{BB962C8B-B14F-4D97-AF65-F5344CB8AC3E}">
        <p14:creationId xmlns:p14="http://schemas.microsoft.com/office/powerpoint/2010/main" val="84551151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AB109E1-45E3-4986-9663-C3EAAC041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DEE9D42-BBE7-4427-9BC3-971CE96F1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6441"/>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9419B5-3196-502B-0631-A82239EC84B0}"/>
              </a:ext>
            </a:extLst>
          </p:cNvPr>
          <p:cNvSpPr>
            <a:spLocks noGrp="1"/>
          </p:cNvSpPr>
          <p:nvPr>
            <p:ph type="ctrTitle"/>
          </p:nvPr>
        </p:nvSpPr>
        <p:spPr>
          <a:xfrm>
            <a:off x="960121" y="1240403"/>
            <a:ext cx="5943600" cy="2941983"/>
          </a:xfrm>
        </p:spPr>
        <p:txBody>
          <a:bodyPr anchor="ctr">
            <a:normAutofit/>
          </a:bodyPr>
          <a:lstStyle/>
          <a:p>
            <a:pPr algn="l"/>
            <a:r>
              <a:rPr lang="en-CA" sz="4200" dirty="0"/>
              <a:t>I. PROPER UNDERSTANDING ABOUT HIS “COMFORTERS”</a:t>
            </a:r>
            <a:br>
              <a:rPr lang="en-CA" sz="4200" dirty="0"/>
            </a:br>
            <a:r>
              <a:rPr lang="en-CA" sz="4200" dirty="0"/>
              <a:t>(Job 16:1-6)</a:t>
            </a:r>
          </a:p>
        </p:txBody>
      </p:sp>
      <p:sp>
        <p:nvSpPr>
          <p:cNvPr id="3" name="Subtitle 2">
            <a:extLst>
              <a:ext uri="{FF2B5EF4-FFF2-40B4-BE49-F238E27FC236}">
                <a16:creationId xmlns:a16="http://schemas.microsoft.com/office/drawing/2014/main" id="{BECD2F0A-9192-D748-16B7-1EE9B6890490}"/>
              </a:ext>
            </a:extLst>
          </p:cNvPr>
          <p:cNvSpPr>
            <a:spLocks noGrp="1"/>
          </p:cNvSpPr>
          <p:nvPr>
            <p:ph type="subTitle" idx="1"/>
          </p:nvPr>
        </p:nvSpPr>
        <p:spPr>
          <a:xfrm>
            <a:off x="960120" y="4776349"/>
            <a:ext cx="10268712" cy="1790706"/>
          </a:xfrm>
        </p:spPr>
        <p:txBody>
          <a:bodyPr>
            <a:normAutofit lnSpcReduction="10000"/>
          </a:bodyPr>
          <a:lstStyle/>
          <a:p>
            <a:pPr algn="l"/>
            <a:r>
              <a:rPr lang="en-CA" i="1" dirty="0"/>
              <a:t>“Yet if I speak, my pain is not relieved; and if I refrain, it does not go away.”</a:t>
            </a:r>
          </a:p>
          <a:p>
            <a:pPr algn="l"/>
            <a:r>
              <a:rPr lang="en-CA" i="1" dirty="0"/>
              <a:t>								Job 16:6</a:t>
            </a:r>
          </a:p>
        </p:txBody>
      </p:sp>
      <p:pic>
        <p:nvPicPr>
          <p:cNvPr id="4" name="Picture 3" descr="A colourful light bulb with business icons">
            <a:extLst>
              <a:ext uri="{FF2B5EF4-FFF2-40B4-BE49-F238E27FC236}">
                <a16:creationId xmlns:a16="http://schemas.microsoft.com/office/drawing/2014/main" id="{5B2CD35F-73F5-1459-38D8-FF3953F2BEAB}"/>
              </a:ext>
            </a:extLst>
          </p:cNvPr>
          <p:cNvPicPr>
            <a:picLocks noChangeAspect="1"/>
          </p:cNvPicPr>
          <p:nvPr/>
        </p:nvPicPr>
        <p:blipFill rotWithShape="1">
          <a:blip r:embed="rId2"/>
          <a:srcRect l="2935" r="14549"/>
          <a:stretch/>
        </p:blipFill>
        <p:spPr>
          <a:xfrm>
            <a:off x="7533136" y="646441"/>
            <a:ext cx="4658863" cy="3952185"/>
          </a:xfrm>
          <a:prstGeom prst="rect">
            <a:avLst/>
          </a:prstGeom>
        </p:spPr>
      </p:pic>
    </p:spTree>
    <p:extLst>
      <p:ext uri="{BB962C8B-B14F-4D97-AF65-F5344CB8AC3E}">
        <p14:creationId xmlns:p14="http://schemas.microsoft.com/office/powerpoint/2010/main" val="52420257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9419B5-3196-502B-0631-A82239EC84B0}"/>
              </a:ext>
            </a:extLst>
          </p:cNvPr>
          <p:cNvSpPr>
            <a:spLocks noGrp="1"/>
          </p:cNvSpPr>
          <p:nvPr>
            <p:ph type="ctrTitle"/>
          </p:nvPr>
        </p:nvSpPr>
        <p:spPr>
          <a:xfrm>
            <a:off x="5315735" y="104775"/>
            <a:ext cx="5916145" cy="1223208"/>
          </a:xfrm>
        </p:spPr>
        <p:txBody>
          <a:bodyPr anchor="b">
            <a:normAutofit/>
          </a:bodyPr>
          <a:lstStyle/>
          <a:p>
            <a:pPr algn="l"/>
            <a:r>
              <a:rPr lang="en-CA" sz="3200" dirty="0">
                <a:solidFill>
                  <a:schemeClr val="bg1"/>
                </a:solidFill>
              </a:rPr>
              <a:t>II. IMPROPER UNDERSTANDING ABOUT GOD (Job 16:7-14)</a:t>
            </a:r>
          </a:p>
        </p:txBody>
      </p:sp>
      <p:sp>
        <p:nvSpPr>
          <p:cNvPr id="3" name="Subtitle 2">
            <a:extLst>
              <a:ext uri="{FF2B5EF4-FFF2-40B4-BE49-F238E27FC236}">
                <a16:creationId xmlns:a16="http://schemas.microsoft.com/office/drawing/2014/main" id="{BECD2F0A-9192-D748-16B7-1EE9B6890490}"/>
              </a:ext>
            </a:extLst>
          </p:cNvPr>
          <p:cNvSpPr>
            <a:spLocks noGrp="1"/>
          </p:cNvSpPr>
          <p:nvPr>
            <p:ph type="subTitle" idx="1"/>
          </p:nvPr>
        </p:nvSpPr>
        <p:spPr>
          <a:xfrm>
            <a:off x="5315735" y="1432757"/>
            <a:ext cx="5916145" cy="5320467"/>
          </a:xfrm>
        </p:spPr>
        <p:txBody>
          <a:bodyPr anchor="t">
            <a:normAutofit/>
          </a:bodyPr>
          <a:lstStyle/>
          <a:p>
            <a:pPr algn="l">
              <a:lnSpc>
                <a:spcPct val="91000"/>
              </a:lnSpc>
            </a:pPr>
            <a:r>
              <a:rPr lang="en-CA" sz="2800" i="1" dirty="0"/>
              <a:t>7. Surely, God, you have worn me out; you have devastated my entire household.</a:t>
            </a:r>
          </a:p>
          <a:p>
            <a:pPr algn="l">
              <a:lnSpc>
                <a:spcPct val="91000"/>
              </a:lnSpc>
            </a:pPr>
            <a:r>
              <a:rPr lang="en-CA" sz="2800" i="1" dirty="0"/>
              <a:t>8. You have shriveled me up</a:t>
            </a:r>
          </a:p>
          <a:p>
            <a:pPr algn="l">
              <a:lnSpc>
                <a:spcPct val="91000"/>
              </a:lnSpc>
            </a:pPr>
            <a:r>
              <a:rPr lang="en-CA" sz="2800" i="1" dirty="0"/>
              <a:t>9. God assails me and tears me in his anger and gnashes his teeth at me</a:t>
            </a:r>
          </a:p>
          <a:p>
            <a:pPr algn="l">
              <a:lnSpc>
                <a:spcPct val="91000"/>
              </a:lnSpc>
            </a:pPr>
            <a:r>
              <a:rPr lang="en-CA" sz="2800" i="1" dirty="0"/>
              <a:t>11. God has turned me over to the ungodly and thrown me into the clutches of the wicked.</a:t>
            </a:r>
          </a:p>
          <a:p>
            <a:pPr algn="l">
              <a:lnSpc>
                <a:spcPct val="91000"/>
              </a:lnSpc>
            </a:pPr>
            <a:r>
              <a:rPr lang="en-CA" sz="2800" i="1" dirty="0"/>
              <a:t>			Job 16:7,8,9,11</a:t>
            </a:r>
          </a:p>
        </p:txBody>
      </p:sp>
      <p:pic>
        <p:nvPicPr>
          <p:cNvPr id="4" name="Picture 3" descr="A colourful light bulb with business icons">
            <a:extLst>
              <a:ext uri="{FF2B5EF4-FFF2-40B4-BE49-F238E27FC236}">
                <a16:creationId xmlns:a16="http://schemas.microsoft.com/office/drawing/2014/main" id="{5B2CD35F-73F5-1459-38D8-FF3953F2BEAB}"/>
              </a:ext>
            </a:extLst>
          </p:cNvPr>
          <p:cNvPicPr>
            <a:picLocks noChangeAspect="1"/>
          </p:cNvPicPr>
          <p:nvPr/>
        </p:nvPicPr>
        <p:blipFill rotWithShape="1">
          <a:blip r:embed="rId2"/>
          <a:srcRect l="20424" r="32038" b="1"/>
          <a:stretch/>
        </p:blipFill>
        <p:spPr>
          <a:xfrm>
            <a:off x="20" y="10"/>
            <a:ext cx="4657325" cy="6857990"/>
          </a:xfrm>
          <a:prstGeom prst="rect">
            <a:avLst/>
          </a:prstGeom>
        </p:spPr>
      </p:pic>
    </p:spTree>
    <p:extLst>
      <p:ext uri="{BB962C8B-B14F-4D97-AF65-F5344CB8AC3E}">
        <p14:creationId xmlns:p14="http://schemas.microsoft.com/office/powerpoint/2010/main" val="233593318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9419B5-3196-502B-0631-A82239EC84B0}"/>
              </a:ext>
            </a:extLst>
          </p:cNvPr>
          <p:cNvSpPr>
            <a:spLocks noGrp="1"/>
          </p:cNvSpPr>
          <p:nvPr>
            <p:ph type="ctrTitle"/>
          </p:nvPr>
        </p:nvSpPr>
        <p:spPr>
          <a:xfrm>
            <a:off x="5315735" y="104775"/>
            <a:ext cx="5916145" cy="1223208"/>
          </a:xfrm>
        </p:spPr>
        <p:txBody>
          <a:bodyPr anchor="b">
            <a:normAutofit/>
          </a:bodyPr>
          <a:lstStyle/>
          <a:p>
            <a:pPr algn="l"/>
            <a:r>
              <a:rPr lang="en-CA" sz="3200" dirty="0">
                <a:solidFill>
                  <a:schemeClr val="bg1"/>
                </a:solidFill>
              </a:rPr>
              <a:t>II. IMPROPER UNDERSTANDING ABOUT GOD (Job 16:7-14)</a:t>
            </a:r>
          </a:p>
        </p:txBody>
      </p:sp>
      <p:sp>
        <p:nvSpPr>
          <p:cNvPr id="3" name="Subtitle 2">
            <a:extLst>
              <a:ext uri="{FF2B5EF4-FFF2-40B4-BE49-F238E27FC236}">
                <a16:creationId xmlns:a16="http://schemas.microsoft.com/office/drawing/2014/main" id="{BECD2F0A-9192-D748-16B7-1EE9B6890490}"/>
              </a:ext>
            </a:extLst>
          </p:cNvPr>
          <p:cNvSpPr>
            <a:spLocks noGrp="1"/>
          </p:cNvSpPr>
          <p:nvPr>
            <p:ph type="subTitle" idx="1"/>
          </p:nvPr>
        </p:nvSpPr>
        <p:spPr>
          <a:xfrm>
            <a:off x="5315735" y="1432757"/>
            <a:ext cx="5916145" cy="5320467"/>
          </a:xfrm>
        </p:spPr>
        <p:txBody>
          <a:bodyPr anchor="t">
            <a:normAutofit/>
          </a:bodyPr>
          <a:lstStyle/>
          <a:p>
            <a:pPr algn="l">
              <a:lnSpc>
                <a:spcPct val="91000"/>
              </a:lnSpc>
            </a:pPr>
            <a:r>
              <a:rPr lang="en-CA" sz="2800" i="1" dirty="0"/>
              <a:t>12. All was well with me, but he shattered me; he seized me by the neck and crushed me. He has made me his target;</a:t>
            </a:r>
          </a:p>
          <a:p>
            <a:pPr algn="l">
              <a:lnSpc>
                <a:spcPct val="91000"/>
              </a:lnSpc>
            </a:pPr>
            <a:r>
              <a:rPr lang="en-CA" sz="2800" i="1" dirty="0"/>
              <a:t>13. his archers surround me. Without pity, he pierces my kidneys and spills my gall on the ground.</a:t>
            </a:r>
          </a:p>
          <a:p>
            <a:pPr algn="l">
              <a:lnSpc>
                <a:spcPct val="91000"/>
              </a:lnSpc>
            </a:pPr>
            <a:r>
              <a:rPr lang="en-CA" sz="2800" i="1" dirty="0"/>
              <a:t>14. Again and again he bursts upon me; he rushes at me like a warrior.”</a:t>
            </a:r>
          </a:p>
          <a:p>
            <a:pPr algn="l">
              <a:lnSpc>
                <a:spcPct val="91000"/>
              </a:lnSpc>
            </a:pPr>
            <a:r>
              <a:rPr lang="en-CA" sz="2800" i="1" dirty="0"/>
              <a:t>			Job 16:12-14</a:t>
            </a:r>
          </a:p>
        </p:txBody>
      </p:sp>
      <p:pic>
        <p:nvPicPr>
          <p:cNvPr id="4" name="Picture 3" descr="A colourful light bulb with business icons">
            <a:extLst>
              <a:ext uri="{FF2B5EF4-FFF2-40B4-BE49-F238E27FC236}">
                <a16:creationId xmlns:a16="http://schemas.microsoft.com/office/drawing/2014/main" id="{5B2CD35F-73F5-1459-38D8-FF3953F2BEAB}"/>
              </a:ext>
            </a:extLst>
          </p:cNvPr>
          <p:cNvPicPr>
            <a:picLocks noChangeAspect="1"/>
          </p:cNvPicPr>
          <p:nvPr/>
        </p:nvPicPr>
        <p:blipFill rotWithShape="1">
          <a:blip r:embed="rId2"/>
          <a:srcRect l="20424" r="32038" b="1"/>
          <a:stretch/>
        </p:blipFill>
        <p:spPr>
          <a:xfrm>
            <a:off x="20" y="10"/>
            <a:ext cx="4657325" cy="6857990"/>
          </a:xfrm>
          <a:prstGeom prst="rect">
            <a:avLst/>
          </a:prstGeom>
        </p:spPr>
      </p:pic>
    </p:spTree>
    <p:extLst>
      <p:ext uri="{BB962C8B-B14F-4D97-AF65-F5344CB8AC3E}">
        <p14:creationId xmlns:p14="http://schemas.microsoft.com/office/powerpoint/2010/main" val="228002300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theme/theme1.xml><?xml version="1.0" encoding="utf-8"?>
<a:theme xmlns:a="http://schemas.openxmlformats.org/drawingml/2006/main" name="Juxtapose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otalTime>89</TotalTime>
  <Words>814</Words>
  <Application>Microsoft Office PowerPoint</Application>
  <PresentationFormat>Widescreen</PresentationFormat>
  <Paragraphs>65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Franklin Gothic Demi Cond</vt:lpstr>
      <vt:lpstr>Franklin Gothic Medium</vt:lpstr>
      <vt:lpstr>Wingdings</vt:lpstr>
      <vt:lpstr>JuxtaposeVTI</vt:lpstr>
      <vt:lpstr>CHALLENGES TO OUR UNDERSTANDING</vt:lpstr>
      <vt:lpstr>PowerPoint Presentation</vt:lpstr>
      <vt:lpstr>I. PROPER UNDERSTANDING ABOUT HIS “COMFORTERS” (Job 16:1-6)</vt:lpstr>
      <vt:lpstr>I. PROPER UNDERSTANDING ABOUT HIS “COMFORTERS” (Job 16:1-6)</vt:lpstr>
      <vt:lpstr>I. PROPER UNDERSTANDING ABOUT HIS “COMFORTERS” (Job 16:1-6)</vt:lpstr>
      <vt:lpstr>I. PROPER UNDERSTANDING ABOUT HIS “COMFORTERS” (Job 16:1-6)</vt:lpstr>
      <vt:lpstr>I. PROPER UNDERSTANDING ABOUT HIS “COMFORTERS” (Job 16:1-6)</vt:lpstr>
      <vt:lpstr>II. IMPROPER UNDERSTANDING ABOUT GOD (Job 16:7-14)</vt:lpstr>
      <vt:lpstr>II. IMPROPER UNDERSTANDING ABOUT GOD (Job 16:7-14)</vt:lpstr>
      <vt:lpstr>III. DEEP UNDERSTANDING OF HIS PAIN (Job 16:15-18)</vt:lpstr>
      <vt:lpstr>III. DEEP UNDERSTANDING OF HIS PAIN (Job 16:15-18)</vt:lpstr>
      <vt:lpstr>III. DEEP UNDERSTANDING OF HIS PAIN (Job 16:15-18)</vt:lpstr>
      <vt:lpstr>III. DEEP UNDERSTANDING OF HIS PAIN (Job 16:15-18)</vt:lpstr>
      <vt:lpstr>III. DEEP UNDERSTANDING OF HIS PAIN (Job 16:15-18)</vt:lpstr>
      <vt:lpstr>III. DEEP UNDERSTANDING OF HIS PAIN (Job 16:15-18)</vt:lpstr>
      <vt:lpstr> IV. INCREDIBLE  UNDERSTANDING OF ETERNITY (Job 16:19-22)</vt:lpstr>
      <vt:lpstr> IV. INCREDIBLE  UNDERSTANDING OF ETERNITY (Job 16:19-22)</vt:lpstr>
      <vt:lpstr> IV. INCREDIBLE  UNDERSTANDING OF ETERNITY (Job 16:19-22)</vt:lpstr>
      <vt:lpstr> IV. INCREDIBLE  UNDERSTANDING OF ETERNITY (Job 16:19-22)</vt:lpstr>
      <vt:lpstr> IV. INCREDIBLE  UNDERSTANDING OF ETERNITY  (Job 16:19-22)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TO OUR UNDERSTANDING</dc:title>
  <dc:creator>Fountaingate Christian</dc:creator>
  <cp:lastModifiedBy>Fountaingate Christian</cp:lastModifiedBy>
  <cp:revision>8</cp:revision>
  <dcterms:created xsi:type="dcterms:W3CDTF">2023-09-08T22:59:48Z</dcterms:created>
  <dcterms:modified xsi:type="dcterms:W3CDTF">2023-09-09T00:28:57Z</dcterms:modified>
</cp:coreProperties>
</file>