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gray">
      <p:bgPr>
        <a:blipFill dpi="0" rotWithShape="0">
          <a:blip r:embed="rId2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2870200"/>
            <a:ext cx="8382000" cy="10160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962400"/>
            <a:ext cx="8382000" cy="609600"/>
          </a:xfrm>
        </p:spPr>
        <p:txBody>
          <a:bodyPr/>
          <a:lstStyle>
            <a:lvl1pPr marL="0" indent="0">
              <a:buFont typeface="Wingdings" pitchFamily="2" charset="2"/>
              <a:buNone/>
              <a:defRPr b="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81930" name="Rectangle 1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97A8E076-3E5B-43EC-A7F4-032ABF239B87}" type="datetimeFigureOut">
              <a:rPr lang="en-CA" smtClean="0"/>
              <a:t>12/19/15</a:t>
            </a:fld>
            <a:endParaRPr lang="en-CA"/>
          </a:p>
        </p:txBody>
      </p:sp>
      <p:sp>
        <p:nvSpPr>
          <p:cNvPr id="81931" name="Rectangle 1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81932" name="Rectangle 1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9FE3EAA-8581-4A91-9B3D-A7C79C88B98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A8E076-3E5B-43EC-A7F4-032ABF239B87}" type="datetimeFigureOut">
              <a:rPr lang="en-CA" smtClean="0"/>
              <a:t>12/19/15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FE3EAA-8581-4A91-9B3D-A7C79C88B98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228600"/>
            <a:ext cx="2190750" cy="6400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228600"/>
            <a:ext cx="6419850" cy="6400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A8E076-3E5B-43EC-A7F4-032ABF239B87}" type="datetimeFigureOut">
              <a:rPr lang="en-CA" smtClean="0"/>
              <a:t>12/19/15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FE3EAA-8581-4A91-9B3D-A7C79C88B98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A8E076-3E5B-43EC-A7F4-032ABF239B87}" type="datetimeFigureOut">
              <a:rPr lang="en-CA" smtClean="0"/>
              <a:t>12/19/15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FE3EAA-8581-4A91-9B3D-A7C79C88B98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A8E076-3E5B-43EC-A7F4-032ABF239B87}" type="datetimeFigureOut">
              <a:rPr lang="en-CA" smtClean="0"/>
              <a:t>12/19/15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FE3EAA-8581-4A91-9B3D-A7C79C88B98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828800"/>
            <a:ext cx="43053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43053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A8E076-3E5B-43EC-A7F4-032ABF239B87}" type="datetimeFigureOut">
              <a:rPr lang="en-CA" smtClean="0"/>
              <a:t>12/19/15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FE3EAA-8581-4A91-9B3D-A7C79C88B98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A8E076-3E5B-43EC-A7F4-032ABF239B87}" type="datetimeFigureOut">
              <a:rPr lang="en-CA" smtClean="0"/>
              <a:t>12/19/15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FE3EAA-8581-4A91-9B3D-A7C79C88B98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A8E076-3E5B-43EC-A7F4-032ABF239B87}" type="datetimeFigureOut">
              <a:rPr lang="en-CA" smtClean="0"/>
              <a:t>12/19/15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FE3EAA-8581-4A91-9B3D-A7C79C88B98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A8E076-3E5B-43EC-A7F4-032ABF239B87}" type="datetimeFigureOut">
              <a:rPr lang="en-CA" smtClean="0"/>
              <a:t>12/19/15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FE3EAA-8581-4A91-9B3D-A7C79C88B98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A8E076-3E5B-43EC-A7F4-032ABF239B87}" type="datetimeFigureOut">
              <a:rPr lang="en-CA" smtClean="0"/>
              <a:t>12/19/15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FE3EAA-8581-4A91-9B3D-A7C79C88B98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A8E076-3E5B-43EC-A7F4-032ABF239B87}" type="datetimeFigureOut">
              <a:rPr lang="en-CA" smtClean="0"/>
              <a:t>12/19/15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FE3EAA-8581-4A91-9B3D-A7C79C88B98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2286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title style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828800"/>
            <a:ext cx="8763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809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97A8E076-3E5B-43EC-A7F4-032ABF239B87}" type="datetimeFigureOut">
              <a:rPr lang="en-CA" smtClean="0"/>
              <a:t>12/19/15</a:t>
            </a:fld>
            <a:endParaRPr lang="en-CA"/>
          </a:p>
        </p:txBody>
      </p:sp>
      <p:sp>
        <p:nvSpPr>
          <p:cNvPr id="809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CA"/>
          </a:p>
        </p:txBody>
      </p:sp>
      <p:sp>
        <p:nvSpPr>
          <p:cNvPr id="809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9FE3EAA-8581-4A91-9B3D-A7C79C88B982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8000"/>
        </a:buClr>
        <a:buSzPct val="75000"/>
        <a:buFont typeface="Wingdings" pitchFamily="2" charset="2"/>
        <a:buChar char="l"/>
        <a:defRPr kumimoji="1"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8000"/>
        </a:buClr>
        <a:buSzPct val="75000"/>
        <a:buFont typeface="Wingdings" pitchFamily="2" charset="2"/>
        <a:buChar char="l"/>
        <a:defRPr kumimoji="1" sz="28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8000"/>
        </a:buClr>
        <a:buSzPct val="75000"/>
        <a:buFont typeface="Wingdings" pitchFamily="2" charset="2"/>
        <a:buChar char="l"/>
        <a:defRPr kumimoji="1" sz="2400" b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8000"/>
        </a:buClr>
        <a:buSzPct val="75000"/>
        <a:buFont typeface="Wingdings" pitchFamily="2" charset="2"/>
        <a:buChar char="l"/>
        <a:defRPr kumimoji="1" sz="2000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8000"/>
        </a:buClr>
        <a:buSzPct val="75000"/>
        <a:buFont typeface="Wingdings" pitchFamily="2" charset="2"/>
        <a:buChar char="l"/>
        <a:defRPr kumimoji="1" sz="2000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8000"/>
        </a:buClr>
        <a:buSzPct val="75000"/>
        <a:buFont typeface="Wingdings" pitchFamily="2" charset="2"/>
        <a:buChar char="l"/>
        <a:defRPr kumimoji="1"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8000"/>
        </a:buClr>
        <a:buSzPct val="75000"/>
        <a:buFont typeface="Wingdings" pitchFamily="2" charset="2"/>
        <a:buChar char="l"/>
        <a:defRPr kumimoji="1"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8000"/>
        </a:buClr>
        <a:buSzPct val="75000"/>
        <a:buFont typeface="Wingdings" pitchFamily="2" charset="2"/>
        <a:buChar char="l"/>
        <a:defRPr kumimoji="1"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8000"/>
        </a:buClr>
        <a:buSzPct val="75000"/>
        <a:buFont typeface="Wingdings" pitchFamily="2" charset="2"/>
        <a:buChar char="l"/>
        <a:defRPr kumimoji="1"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>
                <a:solidFill>
                  <a:schemeClr val="bg1"/>
                </a:solidFill>
              </a:rPr>
              <a:t>CHRIST'S GIFT OF REST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b="1" dirty="0">
                <a:solidFill>
                  <a:schemeClr val="bg1"/>
                </a:solidFill>
              </a:rPr>
              <a:t>Text: Matthew 11:28-30</a:t>
            </a:r>
            <a:endParaRPr lang="en-CA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9512" y="2924944"/>
            <a:ext cx="8763000" cy="1066800"/>
          </a:xfrm>
        </p:spPr>
        <p:txBody>
          <a:bodyPr/>
          <a:lstStyle/>
          <a:p>
            <a:pPr algn="ctr"/>
            <a:r>
              <a:rPr lang="en-CA" dirty="0">
                <a:solidFill>
                  <a:schemeClr val="bg1"/>
                </a:solidFill>
              </a:rPr>
              <a:t>According to this </a:t>
            </a:r>
            <a:r>
              <a:rPr lang="en-CA" dirty="0" smtClean="0">
                <a:solidFill>
                  <a:schemeClr val="bg1"/>
                </a:solidFill>
              </a:rPr>
              <a:t>Text</a:t>
            </a:r>
            <a:br>
              <a:rPr lang="en-CA" dirty="0" smtClean="0">
                <a:solidFill>
                  <a:schemeClr val="bg1"/>
                </a:solidFill>
              </a:rPr>
            </a:br>
            <a:r>
              <a:rPr lang="en-CA" dirty="0" smtClean="0">
                <a:solidFill>
                  <a:schemeClr val="bg1"/>
                </a:solidFill>
              </a:rPr>
              <a:t>There </a:t>
            </a:r>
            <a:r>
              <a:rPr lang="en-CA" dirty="0">
                <a:solidFill>
                  <a:schemeClr val="bg1"/>
                </a:solidFill>
              </a:rPr>
              <a:t>Are 3 Ways to </a:t>
            </a:r>
            <a:r>
              <a:rPr lang="en-CA" dirty="0" smtClean="0">
                <a:solidFill>
                  <a:schemeClr val="bg1"/>
                </a:solidFill>
              </a:rPr>
              <a:t/>
            </a:r>
            <a:br>
              <a:rPr lang="en-CA" dirty="0" smtClean="0">
                <a:solidFill>
                  <a:schemeClr val="bg1"/>
                </a:solidFill>
              </a:rPr>
            </a:br>
            <a:r>
              <a:rPr lang="en-CA" dirty="0" smtClean="0">
                <a:solidFill>
                  <a:schemeClr val="bg1"/>
                </a:solidFill>
              </a:rPr>
              <a:t>Receive </a:t>
            </a:r>
            <a:r>
              <a:rPr lang="en-CA" dirty="0">
                <a:solidFill>
                  <a:schemeClr val="bg1"/>
                </a:solidFill>
              </a:rPr>
              <a:t>Christ's Gift of Rest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chemeClr val="bg1"/>
                </a:solidFill>
              </a:rPr>
              <a:t>I. BY ENTERING TOWARD HIM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CA" dirty="0" smtClean="0">
                <a:solidFill>
                  <a:schemeClr val="bg1"/>
                </a:solidFill>
              </a:rPr>
              <a:t>	A</a:t>
            </a:r>
            <a:r>
              <a:rPr lang="en-CA" dirty="0">
                <a:solidFill>
                  <a:schemeClr val="bg1"/>
                </a:solidFill>
              </a:rPr>
              <a:t>. Which Has Direction - "Come Unto </a:t>
            </a:r>
            <a:r>
              <a:rPr lang="en-CA" u="sng" dirty="0">
                <a:solidFill>
                  <a:schemeClr val="bg1"/>
                </a:solidFill>
              </a:rPr>
              <a:t>Me"</a:t>
            </a:r>
          </a:p>
          <a:p>
            <a:pPr>
              <a:buNone/>
            </a:pPr>
            <a:r>
              <a:rPr lang="en-CA" i="1" dirty="0" smtClean="0">
                <a:solidFill>
                  <a:schemeClr val="bg1"/>
                </a:solidFill>
              </a:rPr>
              <a:t>	Isaiah </a:t>
            </a:r>
            <a:r>
              <a:rPr lang="en-CA" i="1" dirty="0">
                <a:solidFill>
                  <a:schemeClr val="bg1"/>
                </a:solidFill>
              </a:rPr>
              <a:t>53:2b; Isaiah 55:1a, 2a; Psalm </a:t>
            </a:r>
            <a:r>
              <a:rPr lang="en-CA" i="1" dirty="0" smtClean="0">
                <a:solidFill>
                  <a:schemeClr val="bg1"/>
                </a:solidFill>
              </a:rPr>
              <a:t>116:7</a:t>
            </a:r>
            <a:endParaRPr lang="en-CA" i="1" dirty="0">
              <a:solidFill>
                <a:schemeClr val="bg1"/>
              </a:solidFill>
            </a:endParaRPr>
          </a:p>
          <a:p>
            <a:pPr>
              <a:buNone/>
            </a:pPr>
            <a:endParaRPr lang="en-CA" i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CA" dirty="0" smtClean="0"/>
              <a:t>	</a:t>
            </a:r>
            <a:r>
              <a:rPr lang="en-CA" dirty="0" smtClean="0">
                <a:solidFill>
                  <a:schemeClr val="bg1"/>
                </a:solidFill>
              </a:rPr>
              <a:t>B</a:t>
            </a:r>
            <a:r>
              <a:rPr lang="en-CA" dirty="0">
                <a:solidFill>
                  <a:schemeClr val="bg1"/>
                </a:solidFill>
              </a:rPr>
              <a:t>. Which Has A Duty - "I Will Give You </a:t>
            </a:r>
            <a:r>
              <a:rPr lang="en-CA" dirty="0" smtClean="0">
                <a:solidFill>
                  <a:schemeClr val="bg1"/>
                </a:solidFill>
              </a:rPr>
              <a:t>Rest“ - </a:t>
            </a:r>
            <a:r>
              <a:rPr lang="en-CA" i="1" dirty="0" smtClean="0">
                <a:solidFill>
                  <a:schemeClr val="bg1"/>
                </a:solidFill>
              </a:rPr>
              <a:t>Matthew </a:t>
            </a:r>
            <a:r>
              <a:rPr lang="en-CA" i="1" dirty="0">
                <a:solidFill>
                  <a:schemeClr val="bg1"/>
                </a:solidFill>
              </a:rPr>
              <a:t>11:27; Hebrews 4:1; Hebrews 4:3; Hebrews 4:9</a:t>
            </a:r>
            <a:endParaRPr lang="en-CA" dirty="0">
              <a:solidFill>
                <a:schemeClr val="bg1"/>
              </a:solidFill>
            </a:endParaRPr>
          </a:p>
        </p:txBody>
      </p:sp>
      <p:pic>
        <p:nvPicPr>
          <p:cNvPr id="3074" name="Picture 2" descr="Image result for walking toward Jesu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115352">
            <a:off x="6372200" y="4725144"/>
            <a:ext cx="2466975" cy="18478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chemeClr val="bg1"/>
                </a:solidFill>
              </a:rPr>
              <a:t>II. THROUGH EXCHANGE WITH HIM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CA" dirty="0" smtClean="0"/>
              <a:t>	</a:t>
            </a:r>
            <a:r>
              <a:rPr lang="en-CA" dirty="0" smtClean="0">
                <a:solidFill>
                  <a:schemeClr val="bg1"/>
                </a:solidFill>
              </a:rPr>
              <a:t>A</a:t>
            </a:r>
            <a:r>
              <a:rPr lang="en-CA" dirty="0">
                <a:solidFill>
                  <a:schemeClr val="bg1"/>
                </a:solidFill>
              </a:rPr>
              <a:t>. Which Must Have a Determination - "</a:t>
            </a:r>
            <a:r>
              <a:rPr lang="en-CA" u="sng" dirty="0">
                <a:solidFill>
                  <a:schemeClr val="bg1"/>
                </a:solidFill>
              </a:rPr>
              <a:t>Take my yoke upon </a:t>
            </a:r>
            <a:r>
              <a:rPr lang="en-CA" u="sng" dirty="0" smtClean="0">
                <a:solidFill>
                  <a:schemeClr val="bg1"/>
                </a:solidFill>
              </a:rPr>
              <a:t>you</a:t>
            </a:r>
            <a:r>
              <a:rPr lang="en-CA" dirty="0" smtClean="0">
                <a:solidFill>
                  <a:schemeClr val="bg1"/>
                </a:solidFill>
              </a:rPr>
              <a:t>“- </a:t>
            </a:r>
            <a:r>
              <a:rPr lang="en-CA" i="1" dirty="0" smtClean="0">
                <a:solidFill>
                  <a:schemeClr val="bg1"/>
                </a:solidFill>
              </a:rPr>
              <a:t>Matthew 16:24</a:t>
            </a:r>
            <a:endParaRPr lang="en-CA" i="1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CA" dirty="0" smtClean="0"/>
              <a:t>	</a:t>
            </a:r>
            <a:r>
              <a:rPr lang="en-CA" dirty="0" smtClean="0">
                <a:solidFill>
                  <a:schemeClr val="bg1"/>
                </a:solidFill>
              </a:rPr>
              <a:t>B</a:t>
            </a:r>
            <a:r>
              <a:rPr lang="en-CA" dirty="0">
                <a:solidFill>
                  <a:schemeClr val="bg1"/>
                </a:solidFill>
              </a:rPr>
              <a:t>. Which Must Have A Distinction - "For </a:t>
            </a:r>
            <a:r>
              <a:rPr lang="en-CA" u="sng" dirty="0">
                <a:solidFill>
                  <a:schemeClr val="bg1"/>
                </a:solidFill>
              </a:rPr>
              <a:t>my yoke is easy and my burden is light"</a:t>
            </a:r>
          </a:p>
          <a:p>
            <a:pPr>
              <a:buNone/>
            </a:pPr>
            <a:r>
              <a:rPr lang="en-CA" dirty="0" smtClean="0">
                <a:solidFill>
                  <a:schemeClr val="bg1"/>
                </a:solidFill>
              </a:rPr>
              <a:t>	</a:t>
            </a:r>
            <a:r>
              <a:rPr lang="en-CA" i="1" dirty="0" smtClean="0">
                <a:solidFill>
                  <a:schemeClr val="bg1"/>
                </a:solidFill>
              </a:rPr>
              <a:t>Matthew </a:t>
            </a:r>
            <a:r>
              <a:rPr lang="en-CA" i="1" dirty="0">
                <a:solidFill>
                  <a:schemeClr val="bg1"/>
                </a:solidFill>
              </a:rPr>
              <a:t>11:29; John 4:32; Matthew 14; Isaiah 40:29-31 </a:t>
            </a:r>
            <a:endParaRPr lang="en-CA" dirty="0">
              <a:solidFill>
                <a:schemeClr val="bg1"/>
              </a:solidFill>
            </a:endParaRPr>
          </a:p>
        </p:txBody>
      </p:sp>
      <p:pic>
        <p:nvPicPr>
          <p:cNvPr id="2050" name="Picture 2" descr="Image result for exchanging yokes with Jesu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317257">
            <a:off x="4788024" y="4581128"/>
            <a:ext cx="3168352" cy="22109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chemeClr val="bg1"/>
                </a:solidFill>
              </a:rPr>
              <a:t>III. THROUGH EDUCATION FROM HIM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CA" dirty="0" smtClean="0"/>
              <a:t>	</a:t>
            </a:r>
            <a:r>
              <a:rPr lang="en-CA" dirty="0" smtClean="0">
                <a:solidFill>
                  <a:schemeClr val="bg1"/>
                </a:solidFill>
              </a:rPr>
              <a:t>A</a:t>
            </a:r>
            <a:r>
              <a:rPr lang="en-CA" dirty="0">
                <a:solidFill>
                  <a:schemeClr val="bg1"/>
                </a:solidFill>
              </a:rPr>
              <a:t>. Which Has No Fixed Duration - "Learn"</a:t>
            </a:r>
          </a:p>
          <a:p>
            <a:pPr>
              <a:buNone/>
            </a:pPr>
            <a:r>
              <a:rPr lang="en-CA" dirty="0" smtClean="0">
                <a:solidFill>
                  <a:schemeClr val="bg1"/>
                </a:solidFill>
              </a:rPr>
              <a:t>	</a:t>
            </a:r>
            <a:r>
              <a:rPr lang="en-CA" i="1" dirty="0" smtClean="0">
                <a:solidFill>
                  <a:schemeClr val="bg1"/>
                </a:solidFill>
              </a:rPr>
              <a:t>Matthew 11:29</a:t>
            </a:r>
            <a:endParaRPr lang="en-CA" dirty="0" smtClean="0"/>
          </a:p>
          <a:p>
            <a:pPr>
              <a:buNone/>
            </a:pPr>
            <a:r>
              <a:rPr lang="en-CA" dirty="0" smtClean="0"/>
              <a:t>	</a:t>
            </a:r>
            <a:r>
              <a:rPr lang="en-CA" dirty="0" smtClean="0">
                <a:solidFill>
                  <a:schemeClr val="bg1"/>
                </a:solidFill>
              </a:rPr>
              <a:t>B</a:t>
            </a:r>
            <a:r>
              <a:rPr lang="en-CA" dirty="0">
                <a:solidFill>
                  <a:schemeClr val="bg1"/>
                </a:solidFill>
              </a:rPr>
              <a:t>. Which Has Diversity - "Learn </a:t>
            </a:r>
            <a:r>
              <a:rPr lang="en-CA" u="sng" dirty="0">
                <a:solidFill>
                  <a:schemeClr val="bg1"/>
                </a:solidFill>
              </a:rPr>
              <a:t>from me, for I am gentle (meek) and humble (lowly) in heart</a:t>
            </a:r>
            <a:r>
              <a:rPr lang="en-CA" dirty="0">
                <a:solidFill>
                  <a:schemeClr val="bg1"/>
                </a:solidFill>
              </a:rPr>
              <a:t>" </a:t>
            </a:r>
            <a:r>
              <a:rPr lang="en-CA" i="1" dirty="0" smtClean="0">
                <a:solidFill>
                  <a:schemeClr val="bg1"/>
                </a:solidFill>
              </a:rPr>
              <a:t>- Mark 10:43-45</a:t>
            </a:r>
          </a:p>
          <a:p>
            <a:pPr>
              <a:buNone/>
            </a:pPr>
            <a:endParaRPr lang="en-CA" dirty="0">
              <a:solidFill>
                <a:schemeClr val="bg1"/>
              </a:solidFill>
            </a:endParaRPr>
          </a:p>
        </p:txBody>
      </p:sp>
      <p:pic>
        <p:nvPicPr>
          <p:cNvPr id="1026" name="Picture 2" descr="Image result for educated with Jesu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118550">
            <a:off x="3882274" y="4551026"/>
            <a:ext cx="4853967" cy="18070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Green and gold holiday design template">
  <a:themeElements>
    <a:clrScheme name="Default Design 1">
      <a:dk1>
        <a:srgbClr val="000000"/>
      </a:dk1>
      <a:lt1>
        <a:srgbClr val="FBFDD9"/>
      </a:lt1>
      <a:dk2>
        <a:srgbClr val="000000"/>
      </a:dk2>
      <a:lt2>
        <a:srgbClr val="000000"/>
      </a:lt2>
      <a:accent1>
        <a:srgbClr val="42C45E"/>
      </a:accent1>
      <a:accent2>
        <a:srgbClr val="00CC99"/>
      </a:accent2>
      <a:accent3>
        <a:srgbClr val="FDFEE9"/>
      </a:accent3>
      <a:accent4>
        <a:srgbClr val="000000"/>
      </a:accent4>
      <a:accent5>
        <a:srgbClr val="B0DEB6"/>
      </a:accent5>
      <a:accent6>
        <a:srgbClr val="00B98A"/>
      </a:accent6>
      <a:hlink>
        <a:srgbClr val="358C20"/>
      </a:hlink>
      <a:folHlink>
        <a:srgbClr val="0066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BFDD9"/>
        </a:lt1>
        <a:dk2>
          <a:srgbClr val="000000"/>
        </a:dk2>
        <a:lt2>
          <a:srgbClr val="000000"/>
        </a:lt2>
        <a:accent1>
          <a:srgbClr val="42C45E"/>
        </a:accent1>
        <a:accent2>
          <a:srgbClr val="00CC99"/>
        </a:accent2>
        <a:accent3>
          <a:srgbClr val="FDFEE9"/>
        </a:accent3>
        <a:accent4>
          <a:srgbClr val="000000"/>
        </a:accent4>
        <a:accent5>
          <a:srgbClr val="B0DEB6"/>
        </a:accent5>
        <a:accent6>
          <a:srgbClr val="00B98A"/>
        </a:accent6>
        <a:hlink>
          <a:srgbClr val="358C20"/>
        </a:hlink>
        <a:folHlink>
          <a:srgbClr val="00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Green and gold holiday design template</Template>
  <TotalTime>20</TotalTime>
  <Words>30</Words>
  <Application>Microsoft Office PowerPoint</Application>
  <PresentationFormat>On-screen Show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Green and gold holiday design template</vt:lpstr>
      <vt:lpstr>CHRIST'S GIFT OF REST</vt:lpstr>
      <vt:lpstr>According to this Text There Are 3 Ways to  Receive Christ's Gift of Rest</vt:lpstr>
      <vt:lpstr>I. BY ENTERING TOWARD HIM</vt:lpstr>
      <vt:lpstr>II. THROUGH EXCHANGE WITH HIM</vt:lpstr>
      <vt:lpstr>III. THROUGH EDUCATION FROM HIM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CHRIST'S GIFT OF REST</dc:title>
  <dc:creator>user</dc:creator>
  <cp:lastModifiedBy>user</cp:lastModifiedBy>
  <cp:revision>4</cp:revision>
  <dcterms:created xsi:type="dcterms:W3CDTF">2015-12-20T02:52:27Z</dcterms:created>
  <dcterms:modified xsi:type="dcterms:W3CDTF">2015-12-20T03:13:25Z</dcterms:modified>
</cp:coreProperties>
</file>