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84" r:id="rId4"/>
  </p:sldMasterIdLst>
  <p:notesMasterIdLst>
    <p:notesMasterId r:id="rId28"/>
  </p:notesMasterIdLst>
  <p:sldIdLst>
    <p:sldId id="256" r:id="rId5"/>
    <p:sldId id="258" r:id="rId6"/>
    <p:sldId id="257" r:id="rId7"/>
    <p:sldId id="259" r:id="rId8"/>
    <p:sldId id="260" r:id="rId9"/>
    <p:sldId id="261" r:id="rId10"/>
    <p:sldId id="262" r:id="rId11"/>
    <p:sldId id="263" r:id="rId12"/>
    <p:sldId id="264" r:id="rId13"/>
    <p:sldId id="265" r:id="rId14"/>
    <p:sldId id="279" r:id="rId15"/>
    <p:sldId id="266" r:id="rId16"/>
    <p:sldId id="267" r:id="rId17"/>
    <p:sldId id="269" r:id="rId18"/>
    <p:sldId id="270" r:id="rId19"/>
    <p:sldId id="268" r:id="rId20"/>
    <p:sldId id="271" r:id="rId21"/>
    <p:sldId id="272" r:id="rId22"/>
    <p:sldId id="273" r:id="rId23"/>
    <p:sldId id="275" r:id="rId24"/>
    <p:sldId id="276" r:id="rId25"/>
    <p:sldId id="278" r:id="rId26"/>
    <p:sldId id="277"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3117A8-C9A6-4207-89F0-BC2B63C5B1D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DD23813-2A18-4EEF-8AD7-B9366B65A3F2}">
      <dgm:prSet custT="1"/>
      <dgm:spPr/>
      <dgm:t>
        <a:bodyPr/>
        <a:lstStyle/>
        <a:p>
          <a:r>
            <a:rPr lang="en-US" sz="3600" b="1" dirty="0">
              <a:solidFill>
                <a:schemeClr val="accent1">
                  <a:lumMod val="50000"/>
                </a:schemeClr>
              </a:solidFill>
            </a:rPr>
            <a:t>I. THERE IS A TIME FOR PREPARING (Isaiah 28:23,24)</a:t>
          </a:r>
        </a:p>
      </dgm:t>
    </dgm:pt>
    <dgm:pt modelId="{EEF000FD-D1D6-4196-B5F1-6B6F5AA30B33}" type="parTrans" cxnId="{E0DFD11B-07BC-4560-A11E-4DEC05752981}">
      <dgm:prSet/>
      <dgm:spPr/>
      <dgm:t>
        <a:bodyPr/>
        <a:lstStyle/>
        <a:p>
          <a:endParaRPr lang="en-US"/>
        </a:p>
      </dgm:t>
    </dgm:pt>
    <dgm:pt modelId="{788C9261-483B-47EF-9C79-2C0F9899D7A7}" type="sibTrans" cxnId="{E0DFD11B-07BC-4560-A11E-4DEC05752981}">
      <dgm:prSet phldrT="01"/>
      <dgm:spPr/>
      <dgm:t>
        <a:bodyPr/>
        <a:lstStyle/>
        <a:p>
          <a:endParaRPr lang="en-US" dirty="0"/>
        </a:p>
      </dgm:t>
    </dgm:pt>
    <dgm:pt modelId="{1D8D043B-ED6C-4D87-99EB-973065CA73AF}">
      <dgm:prSet custT="1"/>
      <dgm:spPr/>
      <dgm:t>
        <a:bodyPr/>
        <a:lstStyle/>
        <a:p>
          <a:r>
            <a:rPr lang="en-US" sz="3600" b="1" dirty="0"/>
            <a:t>II. THERE IS A TIME FOR PLANTING (Isaiah 28:25,26)</a:t>
          </a:r>
        </a:p>
      </dgm:t>
    </dgm:pt>
    <dgm:pt modelId="{CF52E698-1391-42D0-9CB4-6EF64303EB1C}" type="parTrans" cxnId="{33FEF8D0-F79F-4BFB-9520-DE6FB1A3B9F1}">
      <dgm:prSet/>
      <dgm:spPr/>
      <dgm:t>
        <a:bodyPr/>
        <a:lstStyle/>
        <a:p>
          <a:endParaRPr lang="en-US"/>
        </a:p>
      </dgm:t>
    </dgm:pt>
    <dgm:pt modelId="{B8666F6E-7A79-4F0F-96B2-D37BBA105768}" type="sibTrans" cxnId="{33FEF8D0-F79F-4BFB-9520-DE6FB1A3B9F1}">
      <dgm:prSet phldrT="02"/>
      <dgm:spPr/>
      <dgm:t>
        <a:bodyPr/>
        <a:lstStyle/>
        <a:p>
          <a:endParaRPr lang="en-US" dirty="0"/>
        </a:p>
      </dgm:t>
    </dgm:pt>
    <dgm:pt modelId="{BE5FA27A-317D-4F26-926C-83F1C1586856}">
      <dgm:prSet custT="1"/>
      <dgm:spPr/>
      <dgm:t>
        <a:bodyPr/>
        <a:lstStyle/>
        <a:p>
          <a:r>
            <a:rPr lang="en-US" sz="3600" b="1" dirty="0"/>
            <a:t>III. THERE IS A TIME FOR PRODUCING (Isaiah 28:27,29)</a:t>
          </a:r>
        </a:p>
      </dgm:t>
    </dgm:pt>
    <dgm:pt modelId="{1F279F5A-D79F-4593-9496-FB9B66078C6E}" type="parTrans" cxnId="{6BA7E0F7-5E7C-465F-A53E-BE24CA00BB58}">
      <dgm:prSet/>
      <dgm:spPr/>
      <dgm:t>
        <a:bodyPr/>
        <a:lstStyle/>
        <a:p>
          <a:endParaRPr lang="en-US"/>
        </a:p>
      </dgm:t>
    </dgm:pt>
    <dgm:pt modelId="{B03D2FA8-2150-4C77-B7F1-B9458587ED64}" type="sibTrans" cxnId="{6BA7E0F7-5E7C-465F-A53E-BE24CA00BB58}">
      <dgm:prSet phldrT="03"/>
      <dgm:spPr/>
      <dgm:t>
        <a:bodyPr/>
        <a:lstStyle/>
        <a:p>
          <a:endParaRPr lang="en-US" dirty="0"/>
        </a:p>
      </dgm:t>
    </dgm:pt>
    <dgm:pt modelId="{184FF7DD-DF72-47D8-A634-D525722E7C83}" type="pres">
      <dgm:prSet presAssocID="{453117A8-C9A6-4207-89F0-BC2B63C5B1D4}" presName="hierChild1" presStyleCnt="0">
        <dgm:presLayoutVars>
          <dgm:chPref val="1"/>
          <dgm:dir/>
          <dgm:animOne val="branch"/>
          <dgm:animLvl val="lvl"/>
          <dgm:resizeHandles/>
        </dgm:presLayoutVars>
      </dgm:prSet>
      <dgm:spPr/>
    </dgm:pt>
    <dgm:pt modelId="{F790B67F-FFD7-416D-A68E-8F8E48037EF1}" type="pres">
      <dgm:prSet presAssocID="{3DD23813-2A18-4EEF-8AD7-B9366B65A3F2}" presName="hierRoot1" presStyleCnt="0"/>
      <dgm:spPr/>
    </dgm:pt>
    <dgm:pt modelId="{49ACAC0F-40AA-49C6-8E1E-4E6851164F19}" type="pres">
      <dgm:prSet presAssocID="{3DD23813-2A18-4EEF-8AD7-B9366B65A3F2}" presName="composite" presStyleCnt="0"/>
      <dgm:spPr/>
    </dgm:pt>
    <dgm:pt modelId="{6B1D8E93-396D-4F26-8E49-D5B0A5A732B5}" type="pres">
      <dgm:prSet presAssocID="{3DD23813-2A18-4EEF-8AD7-B9366B65A3F2}" presName="background" presStyleLbl="node0" presStyleIdx="0" presStyleCnt="3"/>
      <dgm:spPr/>
    </dgm:pt>
    <dgm:pt modelId="{5E3DA565-CA95-4946-AF96-B953E22F8633}" type="pres">
      <dgm:prSet presAssocID="{3DD23813-2A18-4EEF-8AD7-B9366B65A3F2}" presName="text" presStyleLbl="fgAcc0" presStyleIdx="0" presStyleCnt="3" custScaleX="140784" custScaleY="210545">
        <dgm:presLayoutVars>
          <dgm:chPref val="3"/>
        </dgm:presLayoutVars>
      </dgm:prSet>
      <dgm:spPr/>
    </dgm:pt>
    <dgm:pt modelId="{96EE80C0-2248-4CE1-B228-13961AA75F0E}" type="pres">
      <dgm:prSet presAssocID="{3DD23813-2A18-4EEF-8AD7-B9366B65A3F2}" presName="hierChild2" presStyleCnt="0"/>
      <dgm:spPr/>
    </dgm:pt>
    <dgm:pt modelId="{4E4562F3-2A5C-4379-AE77-C4DE25C11BB8}" type="pres">
      <dgm:prSet presAssocID="{1D8D043B-ED6C-4D87-99EB-973065CA73AF}" presName="hierRoot1" presStyleCnt="0"/>
      <dgm:spPr/>
    </dgm:pt>
    <dgm:pt modelId="{0F84AC87-41E1-4844-97F6-ACA98374AE29}" type="pres">
      <dgm:prSet presAssocID="{1D8D043B-ED6C-4D87-99EB-973065CA73AF}" presName="composite" presStyleCnt="0"/>
      <dgm:spPr/>
    </dgm:pt>
    <dgm:pt modelId="{BD836CC0-3982-4697-A185-7942A6209C29}" type="pres">
      <dgm:prSet presAssocID="{1D8D043B-ED6C-4D87-99EB-973065CA73AF}" presName="background" presStyleLbl="node0" presStyleIdx="1" presStyleCnt="3"/>
      <dgm:spPr/>
    </dgm:pt>
    <dgm:pt modelId="{60E59D14-57D3-454A-BBB5-051FF7543DB9}" type="pres">
      <dgm:prSet presAssocID="{1D8D043B-ED6C-4D87-99EB-973065CA73AF}" presName="text" presStyleLbl="fgAcc0" presStyleIdx="1" presStyleCnt="3" custScaleX="142462" custScaleY="226140">
        <dgm:presLayoutVars>
          <dgm:chPref val="3"/>
        </dgm:presLayoutVars>
      </dgm:prSet>
      <dgm:spPr/>
    </dgm:pt>
    <dgm:pt modelId="{717EE694-7253-4017-A194-1DDBC1D94C9C}" type="pres">
      <dgm:prSet presAssocID="{1D8D043B-ED6C-4D87-99EB-973065CA73AF}" presName="hierChild2" presStyleCnt="0"/>
      <dgm:spPr/>
    </dgm:pt>
    <dgm:pt modelId="{1B8E0D27-5D67-47BD-8160-BDE7B39178D8}" type="pres">
      <dgm:prSet presAssocID="{BE5FA27A-317D-4F26-926C-83F1C1586856}" presName="hierRoot1" presStyleCnt="0"/>
      <dgm:spPr/>
    </dgm:pt>
    <dgm:pt modelId="{86594BC6-9A7C-435F-9635-A882D5ED368F}" type="pres">
      <dgm:prSet presAssocID="{BE5FA27A-317D-4F26-926C-83F1C1586856}" presName="composite" presStyleCnt="0"/>
      <dgm:spPr/>
    </dgm:pt>
    <dgm:pt modelId="{C9C06246-3EEF-410A-8A3A-068ED9DFF62C}" type="pres">
      <dgm:prSet presAssocID="{BE5FA27A-317D-4F26-926C-83F1C1586856}" presName="background" presStyleLbl="node0" presStyleIdx="2" presStyleCnt="3"/>
      <dgm:spPr/>
    </dgm:pt>
    <dgm:pt modelId="{F4663275-D72E-4CA6-AD10-16007F3E3B69}" type="pres">
      <dgm:prSet presAssocID="{BE5FA27A-317D-4F26-926C-83F1C1586856}" presName="text" presStyleLbl="fgAcc0" presStyleIdx="2" presStyleCnt="3" custScaleX="144023" custScaleY="229428">
        <dgm:presLayoutVars>
          <dgm:chPref val="3"/>
        </dgm:presLayoutVars>
      </dgm:prSet>
      <dgm:spPr/>
    </dgm:pt>
    <dgm:pt modelId="{382B49CD-52D9-4E26-B70A-3FC0A3B2F748}" type="pres">
      <dgm:prSet presAssocID="{BE5FA27A-317D-4F26-926C-83F1C1586856}" presName="hierChild2" presStyleCnt="0"/>
      <dgm:spPr/>
    </dgm:pt>
  </dgm:ptLst>
  <dgm:cxnLst>
    <dgm:cxn modelId="{308D8E13-B67F-4BA3-A982-9B4BD4ADBF8D}" type="presOf" srcId="{BE5FA27A-317D-4F26-926C-83F1C1586856}" destId="{F4663275-D72E-4CA6-AD10-16007F3E3B69}" srcOrd="0" destOrd="0" presId="urn:microsoft.com/office/officeart/2005/8/layout/hierarchy1"/>
    <dgm:cxn modelId="{E0DFD11B-07BC-4560-A11E-4DEC05752981}" srcId="{453117A8-C9A6-4207-89F0-BC2B63C5B1D4}" destId="{3DD23813-2A18-4EEF-8AD7-B9366B65A3F2}" srcOrd="0" destOrd="0" parTransId="{EEF000FD-D1D6-4196-B5F1-6B6F5AA30B33}" sibTransId="{788C9261-483B-47EF-9C79-2C0F9899D7A7}"/>
    <dgm:cxn modelId="{FA856C44-E9A6-4127-AF79-67DBF18EA53B}" type="presOf" srcId="{3DD23813-2A18-4EEF-8AD7-B9366B65A3F2}" destId="{5E3DA565-CA95-4946-AF96-B953E22F8633}" srcOrd="0" destOrd="0" presId="urn:microsoft.com/office/officeart/2005/8/layout/hierarchy1"/>
    <dgm:cxn modelId="{6B33627E-C5EC-4FD3-A4F0-ED39100EEDB4}" type="presOf" srcId="{453117A8-C9A6-4207-89F0-BC2B63C5B1D4}" destId="{184FF7DD-DF72-47D8-A634-D525722E7C83}" srcOrd="0" destOrd="0" presId="urn:microsoft.com/office/officeart/2005/8/layout/hierarchy1"/>
    <dgm:cxn modelId="{3F8995C1-B7EA-4576-97FC-3EF7EF14FF4F}" type="presOf" srcId="{1D8D043B-ED6C-4D87-99EB-973065CA73AF}" destId="{60E59D14-57D3-454A-BBB5-051FF7543DB9}" srcOrd="0" destOrd="0" presId="urn:microsoft.com/office/officeart/2005/8/layout/hierarchy1"/>
    <dgm:cxn modelId="{33FEF8D0-F79F-4BFB-9520-DE6FB1A3B9F1}" srcId="{453117A8-C9A6-4207-89F0-BC2B63C5B1D4}" destId="{1D8D043B-ED6C-4D87-99EB-973065CA73AF}" srcOrd="1" destOrd="0" parTransId="{CF52E698-1391-42D0-9CB4-6EF64303EB1C}" sibTransId="{B8666F6E-7A79-4F0F-96B2-D37BBA105768}"/>
    <dgm:cxn modelId="{6BA7E0F7-5E7C-465F-A53E-BE24CA00BB58}" srcId="{453117A8-C9A6-4207-89F0-BC2B63C5B1D4}" destId="{BE5FA27A-317D-4F26-926C-83F1C1586856}" srcOrd="2" destOrd="0" parTransId="{1F279F5A-D79F-4593-9496-FB9B66078C6E}" sibTransId="{B03D2FA8-2150-4C77-B7F1-B9458587ED64}"/>
    <dgm:cxn modelId="{41123B91-0A22-4A4F-A9AF-8AC44B039FDA}" type="presParOf" srcId="{184FF7DD-DF72-47D8-A634-D525722E7C83}" destId="{F790B67F-FFD7-416D-A68E-8F8E48037EF1}" srcOrd="0" destOrd="0" presId="urn:microsoft.com/office/officeart/2005/8/layout/hierarchy1"/>
    <dgm:cxn modelId="{0BBACE7F-ED63-4CFC-A264-172CF2B6834B}" type="presParOf" srcId="{F790B67F-FFD7-416D-A68E-8F8E48037EF1}" destId="{49ACAC0F-40AA-49C6-8E1E-4E6851164F19}" srcOrd="0" destOrd="0" presId="urn:microsoft.com/office/officeart/2005/8/layout/hierarchy1"/>
    <dgm:cxn modelId="{753D06B5-C334-4C30-A152-835B014B4123}" type="presParOf" srcId="{49ACAC0F-40AA-49C6-8E1E-4E6851164F19}" destId="{6B1D8E93-396D-4F26-8E49-D5B0A5A732B5}" srcOrd="0" destOrd="0" presId="urn:microsoft.com/office/officeart/2005/8/layout/hierarchy1"/>
    <dgm:cxn modelId="{8A3C1CD9-1154-4893-8401-7B95B8ED5D9A}" type="presParOf" srcId="{49ACAC0F-40AA-49C6-8E1E-4E6851164F19}" destId="{5E3DA565-CA95-4946-AF96-B953E22F8633}" srcOrd="1" destOrd="0" presId="urn:microsoft.com/office/officeart/2005/8/layout/hierarchy1"/>
    <dgm:cxn modelId="{0BB25D07-5F58-4BFB-8C57-F73F317263B1}" type="presParOf" srcId="{F790B67F-FFD7-416D-A68E-8F8E48037EF1}" destId="{96EE80C0-2248-4CE1-B228-13961AA75F0E}" srcOrd="1" destOrd="0" presId="urn:microsoft.com/office/officeart/2005/8/layout/hierarchy1"/>
    <dgm:cxn modelId="{890D2DDD-5696-4006-84F6-04419BCEE039}" type="presParOf" srcId="{184FF7DD-DF72-47D8-A634-D525722E7C83}" destId="{4E4562F3-2A5C-4379-AE77-C4DE25C11BB8}" srcOrd="1" destOrd="0" presId="urn:microsoft.com/office/officeart/2005/8/layout/hierarchy1"/>
    <dgm:cxn modelId="{18092D72-EFA1-4240-89B9-CD15396C6D77}" type="presParOf" srcId="{4E4562F3-2A5C-4379-AE77-C4DE25C11BB8}" destId="{0F84AC87-41E1-4844-97F6-ACA98374AE29}" srcOrd="0" destOrd="0" presId="urn:microsoft.com/office/officeart/2005/8/layout/hierarchy1"/>
    <dgm:cxn modelId="{804C9E31-15E5-4BE9-B026-AB1B4FBF65D7}" type="presParOf" srcId="{0F84AC87-41E1-4844-97F6-ACA98374AE29}" destId="{BD836CC0-3982-4697-A185-7942A6209C29}" srcOrd="0" destOrd="0" presId="urn:microsoft.com/office/officeart/2005/8/layout/hierarchy1"/>
    <dgm:cxn modelId="{C82F93FB-D3C8-4D6C-A268-3AB882C3ABC1}" type="presParOf" srcId="{0F84AC87-41E1-4844-97F6-ACA98374AE29}" destId="{60E59D14-57D3-454A-BBB5-051FF7543DB9}" srcOrd="1" destOrd="0" presId="urn:microsoft.com/office/officeart/2005/8/layout/hierarchy1"/>
    <dgm:cxn modelId="{28B287ED-B4D7-4C52-B615-D602D284559E}" type="presParOf" srcId="{4E4562F3-2A5C-4379-AE77-C4DE25C11BB8}" destId="{717EE694-7253-4017-A194-1DDBC1D94C9C}" srcOrd="1" destOrd="0" presId="urn:microsoft.com/office/officeart/2005/8/layout/hierarchy1"/>
    <dgm:cxn modelId="{57287B05-3D99-4387-BB5B-1F78CCC09B7C}" type="presParOf" srcId="{184FF7DD-DF72-47D8-A634-D525722E7C83}" destId="{1B8E0D27-5D67-47BD-8160-BDE7B39178D8}" srcOrd="2" destOrd="0" presId="urn:microsoft.com/office/officeart/2005/8/layout/hierarchy1"/>
    <dgm:cxn modelId="{623A33FD-0207-4CE1-BFBF-24B2EBB69627}" type="presParOf" srcId="{1B8E0D27-5D67-47BD-8160-BDE7B39178D8}" destId="{86594BC6-9A7C-435F-9635-A882D5ED368F}" srcOrd="0" destOrd="0" presId="urn:microsoft.com/office/officeart/2005/8/layout/hierarchy1"/>
    <dgm:cxn modelId="{C5ED55B0-B467-4F77-A2C5-A78AA68561B7}" type="presParOf" srcId="{86594BC6-9A7C-435F-9635-A882D5ED368F}" destId="{C9C06246-3EEF-410A-8A3A-068ED9DFF62C}" srcOrd="0" destOrd="0" presId="urn:microsoft.com/office/officeart/2005/8/layout/hierarchy1"/>
    <dgm:cxn modelId="{47F48050-C93A-4DC1-8D61-AE112FCE4D3C}" type="presParOf" srcId="{86594BC6-9A7C-435F-9635-A882D5ED368F}" destId="{F4663275-D72E-4CA6-AD10-16007F3E3B69}" srcOrd="1" destOrd="0" presId="urn:microsoft.com/office/officeart/2005/8/layout/hierarchy1"/>
    <dgm:cxn modelId="{ACB086AE-04DD-45D1-9F90-18D2EEC785CC}" type="presParOf" srcId="{1B8E0D27-5D67-47BD-8160-BDE7B39178D8}" destId="{382B49CD-52D9-4E26-B70A-3FC0A3B2F74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D8E93-396D-4F26-8E49-D5B0A5A732B5}">
      <dsp:nvSpPr>
        <dsp:cNvPr id="0" name=""/>
        <dsp:cNvSpPr/>
      </dsp:nvSpPr>
      <dsp:spPr>
        <a:xfrm>
          <a:off x="3336" y="207772"/>
          <a:ext cx="3047324" cy="289390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3DA565-CA95-4946-AF96-B953E22F8633}">
      <dsp:nvSpPr>
        <dsp:cNvPr id="0" name=""/>
        <dsp:cNvSpPr/>
      </dsp:nvSpPr>
      <dsp:spPr>
        <a:xfrm>
          <a:off x="243840" y="436251"/>
          <a:ext cx="3047324" cy="289390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1">
                  <a:lumMod val="50000"/>
                </a:schemeClr>
              </a:solidFill>
            </a:rPr>
            <a:t>I. THERE IS A TIME FOR PREPARING (Isaiah 28:23,24)</a:t>
          </a:r>
        </a:p>
      </dsp:txBody>
      <dsp:txXfrm>
        <a:off x="328600" y="521011"/>
        <a:ext cx="2877804" cy="2724383"/>
      </dsp:txXfrm>
    </dsp:sp>
    <dsp:sp modelId="{BD836CC0-3982-4697-A185-7942A6209C29}">
      <dsp:nvSpPr>
        <dsp:cNvPr id="0" name=""/>
        <dsp:cNvSpPr/>
      </dsp:nvSpPr>
      <dsp:spPr>
        <a:xfrm>
          <a:off x="3531669" y="207772"/>
          <a:ext cx="3083645" cy="31082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E59D14-57D3-454A-BBB5-051FF7543DB9}">
      <dsp:nvSpPr>
        <dsp:cNvPr id="0" name=""/>
        <dsp:cNvSpPr/>
      </dsp:nvSpPr>
      <dsp:spPr>
        <a:xfrm>
          <a:off x="3772173" y="436251"/>
          <a:ext cx="3083645" cy="310825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II. THERE IS A TIME FOR PLANTING (Isaiah 28:25,26)</a:t>
          </a:r>
        </a:p>
      </dsp:txBody>
      <dsp:txXfrm>
        <a:off x="3862490" y="526568"/>
        <a:ext cx="2903011" cy="2927619"/>
      </dsp:txXfrm>
    </dsp:sp>
    <dsp:sp modelId="{C9C06246-3EEF-410A-8A3A-068ED9DFF62C}">
      <dsp:nvSpPr>
        <dsp:cNvPr id="0" name=""/>
        <dsp:cNvSpPr/>
      </dsp:nvSpPr>
      <dsp:spPr>
        <a:xfrm>
          <a:off x="7096322" y="207772"/>
          <a:ext cx="3117433" cy="31534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663275-D72E-4CA6-AD10-16007F3E3B69}">
      <dsp:nvSpPr>
        <dsp:cNvPr id="0" name=""/>
        <dsp:cNvSpPr/>
      </dsp:nvSpPr>
      <dsp:spPr>
        <a:xfrm>
          <a:off x="7336827" y="436251"/>
          <a:ext cx="3117433" cy="31534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III. THERE IS A TIME FOR PRODUCING (Isaiah 28:27,29)</a:t>
          </a:r>
        </a:p>
      </dsp:txBody>
      <dsp:txXfrm>
        <a:off x="7428133" y="527557"/>
        <a:ext cx="2934821" cy="297083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C82E2-3434-4F8F-B24D-E09295921497}" type="datetimeFigureOut">
              <a:rPr lang="en-US" smtClean="0"/>
              <a:t>10/12/2019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93C6C-82EA-4D9D-AA8A-69C85F2EE2B5}" type="slidenum">
              <a:rPr lang="en-US" smtClean="0"/>
              <a:t>‹#›</a:t>
            </a:fld>
            <a:endParaRPr lang="en-US" dirty="0"/>
          </a:p>
        </p:txBody>
      </p:sp>
    </p:spTree>
    <p:extLst>
      <p:ext uri="{BB962C8B-B14F-4D97-AF65-F5344CB8AC3E}">
        <p14:creationId xmlns:p14="http://schemas.microsoft.com/office/powerpoint/2010/main" val="53732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5539117B-1405-4997-81DF-D47685487591}" type="datetime1">
              <a:rPr lang="en-US" smtClean="0"/>
              <a:t>10/12/2019</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AD327-AB58-4897-AF71-6D19B63EA53A}" type="datetime1">
              <a:rPr lang="en-US" smtClean="0"/>
              <a:t>10/12/2019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0F879-CB5E-4D5D-8720-D92DA7AE545E}" type="datetime1">
              <a:rPr lang="en-US" smtClean="0"/>
              <a:t>10/12/2019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87957-4685-4AAA-AC15-17027EB8CE3B}" type="datetime1">
              <a:rPr lang="en-US" smtClean="0"/>
              <a:t>10/12/2019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B02546-CD2F-49E1-B1D0-A834B66B5E2F}" type="datetime1">
              <a:rPr lang="en-US" smtClean="0"/>
              <a:t>10/12/2019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7815D2-491A-4C11-867A-1AADC7361863}" type="datetime1">
              <a:rPr lang="en-US" smtClean="0"/>
              <a:t>10/12/2019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5CC7DB-A260-4317-B84F-54DF88D675D3}" type="datetime1">
              <a:rPr lang="en-US" smtClean="0"/>
              <a:t>10/12/2019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3632A5-C0DB-45B3-9A28-AA7E7B5E7621}" type="datetime1">
              <a:rPr lang="en-US" smtClean="0"/>
              <a:t>10/12/2019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F6FDAC-91B9-467F-9D59-FECADBF43D47}" type="datetime1">
              <a:rPr lang="en-US" smtClean="0"/>
              <a:t>10/12/2019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51332A-5D1A-4A68-8DC3-3FC24CFC5B34}" type="datetime1">
              <a:rPr lang="en-US" smtClean="0"/>
              <a:t>10/12/2019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47A8BF-B3DA-48FF-989E-13589D6975D0}" type="datetime1">
              <a:rPr lang="en-US" smtClean="0"/>
              <a:t>10/12/2019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3B4EE1E-2631-4416-BD05-4FE45075E299}" type="datetime1">
              <a:rPr lang="en-US" smtClean="0"/>
              <a:t>10/12/2019</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4206240"/>
            <a:ext cx="9966960" cy="1325880"/>
          </a:xfrm>
        </p:spPr>
        <p:txBody>
          <a:bodyPr>
            <a:noAutofit/>
          </a:bodyPr>
          <a:lstStyle/>
          <a:p>
            <a:r>
              <a:rPr lang="en-CA" sz="4800" dirty="0">
                <a:solidFill>
                  <a:schemeClr val="tx1"/>
                </a:solidFill>
              </a:rPr>
              <a:t>CONSIDER THE FARMER</a:t>
            </a:r>
            <a:br>
              <a:rPr lang="en-CA" sz="4800" dirty="0">
                <a:solidFill>
                  <a:schemeClr val="tx1"/>
                </a:solidFill>
              </a:rPr>
            </a:br>
            <a:r>
              <a:rPr lang="en-CA" sz="4800" dirty="0">
                <a:solidFill>
                  <a:schemeClr val="tx1"/>
                </a:solidFill>
              </a:rPr>
              <a:t>Part I</a:t>
            </a:r>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596128"/>
            <a:ext cx="8767860" cy="557784"/>
          </a:xfrm>
        </p:spPr>
        <p:txBody>
          <a:bodyPr>
            <a:noAutofit/>
          </a:bodyPr>
          <a:lstStyle/>
          <a:p>
            <a:r>
              <a:rPr lang="en-CA" sz="4000" b="1" dirty="0">
                <a:solidFill>
                  <a:schemeClr val="tx1"/>
                </a:solidFill>
              </a:rPr>
              <a:t>Text: Isaiah 28:23-29</a:t>
            </a:r>
            <a:endParaRPr lang="en-US" sz="4000" dirty="0">
              <a:solidFill>
                <a:schemeClr val="tx1"/>
              </a:solidFill>
            </a:endParaRPr>
          </a:p>
        </p:txBody>
      </p:sp>
      <p:pic>
        <p:nvPicPr>
          <p:cNvPr id="5" name="Picture 4" descr="A close up of a green field">
            <a:extLst>
              <a:ext uri="{FF2B5EF4-FFF2-40B4-BE49-F238E27FC236}">
                <a16:creationId xmlns:a16="http://schemas.microsoft.com/office/drawing/2014/main" id="{4E312030-0DC2-4F76-9D84-36063902EC4D}"/>
              </a:ext>
            </a:extLst>
          </p:cNvPr>
          <p:cNvPicPr>
            <a:picLocks noChangeAspect="1"/>
          </p:cNvPicPr>
          <p:nvPr/>
        </p:nvPicPr>
        <p:blipFill rotWithShape="1">
          <a:blip r:embed="rId2"/>
          <a:srcRect t="21867" r="1" b="29770"/>
          <a:stretch/>
        </p:blipFill>
        <p:spPr>
          <a:xfrm>
            <a:off x="243840" y="256540"/>
            <a:ext cx="11704320" cy="3764276"/>
          </a:xfrm>
          <a:prstGeom prst="rect">
            <a:avLst/>
          </a:prstGeom>
        </p:spPr>
      </p:pic>
    </p:spTree>
    <p:extLst>
      <p:ext uri="{BB962C8B-B14F-4D97-AF65-F5344CB8AC3E}">
        <p14:creationId xmlns:p14="http://schemas.microsoft.com/office/powerpoint/2010/main" val="1935269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61BF403-C858-4A9F-81D1-22D551BE0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51" name="Straight Connector 50">
            <a:extLst>
              <a:ext uri="{FF2B5EF4-FFF2-40B4-BE49-F238E27FC236}">
                <a16:creationId xmlns:a16="http://schemas.microsoft.com/office/drawing/2014/main" id="{DD3A5B67-3501-4951-8D6C-C3805F6576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3895344"/>
            <a:ext cx="9966960" cy="1490472"/>
          </a:xfrm>
        </p:spPr>
        <p:txBody>
          <a:bodyPr>
            <a:normAutofit/>
          </a:bodyPr>
          <a:lstStyle/>
          <a:p>
            <a:r>
              <a:rPr lang="en-US" sz="6600"/>
              <a:t>A. A Time for Plowing</a:t>
            </a:r>
            <a:endParaRPr lang="en-CA" sz="6600"/>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458949"/>
            <a:ext cx="8767860" cy="721416"/>
          </a:xfrm>
        </p:spPr>
        <p:txBody>
          <a:bodyPr>
            <a:normAutofit/>
          </a:bodyPr>
          <a:lstStyle/>
          <a:p>
            <a:r>
              <a:rPr lang="en-CA" sz="2000" b="1"/>
              <a:t>Text: Isaiah 28:23-29</a:t>
            </a:r>
            <a:endParaRPr lang="en-US" sz="2000"/>
          </a:p>
        </p:txBody>
      </p:sp>
      <p:pic>
        <p:nvPicPr>
          <p:cNvPr id="5" name="Picture 4">
            <a:extLst>
              <a:ext uri="{FF2B5EF4-FFF2-40B4-BE49-F238E27FC236}">
                <a16:creationId xmlns:a16="http://schemas.microsoft.com/office/drawing/2014/main" id="{8319ADBC-1969-42E7-8184-F2580F11C5BD}"/>
              </a:ext>
            </a:extLst>
          </p:cNvPr>
          <p:cNvPicPr>
            <a:picLocks noChangeAspect="1"/>
          </p:cNvPicPr>
          <p:nvPr/>
        </p:nvPicPr>
        <p:blipFill>
          <a:blip r:embed="rId2"/>
          <a:stretch>
            <a:fillRect/>
          </a:stretch>
        </p:blipFill>
        <p:spPr>
          <a:xfrm>
            <a:off x="2283460" y="400322"/>
            <a:ext cx="7620000" cy="4000500"/>
          </a:xfrm>
          <a:prstGeom prst="rect">
            <a:avLst/>
          </a:prstGeom>
        </p:spPr>
      </p:pic>
    </p:spTree>
    <p:extLst>
      <p:ext uri="{BB962C8B-B14F-4D97-AF65-F5344CB8AC3E}">
        <p14:creationId xmlns:p14="http://schemas.microsoft.com/office/powerpoint/2010/main" val="197405407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61BF403-C858-4A9F-81D1-22D551BE0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51" name="Straight Connector 50">
            <a:extLst>
              <a:ext uri="{FF2B5EF4-FFF2-40B4-BE49-F238E27FC236}">
                <a16:creationId xmlns:a16="http://schemas.microsoft.com/office/drawing/2014/main" id="{DD3A5B67-3501-4951-8D6C-C3805F6576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3895344"/>
            <a:ext cx="9966960" cy="1490472"/>
          </a:xfrm>
        </p:spPr>
        <p:txBody>
          <a:bodyPr>
            <a:normAutofit/>
          </a:bodyPr>
          <a:lstStyle/>
          <a:p>
            <a:r>
              <a:rPr lang="en-US" sz="6600"/>
              <a:t>A. A Time for Plowing</a:t>
            </a:r>
            <a:endParaRPr lang="en-CA" sz="6600"/>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458949"/>
            <a:ext cx="8767860" cy="721416"/>
          </a:xfrm>
        </p:spPr>
        <p:txBody>
          <a:bodyPr>
            <a:normAutofit/>
          </a:bodyPr>
          <a:lstStyle/>
          <a:p>
            <a:r>
              <a:rPr lang="en-CA" sz="2000" b="1"/>
              <a:t>Text: Isaiah 28:23-29</a:t>
            </a:r>
            <a:endParaRPr lang="en-US" sz="2000"/>
          </a:p>
        </p:txBody>
      </p:sp>
      <p:pic>
        <p:nvPicPr>
          <p:cNvPr id="6" name="Picture 5">
            <a:extLst>
              <a:ext uri="{FF2B5EF4-FFF2-40B4-BE49-F238E27FC236}">
                <a16:creationId xmlns:a16="http://schemas.microsoft.com/office/drawing/2014/main" id="{4398D45E-22D2-4DA6-BAC9-6E7B32B83AE3}"/>
              </a:ext>
            </a:extLst>
          </p:cNvPr>
          <p:cNvPicPr>
            <a:picLocks noChangeAspect="1"/>
          </p:cNvPicPr>
          <p:nvPr/>
        </p:nvPicPr>
        <p:blipFill>
          <a:blip r:embed="rId2"/>
          <a:stretch>
            <a:fillRect/>
          </a:stretch>
        </p:blipFill>
        <p:spPr>
          <a:xfrm>
            <a:off x="2452663" y="362912"/>
            <a:ext cx="7286674" cy="4096730"/>
          </a:xfrm>
          <a:prstGeom prst="rect">
            <a:avLst/>
          </a:prstGeom>
        </p:spPr>
      </p:pic>
    </p:spTree>
    <p:extLst>
      <p:ext uri="{BB962C8B-B14F-4D97-AF65-F5344CB8AC3E}">
        <p14:creationId xmlns:p14="http://schemas.microsoft.com/office/powerpoint/2010/main" val="300742132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61BF403-C858-4A9F-81D1-22D551BE0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51" name="Straight Connector 50">
            <a:extLst>
              <a:ext uri="{FF2B5EF4-FFF2-40B4-BE49-F238E27FC236}">
                <a16:creationId xmlns:a16="http://schemas.microsoft.com/office/drawing/2014/main" id="{DD3A5B67-3501-4951-8D6C-C3805F6576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3895344"/>
            <a:ext cx="9966960" cy="1490472"/>
          </a:xfrm>
        </p:spPr>
        <p:txBody>
          <a:bodyPr>
            <a:normAutofit/>
          </a:bodyPr>
          <a:lstStyle/>
          <a:p>
            <a:r>
              <a:rPr lang="en-US" sz="6600"/>
              <a:t>A. A Time for Plowing</a:t>
            </a:r>
            <a:endParaRPr lang="en-CA" sz="6600"/>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458949"/>
            <a:ext cx="8767860" cy="721416"/>
          </a:xfrm>
        </p:spPr>
        <p:txBody>
          <a:bodyPr>
            <a:normAutofit/>
          </a:bodyPr>
          <a:lstStyle/>
          <a:p>
            <a:r>
              <a:rPr lang="en-CA" sz="2000" b="1"/>
              <a:t>Text: Isaiah 28:23-29</a:t>
            </a:r>
            <a:endParaRPr lang="en-US" sz="2000"/>
          </a:p>
        </p:txBody>
      </p:sp>
      <p:pic>
        <p:nvPicPr>
          <p:cNvPr id="6" name="Picture 5">
            <a:extLst>
              <a:ext uri="{FF2B5EF4-FFF2-40B4-BE49-F238E27FC236}">
                <a16:creationId xmlns:a16="http://schemas.microsoft.com/office/drawing/2014/main" id="{7EEFD4E7-96A7-4846-A7E9-B7E9677EE1BB}"/>
              </a:ext>
            </a:extLst>
          </p:cNvPr>
          <p:cNvPicPr>
            <a:picLocks noChangeAspect="1"/>
          </p:cNvPicPr>
          <p:nvPr/>
        </p:nvPicPr>
        <p:blipFill>
          <a:blip r:embed="rId2"/>
          <a:stretch>
            <a:fillRect/>
          </a:stretch>
        </p:blipFill>
        <p:spPr>
          <a:xfrm>
            <a:off x="2540856" y="381007"/>
            <a:ext cx="7041294" cy="3943125"/>
          </a:xfrm>
          <a:prstGeom prst="rect">
            <a:avLst/>
          </a:prstGeom>
        </p:spPr>
      </p:pic>
    </p:spTree>
    <p:extLst>
      <p:ext uri="{BB962C8B-B14F-4D97-AF65-F5344CB8AC3E}">
        <p14:creationId xmlns:p14="http://schemas.microsoft.com/office/powerpoint/2010/main" val="139531801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61BF403-C858-4A9F-81D1-22D551BE0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51" name="Straight Connector 50">
            <a:extLst>
              <a:ext uri="{FF2B5EF4-FFF2-40B4-BE49-F238E27FC236}">
                <a16:creationId xmlns:a16="http://schemas.microsoft.com/office/drawing/2014/main" id="{DD3A5B67-3501-4951-8D6C-C3805F6576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3895344"/>
            <a:ext cx="9966960" cy="1490472"/>
          </a:xfrm>
        </p:spPr>
        <p:txBody>
          <a:bodyPr>
            <a:normAutofit/>
          </a:bodyPr>
          <a:lstStyle/>
          <a:p>
            <a:r>
              <a:rPr lang="en-US" sz="6600"/>
              <a:t>A. A Time for Plowing</a:t>
            </a:r>
            <a:endParaRPr lang="en-CA" sz="6600"/>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458949"/>
            <a:ext cx="8767860" cy="721416"/>
          </a:xfrm>
        </p:spPr>
        <p:txBody>
          <a:bodyPr>
            <a:normAutofit/>
          </a:bodyPr>
          <a:lstStyle/>
          <a:p>
            <a:r>
              <a:rPr lang="en-CA" sz="2000" b="1"/>
              <a:t>Text: Isaiah 28:23-29</a:t>
            </a:r>
            <a:endParaRPr lang="en-US" sz="2000"/>
          </a:p>
        </p:txBody>
      </p:sp>
      <p:pic>
        <p:nvPicPr>
          <p:cNvPr id="6" name="Picture 5">
            <a:extLst>
              <a:ext uri="{FF2B5EF4-FFF2-40B4-BE49-F238E27FC236}">
                <a16:creationId xmlns:a16="http://schemas.microsoft.com/office/drawing/2014/main" id="{01A36136-0F68-4141-BAEF-F4FAAD9F9680}"/>
              </a:ext>
            </a:extLst>
          </p:cNvPr>
          <p:cNvPicPr>
            <a:picLocks noChangeAspect="1"/>
          </p:cNvPicPr>
          <p:nvPr/>
        </p:nvPicPr>
        <p:blipFill>
          <a:blip r:embed="rId2"/>
          <a:stretch>
            <a:fillRect/>
          </a:stretch>
        </p:blipFill>
        <p:spPr>
          <a:xfrm>
            <a:off x="3757364" y="400051"/>
            <a:ext cx="5672385" cy="4066993"/>
          </a:xfrm>
          <a:prstGeom prst="rect">
            <a:avLst/>
          </a:prstGeom>
        </p:spPr>
      </p:pic>
    </p:spTree>
    <p:extLst>
      <p:ext uri="{BB962C8B-B14F-4D97-AF65-F5344CB8AC3E}">
        <p14:creationId xmlns:p14="http://schemas.microsoft.com/office/powerpoint/2010/main" val="311705272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04BCB9E2-CEA3-4AED-BDAC-BFD45CE9C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58" name="Rectangle 57">
            <a:extLst>
              <a:ext uri="{FF2B5EF4-FFF2-40B4-BE49-F238E27FC236}">
                <a16:creationId xmlns:a16="http://schemas.microsoft.com/office/drawing/2014/main" id="{9E92B39E-F855-499B-BD7E-36BAB93A97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46887"/>
            <a:ext cx="7314691"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60" name="Straight Connector 59">
            <a:extLst>
              <a:ext uri="{FF2B5EF4-FFF2-40B4-BE49-F238E27FC236}">
                <a16:creationId xmlns:a16="http://schemas.microsoft.com/office/drawing/2014/main" id="{50C72FFD-DD89-412D-B569-F9A0F3A698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33843" y="4005950"/>
            <a:ext cx="531902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F294E8CF-7744-4206-9889-C122C30E8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5283553" y="893398"/>
            <a:ext cx="6019601" cy="3187208"/>
          </a:xfrm>
        </p:spPr>
        <p:txBody>
          <a:bodyPr>
            <a:normAutofit/>
          </a:bodyPr>
          <a:lstStyle/>
          <a:p>
            <a:r>
              <a:rPr lang="en-US" dirty="0"/>
              <a:t>B. A Time for </a:t>
            </a:r>
            <a:r>
              <a:rPr lang="en-US" dirty="0" err="1"/>
              <a:t>Discing</a:t>
            </a:r>
            <a:endParaRPr lang="en-CA" dirty="0"/>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5313933" y="4141784"/>
            <a:ext cx="5958841" cy="1388165"/>
          </a:xfrm>
        </p:spPr>
        <p:txBody>
          <a:bodyPr>
            <a:normAutofit/>
          </a:bodyPr>
          <a:lstStyle/>
          <a:p>
            <a:r>
              <a:rPr lang="en-CA" b="1"/>
              <a:t>Text: Isaiah 28:23-29</a:t>
            </a:r>
            <a:endParaRPr lang="en-US"/>
          </a:p>
        </p:txBody>
      </p:sp>
      <p:pic>
        <p:nvPicPr>
          <p:cNvPr id="6" name="Picture 5">
            <a:extLst>
              <a:ext uri="{FF2B5EF4-FFF2-40B4-BE49-F238E27FC236}">
                <a16:creationId xmlns:a16="http://schemas.microsoft.com/office/drawing/2014/main" id="{7E657AB7-575B-4077-80BA-2CB79419809F}"/>
              </a:ext>
            </a:extLst>
          </p:cNvPr>
          <p:cNvPicPr>
            <a:picLocks noChangeAspect="1"/>
          </p:cNvPicPr>
          <p:nvPr/>
        </p:nvPicPr>
        <p:blipFill>
          <a:blip r:embed="rId2"/>
          <a:stretch>
            <a:fillRect/>
          </a:stretch>
        </p:blipFill>
        <p:spPr>
          <a:xfrm>
            <a:off x="259497" y="1512627"/>
            <a:ext cx="4343400" cy="4343400"/>
          </a:xfrm>
          <a:prstGeom prst="rect">
            <a:avLst/>
          </a:prstGeom>
        </p:spPr>
      </p:pic>
    </p:spTree>
    <p:extLst>
      <p:ext uri="{BB962C8B-B14F-4D97-AF65-F5344CB8AC3E}">
        <p14:creationId xmlns:p14="http://schemas.microsoft.com/office/powerpoint/2010/main" val="787342622"/>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04BCB9E2-CEA3-4AED-BDAC-BFD45CE9C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58" name="Rectangle 57">
            <a:extLst>
              <a:ext uri="{FF2B5EF4-FFF2-40B4-BE49-F238E27FC236}">
                <a16:creationId xmlns:a16="http://schemas.microsoft.com/office/drawing/2014/main" id="{9E92B39E-F855-499B-BD7E-36BAB93A97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46887"/>
            <a:ext cx="7314691"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60" name="Straight Connector 59">
            <a:extLst>
              <a:ext uri="{FF2B5EF4-FFF2-40B4-BE49-F238E27FC236}">
                <a16:creationId xmlns:a16="http://schemas.microsoft.com/office/drawing/2014/main" id="{50C72FFD-DD89-412D-B569-F9A0F3A698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33843" y="4005950"/>
            <a:ext cx="531902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F294E8CF-7744-4206-9889-C122C30E8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5283553" y="893398"/>
            <a:ext cx="6019601" cy="3187208"/>
          </a:xfrm>
        </p:spPr>
        <p:txBody>
          <a:bodyPr>
            <a:normAutofit/>
          </a:bodyPr>
          <a:lstStyle/>
          <a:p>
            <a:r>
              <a:rPr lang="en-US" dirty="0"/>
              <a:t>B. A Time for </a:t>
            </a:r>
            <a:r>
              <a:rPr lang="en-US" dirty="0" err="1"/>
              <a:t>Discing</a:t>
            </a:r>
            <a:endParaRPr lang="en-CA" dirty="0"/>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5313933" y="4141784"/>
            <a:ext cx="5958841" cy="1388165"/>
          </a:xfrm>
        </p:spPr>
        <p:txBody>
          <a:bodyPr>
            <a:normAutofit/>
          </a:bodyPr>
          <a:lstStyle/>
          <a:p>
            <a:r>
              <a:rPr lang="en-CA" b="1"/>
              <a:t>Text: Isaiah 28:23-29</a:t>
            </a:r>
            <a:endParaRPr lang="en-US"/>
          </a:p>
        </p:txBody>
      </p:sp>
      <p:pic>
        <p:nvPicPr>
          <p:cNvPr id="6" name="Picture 5" descr="A machine on the field&#10;&#10;Description automatically generated">
            <a:extLst>
              <a:ext uri="{FF2B5EF4-FFF2-40B4-BE49-F238E27FC236}">
                <a16:creationId xmlns:a16="http://schemas.microsoft.com/office/drawing/2014/main" id="{C780E96C-F13F-42A1-B494-37684779DC3B}"/>
              </a:ext>
            </a:extLst>
          </p:cNvPr>
          <p:cNvPicPr>
            <a:picLocks noChangeAspect="1"/>
          </p:cNvPicPr>
          <p:nvPr/>
        </p:nvPicPr>
        <p:blipFill>
          <a:blip r:embed="rId2"/>
          <a:stretch>
            <a:fillRect/>
          </a:stretch>
        </p:blipFill>
        <p:spPr>
          <a:xfrm>
            <a:off x="188102" y="1790699"/>
            <a:ext cx="4480816" cy="3648131"/>
          </a:xfrm>
          <a:prstGeom prst="rect">
            <a:avLst/>
          </a:prstGeom>
        </p:spPr>
      </p:pic>
    </p:spTree>
    <p:extLst>
      <p:ext uri="{BB962C8B-B14F-4D97-AF65-F5344CB8AC3E}">
        <p14:creationId xmlns:p14="http://schemas.microsoft.com/office/powerpoint/2010/main" val="2004196463"/>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04BCB9E2-CEA3-4AED-BDAC-BFD45CE9C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58" name="Rectangle 57">
            <a:extLst>
              <a:ext uri="{FF2B5EF4-FFF2-40B4-BE49-F238E27FC236}">
                <a16:creationId xmlns:a16="http://schemas.microsoft.com/office/drawing/2014/main" id="{9E92B39E-F855-499B-BD7E-36BAB93A97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46887"/>
            <a:ext cx="7314691"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60" name="Straight Connector 59">
            <a:extLst>
              <a:ext uri="{FF2B5EF4-FFF2-40B4-BE49-F238E27FC236}">
                <a16:creationId xmlns:a16="http://schemas.microsoft.com/office/drawing/2014/main" id="{50C72FFD-DD89-412D-B569-F9A0F3A698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33843" y="4005950"/>
            <a:ext cx="531902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F294E8CF-7744-4206-9889-C122C30E8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5283553" y="893398"/>
            <a:ext cx="6019601" cy="3187208"/>
          </a:xfrm>
        </p:spPr>
        <p:txBody>
          <a:bodyPr>
            <a:normAutofit/>
          </a:bodyPr>
          <a:lstStyle/>
          <a:p>
            <a:r>
              <a:rPr lang="en-US" dirty="0"/>
              <a:t>B. A Time for </a:t>
            </a:r>
            <a:r>
              <a:rPr lang="en-US" dirty="0" err="1"/>
              <a:t>Discing</a:t>
            </a:r>
            <a:endParaRPr lang="en-CA" dirty="0"/>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5313933" y="4141784"/>
            <a:ext cx="5958841" cy="1388165"/>
          </a:xfrm>
        </p:spPr>
        <p:txBody>
          <a:bodyPr>
            <a:normAutofit/>
          </a:bodyPr>
          <a:lstStyle/>
          <a:p>
            <a:r>
              <a:rPr lang="en-CA" b="1"/>
              <a:t>Text: Isaiah 28:23-29</a:t>
            </a:r>
            <a:endParaRPr lang="en-US"/>
          </a:p>
        </p:txBody>
      </p:sp>
      <p:pic>
        <p:nvPicPr>
          <p:cNvPr id="6" name="Picture 5">
            <a:extLst>
              <a:ext uri="{FF2B5EF4-FFF2-40B4-BE49-F238E27FC236}">
                <a16:creationId xmlns:a16="http://schemas.microsoft.com/office/drawing/2014/main" id="{32A96D3C-D6F6-4A9C-BAE6-3F57C136CF93}"/>
              </a:ext>
            </a:extLst>
          </p:cNvPr>
          <p:cNvPicPr>
            <a:picLocks noChangeAspect="1"/>
          </p:cNvPicPr>
          <p:nvPr/>
        </p:nvPicPr>
        <p:blipFill>
          <a:blip r:embed="rId2"/>
          <a:stretch>
            <a:fillRect/>
          </a:stretch>
        </p:blipFill>
        <p:spPr>
          <a:xfrm>
            <a:off x="287235" y="1512530"/>
            <a:ext cx="4346232" cy="3217603"/>
          </a:xfrm>
          <a:prstGeom prst="rect">
            <a:avLst/>
          </a:prstGeom>
        </p:spPr>
      </p:pic>
    </p:spTree>
    <p:extLst>
      <p:ext uri="{BB962C8B-B14F-4D97-AF65-F5344CB8AC3E}">
        <p14:creationId xmlns:p14="http://schemas.microsoft.com/office/powerpoint/2010/main" val="3000392467"/>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71" name="Straight Connector 70">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4206240"/>
            <a:ext cx="9966960" cy="1325880"/>
          </a:xfrm>
        </p:spPr>
        <p:txBody>
          <a:bodyPr>
            <a:normAutofit/>
          </a:bodyPr>
          <a:lstStyle/>
          <a:p>
            <a:r>
              <a:rPr lang="en-US" sz="6600">
                <a:solidFill>
                  <a:schemeClr val="accent1"/>
                </a:solidFill>
              </a:rPr>
              <a:t>B. A Time for Discing</a:t>
            </a:r>
            <a:endParaRPr lang="en-CA" sz="6600">
              <a:solidFill>
                <a:schemeClr val="accent1"/>
              </a:solidFill>
            </a:endParaRPr>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596128"/>
            <a:ext cx="8767860" cy="557784"/>
          </a:xfrm>
        </p:spPr>
        <p:txBody>
          <a:bodyPr>
            <a:normAutofit/>
          </a:bodyPr>
          <a:lstStyle/>
          <a:p>
            <a:r>
              <a:rPr lang="en-CA" sz="2000" b="1">
                <a:solidFill>
                  <a:schemeClr val="accent1"/>
                </a:solidFill>
              </a:rPr>
              <a:t>Text: Isaiah 28:23-29</a:t>
            </a:r>
            <a:endParaRPr lang="en-US" sz="2000">
              <a:solidFill>
                <a:schemeClr val="accent1"/>
              </a:solidFill>
            </a:endParaRPr>
          </a:p>
        </p:txBody>
      </p:sp>
      <p:sp>
        <p:nvSpPr>
          <p:cNvPr id="4" name="Rectangle 3">
            <a:extLst>
              <a:ext uri="{FF2B5EF4-FFF2-40B4-BE49-F238E27FC236}">
                <a16:creationId xmlns:a16="http://schemas.microsoft.com/office/drawing/2014/main" id="{47F3BD0E-5A89-4425-A15E-FBBBEF97451C}"/>
              </a:ext>
            </a:extLst>
          </p:cNvPr>
          <p:cNvSpPr/>
          <p:nvPr/>
        </p:nvSpPr>
        <p:spPr>
          <a:xfrm>
            <a:off x="238760" y="256540"/>
            <a:ext cx="11704320" cy="3970318"/>
          </a:xfrm>
          <a:prstGeom prst="rect">
            <a:avLst/>
          </a:prstGeom>
        </p:spPr>
        <p:txBody>
          <a:bodyPr wrap="square">
            <a:spAutoFit/>
          </a:bodyPr>
          <a:lstStyle/>
          <a:p>
            <a:r>
              <a:rPr lang="en-US" sz="3600" i="1" dirty="0">
                <a:latin typeface="Times New Roman" panose="02020603050405020304" pitchFamily="18" charset="0"/>
              </a:rPr>
              <a:t>“Ephraim is a well-trained heifer that loves to thresh; but I will place a yoke on her fair neck. I will harness Ephraim, Judah will plow, and Jacob will break the hard ground. </a:t>
            </a:r>
          </a:p>
          <a:p>
            <a:pPr marR="21600"/>
            <a:r>
              <a:rPr lang="en-US" sz="3600" i="1" dirty="0">
                <a:latin typeface="Times New Roman" panose="02020603050405020304" pitchFamily="18" charset="0"/>
              </a:rPr>
              <a:t>12. Sow for yourselves righteousness and reap the fruit of loving devotion;</a:t>
            </a:r>
            <a:r>
              <a:rPr lang="en-US" sz="3600" b="1" i="1" dirty="0">
                <a:latin typeface="Times New Roman" panose="02020603050405020304" pitchFamily="18" charset="0"/>
              </a:rPr>
              <a:t> break up your unplowed (untilled) ground</a:t>
            </a:r>
            <a:r>
              <a:rPr lang="en-US" sz="3600" i="1" dirty="0">
                <a:latin typeface="Times New Roman" panose="02020603050405020304" pitchFamily="18" charset="0"/>
              </a:rPr>
              <a:t>. For it is time to seek the LORD until He comes and sends righteousness upon you like rain. 					</a:t>
            </a:r>
            <a:r>
              <a:rPr lang="en-CA" sz="3600" i="1" dirty="0">
                <a:latin typeface="Times New Roman" panose="02020603050405020304" pitchFamily="18" charset="0"/>
              </a:rPr>
              <a:t>Hosea 10:11-12	</a:t>
            </a:r>
            <a:endParaRPr lang="en-CA" sz="3600" dirty="0"/>
          </a:p>
        </p:txBody>
      </p:sp>
    </p:spTree>
    <p:extLst>
      <p:ext uri="{BB962C8B-B14F-4D97-AF65-F5344CB8AC3E}">
        <p14:creationId xmlns:p14="http://schemas.microsoft.com/office/powerpoint/2010/main" val="41746859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71" name="Straight Connector 70">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4206240"/>
            <a:ext cx="9966960" cy="1325880"/>
          </a:xfrm>
        </p:spPr>
        <p:txBody>
          <a:bodyPr>
            <a:normAutofit/>
          </a:bodyPr>
          <a:lstStyle/>
          <a:p>
            <a:r>
              <a:rPr lang="en-US" sz="6600">
                <a:solidFill>
                  <a:schemeClr val="accent1"/>
                </a:solidFill>
              </a:rPr>
              <a:t>B. A Time for Discing</a:t>
            </a:r>
            <a:endParaRPr lang="en-CA" sz="6600">
              <a:solidFill>
                <a:schemeClr val="accent1"/>
              </a:solidFill>
            </a:endParaRPr>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596128"/>
            <a:ext cx="8767860" cy="557784"/>
          </a:xfrm>
        </p:spPr>
        <p:txBody>
          <a:bodyPr>
            <a:normAutofit/>
          </a:bodyPr>
          <a:lstStyle/>
          <a:p>
            <a:r>
              <a:rPr lang="en-CA" sz="2000" b="1">
                <a:solidFill>
                  <a:schemeClr val="accent1"/>
                </a:solidFill>
              </a:rPr>
              <a:t>Text: Isaiah 28:23-29</a:t>
            </a:r>
            <a:endParaRPr lang="en-US" sz="2000">
              <a:solidFill>
                <a:schemeClr val="accent1"/>
              </a:solidFill>
            </a:endParaRPr>
          </a:p>
        </p:txBody>
      </p:sp>
      <p:sp>
        <p:nvSpPr>
          <p:cNvPr id="4" name="Rectangle 3">
            <a:extLst>
              <a:ext uri="{FF2B5EF4-FFF2-40B4-BE49-F238E27FC236}">
                <a16:creationId xmlns:a16="http://schemas.microsoft.com/office/drawing/2014/main" id="{47F3BD0E-5A89-4425-A15E-FBBBEF97451C}"/>
              </a:ext>
            </a:extLst>
          </p:cNvPr>
          <p:cNvSpPr/>
          <p:nvPr/>
        </p:nvSpPr>
        <p:spPr>
          <a:xfrm>
            <a:off x="238760" y="256540"/>
            <a:ext cx="11704320" cy="3785652"/>
          </a:xfrm>
          <a:prstGeom prst="rect">
            <a:avLst/>
          </a:prstGeom>
        </p:spPr>
        <p:txBody>
          <a:bodyPr wrap="square">
            <a:spAutoFit/>
          </a:bodyPr>
          <a:lstStyle/>
          <a:p>
            <a:pPr marR="21600"/>
            <a:r>
              <a:rPr lang="en-US" sz="4000" i="1" dirty="0">
                <a:latin typeface="Times New Roman" panose="02020603050405020304" pitchFamily="18" charset="0"/>
              </a:rPr>
              <a:t>13.You have plowed wickedness and reaped injustice; you have eaten the fruit of lies. Because you have trusted in your own way and in the multitude of your mighty men . . . ”</a:t>
            </a:r>
          </a:p>
          <a:p>
            <a:pPr marR="21600"/>
            <a:r>
              <a:rPr lang="en-CA" sz="4000" i="1" dirty="0">
                <a:latin typeface="Times New Roman" panose="02020603050405020304" pitchFamily="18" charset="0"/>
              </a:rPr>
              <a:t>																	  Hosea 10:11-13</a:t>
            </a:r>
          </a:p>
          <a:p>
            <a:r>
              <a:rPr lang="en-CA" sz="4000" i="1" dirty="0">
                <a:latin typeface="Times New Roman" panose="02020603050405020304" pitchFamily="18" charset="0"/>
              </a:rPr>
              <a:t>																Berean Study Bible</a:t>
            </a:r>
            <a:endParaRPr lang="en-CA" sz="4000" dirty="0"/>
          </a:p>
        </p:txBody>
      </p:sp>
    </p:spTree>
    <p:extLst>
      <p:ext uri="{BB962C8B-B14F-4D97-AF65-F5344CB8AC3E}">
        <p14:creationId xmlns:p14="http://schemas.microsoft.com/office/powerpoint/2010/main" val="38685848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71" name="Straight Connector 70">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4206240"/>
            <a:ext cx="9966960" cy="1325880"/>
          </a:xfrm>
        </p:spPr>
        <p:txBody>
          <a:bodyPr>
            <a:normAutofit/>
          </a:bodyPr>
          <a:lstStyle/>
          <a:p>
            <a:r>
              <a:rPr lang="en-US" sz="6600">
                <a:solidFill>
                  <a:schemeClr val="accent1"/>
                </a:solidFill>
              </a:rPr>
              <a:t>B. A Time for Discing</a:t>
            </a:r>
            <a:endParaRPr lang="en-CA" sz="6600">
              <a:solidFill>
                <a:schemeClr val="accent1"/>
              </a:solidFill>
            </a:endParaRPr>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596128"/>
            <a:ext cx="8767860" cy="557784"/>
          </a:xfrm>
        </p:spPr>
        <p:txBody>
          <a:bodyPr>
            <a:normAutofit/>
          </a:bodyPr>
          <a:lstStyle/>
          <a:p>
            <a:r>
              <a:rPr lang="en-CA" sz="2000" b="1">
                <a:solidFill>
                  <a:schemeClr val="accent1"/>
                </a:solidFill>
              </a:rPr>
              <a:t>Text: Isaiah 28:23-29</a:t>
            </a:r>
            <a:endParaRPr lang="en-US" sz="2000">
              <a:solidFill>
                <a:schemeClr val="accent1"/>
              </a:solidFill>
            </a:endParaRPr>
          </a:p>
        </p:txBody>
      </p:sp>
      <p:sp>
        <p:nvSpPr>
          <p:cNvPr id="4" name="Rectangle 3">
            <a:extLst>
              <a:ext uri="{FF2B5EF4-FFF2-40B4-BE49-F238E27FC236}">
                <a16:creationId xmlns:a16="http://schemas.microsoft.com/office/drawing/2014/main" id="{47F3BD0E-5A89-4425-A15E-FBBBEF97451C}"/>
              </a:ext>
            </a:extLst>
          </p:cNvPr>
          <p:cNvSpPr/>
          <p:nvPr/>
        </p:nvSpPr>
        <p:spPr>
          <a:xfrm>
            <a:off x="238760" y="256540"/>
            <a:ext cx="11704320" cy="3170099"/>
          </a:xfrm>
          <a:prstGeom prst="rect">
            <a:avLst/>
          </a:prstGeom>
        </p:spPr>
        <p:txBody>
          <a:bodyPr wrap="square">
            <a:spAutoFit/>
          </a:bodyPr>
          <a:lstStyle/>
          <a:p>
            <a:r>
              <a:rPr lang="en-US" sz="4000" i="1" dirty="0"/>
              <a:t>“This is what the LORD says to the people of Judah and to Jerusalem: </a:t>
            </a:r>
            <a:r>
              <a:rPr lang="en-US" sz="4000" b="1" i="1" dirty="0"/>
              <a:t>"Break up your unplowed ground and do not sow among thorns.”</a:t>
            </a:r>
            <a:endParaRPr lang="en-US" sz="4000" i="1" dirty="0"/>
          </a:p>
          <a:p>
            <a:endParaRPr lang="en-CA" sz="4000" i="1" dirty="0"/>
          </a:p>
          <a:p>
            <a:r>
              <a:rPr lang="en-CA" sz="4000" i="1" dirty="0"/>
              <a:t>																			Jeremiah 4:3</a:t>
            </a:r>
            <a:endParaRPr lang="en-CA" sz="4000" dirty="0"/>
          </a:p>
        </p:txBody>
      </p:sp>
    </p:spTree>
    <p:extLst>
      <p:ext uri="{BB962C8B-B14F-4D97-AF65-F5344CB8AC3E}">
        <p14:creationId xmlns:p14="http://schemas.microsoft.com/office/powerpoint/2010/main" val="1744121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B323FE0-DFB0-4368-A3C2-FC1402A98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E4BCA77F-6A46-46C1-822E-DF8DB6F08D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62E6B9D-7061-462E-8947-2825B7578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solidFill>
          <a:ln w="12700" cmpd="sng">
            <a:noFill/>
          </a:ln>
        </p:spPr>
        <p:style>
          <a:lnRef idx="2">
            <a:schemeClr val="accent1">
              <a:shade val="50000"/>
            </a:schemeClr>
          </a:lnRef>
          <a:fillRef idx="1">
            <a:schemeClr val="accent1"/>
          </a:fillRef>
          <a:effectRef idx="0">
            <a:schemeClr val="accent1"/>
          </a:effectRef>
          <a:fontRef idx="minor">
            <a:schemeClr val="lt1"/>
          </a:fontRef>
        </p:style>
      </p:sp>
      <p:sp useBgFill="1">
        <p:nvSpPr>
          <p:cNvPr id="31" name="Rectangle 30">
            <a:extLst>
              <a:ext uri="{FF2B5EF4-FFF2-40B4-BE49-F238E27FC236}">
                <a16:creationId xmlns:a16="http://schemas.microsoft.com/office/drawing/2014/main" id="{EBCBE66D-4E28-4F31-90A0-960C40C59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7CC6A6F-4157-4FEE-87E2-520D4918014C}"/>
              </a:ext>
            </a:extLst>
          </p:cNvPr>
          <p:cNvSpPr>
            <a:spLocks noGrp="1"/>
          </p:cNvSpPr>
          <p:nvPr>
            <p:ph type="title"/>
          </p:nvPr>
        </p:nvSpPr>
        <p:spPr>
          <a:xfrm>
            <a:off x="389011" y="643597"/>
            <a:ext cx="11408898" cy="5570806"/>
          </a:xfrm>
          <a:noFill/>
          <a:ln w="12700" cmpd="sng">
            <a:noFill/>
          </a:ln>
        </p:spPr>
        <p:txBody>
          <a:bodyPr vert="horz" lIns="91440" tIns="45720" rIns="91440" bIns="45720" rtlCol="0" anchor="b">
            <a:noAutofit/>
          </a:bodyPr>
          <a:lstStyle/>
          <a:p>
            <a:pPr>
              <a:lnSpc>
                <a:spcPct val="85000"/>
              </a:lnSpc>
            </a:pPr>
            <a:r>
              <a:rPr lang="en-US" sz="4000" b="1" i="1" cap="all" dirty="0">
                <a:solidFill>
                  <a:schemeClr val="tx1"/>
                </a:solidFill>
              </a:rPr>
              <a:t>"Woe to you who go down to Egypt for help, who rely on horses, who trust in the multitude of their chariots,  and in the great strength of their horsemen,  but do not look to the Holy One of Israel, or seek help from the LORD . . . </a:t>
            </a:r>
            <a:br>
              <a:rPr lang="en-US" sz="4000" b="1" i="1" cap="all" dirty="0">
                <a:solidFill>
                  <a:schemeClr val="tx1"/>
                </a:solidFill>
              </a:rPr>
            </a:br>
            <a:r>
              <a:rPr lang="en-US" sz="4000" b="1" i="1" cap="all" dirty="0">
                <a:solidFill>
                  <a:schemeClr val="tx1"/>
                </a:solidFill>
              </a:rPr>
              <a:t>3.  But the Egyptians are men and not God;  their horses are flesh and not spirit . . . </a:t>
            </a:r>
            <a:br>
              <a:rPr lang="en-US" sz="4000" b="1" i="1" cap="all" dirty="0">
                <a:solidFill>
                  <a:schemeClr val="tx1"/>
                </a:solidFill>
              </a:rPr>
            </a:br>
            <a:r>
              <a:rPr lang="en-US" sz="4000" b="1" i="1" cap="all" dirty="0">
                <a:solidFill>
                  <a:schemeClr val="tx1"/>
                </a:solidFill>
              </a:rPr>
              <a:t>6.  Return to him you have so greatly revolted against, O Israelites."</a:t>
            </a:r>
            <a:br>
              <a:rPr lang="en-US" sz="4000" b="1" i="1" cap="all" dirty="0">
                <a:solidFill>
                  <a:schemeClr val="tx1"/>
                </a:solidFill>
              </a:rPr>
            </a:br>
            <a:r>
              <a:rPr lang="en-US" sz="4000" b="1" i="1" cap="all" dirty="0">
                <a:solidFill>
                  <a:schemeClr val="tx1"/>
                </a:solidFill>
              </a:rPr>
              <a:t>								Isaiah 31:1,3,6</a:t>
            </a:r>
            <a:endParaRPr lang="en-US" sz="4000" b="1" cap="all" dirty="0">
              <a:solidFill>
                <a:schemeClr val="tx1"/>
              </a:solidFill>
            </a:endParaRPr>
          </a:p>
        </p:txBody>
      </p:sp>
    </p:spTree>
    <p:extLst>
      <p:ext uri="{BB962C8B-B14F-4D97-AF65-F5344CB8AC3E}">
        <p14:creationId xmlns:p14="http://schemas.microsoft.com/office/powerpoint/2010/main" val="26233551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71" name="Straight Connector 70">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4206240"/>
            <a:ext cx="9966960" cy="1325880"/>
          </a:xfrm>
        </p:spPr>
        <p:txBody>
          <a:bodyPr>
            <a:normAutofit/>
          </a:bodyPr>
          <a:lstStyle/>
          <a:p>
            <a:r>
              <a:rPr lang="en-US" sz="6600" dirty="0">
                <a:solidFill>
                  <a:schemeClr val="accent1"/>
                </a:solidFill>
              </a:rPr>
              <a:t>C. A Time HARROWING</a:t>
            </a:r>
            <a:endParaRPr lang="en-CA" sz="6600" dirty="0">
              <a:solidFill>
                <a:schemeClr val="accent1"/>
              </a:solidFill>
            </a:endParaRPr>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596128"/>
            <a:ext cx="8767860" cy="557784"/>
          </a:xfrm>
        </p:spPr>
        <p:txBody>
          <a:bodyPr>
            <a:normAutofit/>
          </a:bodyPr>
          <a:lstStyle/>
          <a:p>
            <a:r>
              <a:rPr lang="en-CA" sz="2000" b="1">
                <a:solidFill>
                  <a:schemeClr val="accent1"/>
                </a:solidFill>
              </a:rPr>
              <a:t>Text: Isaiah 28:23-29</a:t>
            </a:r>
            <a:endParaRPr lang="en-US" sz="2000">
              <a:solidFill>
                <a:schemeClr val="accent1"/>
              </a:solidFill>
            </a:endParaRPr>
          </a:p>
        </p:txBody>
      </p:sp>
      <p:pic>
        <p:nvPicPr>
          <p:cNvPr id="5" name="Picture 4">
            <a:extLst>
              <a:ext uri="{FF2B5EF4-FFF2-40B4-BE49-F238E27FC236}">
                <a16:creationId xmlns:a16="http://schemas.microsoft.com/office/drawing/2014/main" id="{93B380D5-55FB-414D-903B-C3B8AFA45BF8}"/>
              </a:ext>
            </a:extLst>
          </p:cNvPr>
          <p:cNvPicPr>
            <a:picLocks noChangeAspect="1"/>
          </p:cNvPicPr>
          <p:nvPr/>
        </p:nvPicPr>
        <p:blipFill>
          <a:blip r:embed="rId2"/>
          <a:stretch>
            <a:fillRect/>
          </a:stretch>
        </p:blipFill>
        <p:spPr>
          <a:xfrm>
            <a:off x="2922715" y="314558"/>
            <a:ext cx="6341489" cy="4226150"/>
          </a:xfrm>
          <a:prstGeom prst="rect">
            <a:avLst/>
          </a:prstGeom>
        </p:spPr>
      </p:pic>
    </p:spTree>
    <p:extLst>
      <p:ext uri="{BB962C8B-B14F-4D97-AF65-F5344CB8AC3E}">
        <p14:creationId xmlns:p14="http://schemas.microsoft.com/office/powerpoint/2010/main" val="10669513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71" name="Straight Connector 70">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4206240"/>
            <a:ext cx="9966960" cy="1325880"/>
          </a:xfrm>
        </p:spPr>
        <p:txBody>
          <a:bodyPr>
            <a:normAutofit/>
          </a:bodyPr>
          <a:lstStyle/>
          <a:p>
            <a:r>
              <a:rPr lang="en-US" sz="6600" dirty="0">
                <a:solidFill>
                  <a:schemeClr val="accent1"/>
                </a:solidFill>
              </a:rPr>
              <a:t>C. A Time HARROWING</a:t>
            </a:r>
            <a:endParaRPr lang="en-CA" sz="6600" dirty="0">
              <a:solidFill>
                <a:schemeClr val="accent1"/>
              </a:solidFill>
            </a:endParaRPr>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596128"/>
            <a:ext cx="8767860" cy="557784"/>
          </a:xfrm>
        </p:spPr>
        <p:txBody>
          <a:bodyPr>
            <a:normAutofit/>
          </a:bodyPr>
          <a:lstStyle/>
          <a:p>
            <a:r>
              <a:rPr lang="en-CA" sz="2000" b="1">
                <a:solidFill>
                  <a:schemeClr val="accent1"/>
                </a:solidFill>
              </a:rPr>
              <a:t>Text: Isaiah 28:23-29</a:t>
            </a:r>
            <a:endParaRPr lang="en-US" sz="2000">
              <a:solidFill>
                <a:schemeClr val="accent1"/>
              </a:solidFill>
            </a:endParaRPr>
          </a:p>
        </p:txBody>
      </p:sp>
      <p:sp>
        <p:nvSpPr>
          <p:cNvPr id="4" name="Rectangle 3">
            <a:extLst>
              <a:ext uri="{FF2B5EF4-FFF2-40B4-BE49-F238E27FC236}">
                <a16:creationId xmlns:a16="http://schemas.microsoft.com/office/drawing/2014/main" id="{9B6E94F0-1AEB-4148-9987-8A99CF4280BA}"/>
              </a:ext>
            </a:extLst>
          </p:cNvPr>
          <p:cNvSpPr/>
          <p:nvPr/>
        </p:nvSpPr>
        <p:spPr>
          <a:xfrm>
            <a:off x="1481502" y="821931"/>
            <a:ext cx="9223915" cy="3170099"/>
          </a:xfrm>
          <a:prstGeom prst="rect">
            <a:avLst/>
          </a:prstGeom>
        </p:spPr>
        <p:txBody>
          <a:bodyPr wrap="square">
            <a:spAutoFit/>
          </a:bodyPr>
          <a:lstStyle/>
          <a:p>
            <a:r>
              <a:rPr lang="en-US" sz="4000" i="1" dirty="0">
                <a:latin typeface="Times New Roman" panose="02020603050405020304" pitchFamily="18" charset="0"/>
              </a:rPr>
              <a:t>“You intended to harm me, but God intended it for good to accomplish what is now being done</a:t>
            </a:r>
            <a:r>
              <a:rPr lang="en-US" sz="4000" b="1" i="1" dirty="0">
                <a:latin typeface="Times New Roman" panose="02020603050405020304" pitchFamily="18" charset="0"/>
              </a:rPr>
              <a:t>, the saving of many lives.”</a:t>
            </a:r>
            <a:endParaRPr lang="en-US" sz="4000" i="1" dirty="0">
              <a:latin typeface="Times New Roman" panose="02020603050405020304" pitchFamily="18" charset="0"/>
            </a:endParaRPr>
          </a:p>
          <a:p>
            <a:endParaRPr lang="en-CA" sz="4000" i="1" dirty="0">
              <a:latin typeface="Times New Roman" panose="02020603050405020304" pitchFamily="18" charset="0"/>
            </a:endParaRPr>
          </a:p>
          <a:p>
            <a:r>
              <a:rPr lang="en-CA" sz="4000" i="1" dirty="0">
                <a:latin typeface="Times New Roman" panose="02020603050405020304" pitchFamily="18" charset="0"/>
              </a:rPr>
              <a:t>													Genesis 50:20</a:t>
            </a:r>
          </a:p>
        </p:txBody>
      </p:sp>
    </p:spTree>
    <p:extLst>
      <p:ext uri="{BB962C8B-B14F-4D97-AF65-F5344CB8AC3E}">
        <p14:creationId xmlns:p14="http://schemas.microsoft.com/office/powerpoint/2010/main" val="36688066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71" name="Straight Connector 70">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4206240"/>
            <a:ext cx="9966960" cy="1325880"/>
          </a:xfrm>
        </p:spPr>
        <p:txBody>
          <a:bodyPr>
            <a:normAutofit/>
          </a:bodyPr>
          <a:lstStyle/>
          <a:p>
            <a:r>
              <a:rPr lang="en-US" sz="6600" dirty="0">
                <a:solidFill>
                  <a:schemeClr val="accent1"/>
                </a:solidFill>
              </a:rPr>
              <a:t>C. A Time HARROWING</a:t>
            </a:r>
            <a:endParaRPr lang="en-CA" sz="6600" dirty="0">
              <a:solidFill>
                <a:schemeClr val="accent1"/>
              </a:solidFill>
            </a:endParaRPr>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596128"/>
            <a:ext cx="8767860" cy="557784"/>
          </a:xfrm>
        </p:spPr>
        <p:txBody>
          <a:bodyPr>
            <a:normAutofit/>
          </a:bodyPr>
          <a:lstStyle/>
          <a:p>
            <a:r>
              <a:rPr lang="en-CA" sz="2000" b="1">
                <a:solidFill>
                  <a:schemeClr val="accent1"/>
                </a:solidFill>
              </a:rPr>
              <a:t>Text: Isaiah 28:23-29</a:t>
            </a:r>
            <a:endParaRPr lang="en-US" sz="2000">
              <a:solidFill>
                <a:schemeClr val="accent1"/>
              </a:solidFill>
            </a:endParaRPr>
          </a:p>
        </p:txBody>
      </p:sp>
      <p:sp>
        <p:nvSpPr>
          <p:cNvPr id="4" name="Rectangle 3">
            <a:extLst>
              <a:ext uri="{FF2B5EF4-FFF2-40B4-BE49-F238E27FC236}">
                <a16:creationId xmlns:a16="http://schemas.microsoft.com/office/drawing/2014/main" id="{9B6E94F0-1AEB-4148-9987-8A99CF4280BA}"/>
              </a:ext>
            </a:extLst>
          </p:cNvPr>
          <p:cNvSpPr/>
          <p:nvPr/>
        </p:nvSpPr>
        <p:spPr>
          <a:xfrm>
            <a:off x="0" y="3498354"/>
            <a:ext cx="11704320" cy="707886"/>
          </a:xfrm>
          <a:prstGeom prst="rect">
            <a:avLst/>
          </a:prstGeom>
        </p:spPr>
        <p:txBody>
          <a:bodyPr wrap="square">
            <a:spAutoFit/>
          </a:bodyPr>
          <a:lstStyle/>
          <a:p>
            <a:r>
              <a:rPr lang="en-US" dirty="0"/>
              <a:t>	</a:t>
            </a:r>
            <a:r>
              <a:rPr lang="en-US" sz="4000" dirty="0">
                <a:solidFill>
                  <a:schemeClr val="accent1">
                    <a:lumMod val="50000"/>
                  </a:schemeClr>
                </a:solidFill>
              </a:rPr>
              <a:t>The goal is the harvest NOT the time of preparation</a:t>
            </a:r>
            <a:r>
              <a:rPr lang="en-US" dirty="0">
                <a:solidFill>
                  <a:schemeClr val="accent1">
                    <a:lumMod val="50000"/>
                  </a:schemeClr>
                </a:solidFill>
              </a:rPr>
              <a:t>.</a:t>
            </a:r>
            <a:endParaRPr lang="en-CA" sz="4000" dirty="0">
              <a:solidFill>
                <a:schemeClr val="accent1">
                  <a:lumMod val="50000"/>
                </a:schemeClr>
              </a:solidFill>
            </a:endParaRPr>
          </a:p>
        </p:txBody>
      </p:sp>
      <p:pic>
        <p:nvPicPr>
          <p:cNvPr id="6" name="Picture 5">
            <a:extLst>
              <a:ext uri="{FF2B5EF4-FFF2-40B4-BE49-F238E27FC236}">
                <a16:creationId xmlns:a16="http://schemas.microsoft.com/office/drawing/2014/main" id="{6DDD5A45-4E87-481D-B4FC-FFE288667130}"/>
              </a:ext>
            </a:extLst>
          </p:cNvPr>
          <p:cNvPicPr>
            <a:picLocks noChangeAspect="1"/>
          </p:cNvPicPr>
          <p:nvPr/>
        </p:nvPicPr>
        <p:blipFill>
          <a:blip r:embed="rId2"/>
          <a:stretch>
            <a:fillRect/>
          </a:stretch>
        </p:blipFill>
        <p:spPr>
          <a:xfrm>
            <a:off x="3720444" y="415854"/>
            <a:ext cx="4746032" cy="3164022"/>
          </a:xfrm>
          <a:prstGeom prst="rect">
            <a:avLst/>
          </a:prstGeom>
        </p:spPr>
      </p:pic>
    </p:spTree>
    <p:extLst>
      <p:ext uri="{BB962C8B-B14F-4D97-AF65-F5344CB8AC3E}">
        <p14:creationId xmlns:p14="http://schemas.microsoft.com/office/powerpoint/2010/main" val="26195848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71" name="Straight Connector 70">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4206240"/>
            <a:ext cx="9966960" cy="1325880"/>
          </a:xfrm>
        </p:spPr>
        <p:txBody>
          <a:bodyPr>
            <a:normAutofit/>
          </a:bodyPr>
          <a:lstStyle/>
          <a:p>
            <a:r>
              <a:rPr lang="en-US" sz="6600" dirty="0">
                <a:solidFill>
                  <a:schemeClr val="accent1"/>
                </a:solidFill>
              </a:rPr>
              <a:t>C. A Time HARROWING</a:t>
            </a:r>
            <a:endParaRPr lang="en-CA" sz="6600" dirty="0">
              <a:solidFill>
                <a:schemeClr val="accent1"/>
              </a:solidFill>
            </a:endParaRPr>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596128"/>
            <a:ext cx="8767860" cy="557784"/>
          </a:xfrm>
        </p:spPr>
        <p:txBody>
          <a:bodyPr>
            <a:normAutofit/>
          </a:bodyPr>
          <a:lstStyle/>
          <a:p>
            <a:r>
              <a:rPr lang="en-CA" sz="2000" b="1">
                <a:solidFill>
                  <a:schemeClr val="accent1"/>
                </a:solidFill>
              </a:rPr>
              <a:t>Text: Isaiah 28:23-29</a:t>
            </a:r>
            <a:endParaRPr lang="en-US" sz="2000">
              <a:solidFill>
                <a:schemeClr val="accent1"/>
              </a:solidFill>
            </a:endParaRPr>
          </a:p>
        </p:txBody>
      </p:sp>
      <p:sp>
        <p:nvSpPr>
          <p:cNvPr id="4" name="Rectangle 3">
            <a:extLst>
              <a:ext uri="{FF2B5EF4-FFF2-40B4-BE49-F238E27FC236}">
                <a16:creationId xmlns:a16="http://schemas.microsoft.com/office/drawing/2014/main" id="{9B6E94F0-1AEB-4148-9987-8A99CF4280BA}"/>
              </a:ext>
            </a:extLst>
          </p:cNvPr>
          <p:cNvSpPr/>
          <p:nvPr/>
        </p:nvSpPr>
        <p:spPr>
          <a:xfrm>
            <a:off x="1481502" y="593545"/>
            <a:ext cx="9223915" cy="3785652"/>
          </a:xfrm>
          <a:prstGeom prst="rect">
            <a:avLst/>
          </a:prstGeom>
        </p:spPr>
        <p:txBody>
          <a:bodyPr wrap="square">
            <a:spAutoFit/>
          </a:bodyPr>
          <a:lstStyle/>
          <a:p>
            <a:r>
              <a:rPr lang="en-US" sz="4000" i="1" dirty="0"/>
              <a:t>"Does he keep on breaking up and harrowing the soil?"</a:t>
            </a:r>
          </a:p>
          <a:p>
            <a:r>
              <a:rPr lang="en-CA" sz="4000" i="1" dirty="0"/>
              <a:t>														Isaiah 28:24</a:t>
            </a:r>
          </a:p>
          <a:p>
            <a:endParaRPr lang="en-CA" sz="4000" i="1" dirty="0"/>
          </a:p>
          <a:p>
            <a:r>
              <a:rPr lang="en-US" sz="4000" i="1" dirty="0"/>
              <a:t>"A time to plant and a time to uproot"</a:t>
            </a:r>
          </a:p>
          <a:p>
            <a:r>
              <a:rPr lang="en-CA" sz="4000" i="1" dirty="0"/>
              <a:t>												  Ecclesiastes 3:2</a:t>
            </a:r>
            <a:endParaRPr lang="en-CA" sz="4000" dirty="0"/>
          </a:p>
        </p:txBody>
      </p:sp>
    </p:spTree>
    <p:extLst>
      <p:ext uri="{BB962C8B-B14F-4D97-AF65-F5344CB8AC3E}">
        <p14:creationId xmlns:p14="http://schemas.microsoft.com/office/powerpoint/2010/main" val="32629046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2DF19-720C-448B-912E-8649ED438347}"/>
              </a:ext>
            </a:extLst>
          </p:cNvPr>
          <p:cNvSpPr>
            <a:spLocks noGrp="1"/>
          </p:cNvSpPr>
          <p:nvPr>
            <p:ph type="title"/>
          </p:nvPr>
        </p:nvSpPr>
        <p:spPr>
          <a:xfrm>
            <a:off x="1143000" y="609600"/>
            <a:ext cx="9875520" cy="1356360"/>
          </a:xfrm>
        </p:spPr>
        <p:txBody>
          <a:bodyPr>
            <a:normAutofit/>
          </a:bodyPr>
          <a:lstStyle/>
          <a:p>
            <a:pPr algn="ctr"/>
            <a:r>
              <a:rPr lang="en-US" sz="5400" b="1" dirty="0">
                <a:solidFill>
                  <a:schemeClr val="accent1">
                    <a:lumMod val="50000"/>
                  </a:schemeClr>
                </a:solidFill>
              </a:rPr>
              <a:t>CONSIDER THE FARMER</a:t>
            </a:r>
          </a:p>
        </p:txBody>
      </p:sp>
      <p:graphicFrame>
        <p:nvGraphicFramePr>
          <p:cNvPr id="5" name="Content Placeholder 2" descr="linear block process numbered SmartArt">
            <a:extLst>
              <a:ext uri="{FF2B5EF4-FFF2-40B4-BE49-F238E27FC236}">
                <a16:creationId xmlns:a16="http://schemas.microsoft.com/office/drawing/2014/main" id="{65634D7E-F3EC-4C77-B0DA-7AE7B2C92BCD}"/>
              </a:ext>
            </a:extLst>
          </p:cNvPr>
          <p:cNvGraphicFramePr>
            <a:graphicFrameLocks noGrp="1"/>
          </p:cNvGraphicFramePr>
          <p:nvPr>
            <p:ph idx="1"/>
            <p:extLst>
              <p:ext uri="{D42A27DB-BD31-4B8C-83A1-F6EECF244321}">
                <p14:modId xmlns:p14="http://schemas.microsoft.com/office/powerpoint/2010/main" val="4221528973"/>
              </p:ext>
            </p:extLst>
          </p:nvPr>
        </p:nvGraphicFramePr>
        <p:xfrm>
          <a:off x="867201" y="2298530"/>
          <a:ext cx="10457597"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1701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7818327-9D44-4214-BEC7-F7463A8BD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lumMod val="85000"/>
              <a:lumOff val="1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close up of a green field">
            <a:extLst>
              <a:ext uri="{FF2B5EF4-FFF2-40B4-BE49-F238E27FC236}">
                <a16:creationId xmlns:a16="http://schemas.microsoft.com/office/drawing/2014/main" id="{4E312030-0DC2-4F76-9D84-36063902EC4D}"/>
              </a:ext>
            </a:extLst>
          </p:cNvPr>
          <p:cNvPicPr>
            <a:picLocks noChangeAspect="1"/>
          </p:cNvPicPr>
          <p:nvPr/>
        </p:nvPicPr>
        <p:blipFill rotWithShape="1">
          <a:blip r:embed="rId2">
            <a:alphaModFix amt="25000"/>
          </a:blip>
          <a:srcRect t="3756" b="11658"/>
          <a:stretch/>
        </p:blipFill>
        <p:spPr>
          <a:xfrm>
            <a:off x="20" y="3809"/>
            <a:ext cx="12191980" cy="6858000"/>
          </a:xfrm>
          <a:prstGeom prst="rect">
            <a:avLst/>
          </a:prstGeom>
        </p:spPr>
      </p:pic>
      <p:cxnSp>
        <p:nvCxnSpPr>
          <p:cNvPr id="21" name="Straight Connector 20">
            <a:extLst>
              <a:ext uri="{FF2B5EF4-FFF2-40B4-BE49-F238E27FC236}">
                <a16:creationId xmlns:a16="http://schemas.microsoft.com/office/drawing/2014/main" id="{F896B7D9-8894-4E5C-8DCF-35BECF8D36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882376"/>
            <a:ext cx="9966960" cy="2926080"/>
          </a:xfrm>
        </p:spPr>
        <p:txBody>
          <a:bodyPr>
            <a:normAutofit/>
          </a:bodyPr>
          <a:lstStyle/>
          <a:p>
            <a:r>
              <a:rPr lang="en-US" dirty="0"/>
              <a:t>A. A Time for Plowing</a:t>
            </a:r>
            <a:endParaRPr lang="en-CA" dirty="0"/>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3869634"/>
            <a:ext cx="8767860" cy="1388165"/>
          </a:xfrm>
        </p:spPr>
        <p:txBody>
          <a:bodyPr>
            <a:normAutofit/>
          </a:bodyPr>
          <a:lstStyle/>
          <a:p>
            <a:r>
              <a:rPr lang="en-CA" b="1" dirty="0"/>
              <a:t>Text: Isaiah 28:23-29</a:t>
            </a:r>
            <a:endParaRPr lang="en-US" dirty="0"/>
          </a:p>
        </p:txBody>
      </p:sp>
    </p:spTree>
    <p:extLst>
      <p:ext uri="{BB962C8B-B14F-4D97-AF65-F5344CB8AC3E}">
        <p14:creationId xmlns:p14="http://schemas.microsoft.com/office/powerpoint/2010/main" val="27958425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3FE6F10-B3AD-4403-94CA-F5115528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40" name="Rectangle 39">
            <a:extLst>
              <a:ext uri="{FF2B5EF4-FFF2-40B4-BE49-F238E27FC236}">
                <a16:creationId xmlns:a16="http://schemas.microsoft.com/office/drawing/2014/main" id="{364D6A39-A4F7-4B00-9F42-3BC67177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42" name="Straight Connector 41">
            <a:extLst>
              <a:ext uri="{FF2B5EF4-FFF2-40B4-BE49-F238E27FC236}">
                <a16:creationId xmlns:a16="http://schemas.microsoft.com/office/drawing/2014/main" id="{13553ADF-88A1-4645-B819-890CA3DF7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B5D0D97D-7911-4A25-88E2-4D81FD4AB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8195138" y="857675"/>
            <a:ext cx="3113366" cy="3622844"/>
          </a:xfrm>
        </p:spPr>
        <p:txBody>
          <a:bodyPr>
            <a:normAutofit/>
          </a:bodyPr>
          <a:lstStyle/>
          <a:p>
            <a:r>
              <a:rPr lang="en-US" sz="5000"/>
              <a:t>A. A Time for Plowing</a:t>
            </a:r>
            <a:endParaRPr lang="en-CA" sz="5000"/>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8210328" y="4541697"/>
            <a:ext cx="3082986" cy="1543422"/>
          </a:xfrm>
        </p:spPr>
        <p:txBody>
          <a:bodyPr>
            <a:normAutofit/>
          </a:bodyPr>
          <a:lstStyle/>
          <a:p>
            <a:r>
              <a:rPr lang="en-CA" sz="2000" b="1"/>
              <a:t>Text: Isaiah 28:23-29</a:t>
            </a:r>
            <a:endParaRPr lang="en-US" sz="2000"/>
          </a:p>
        </p:txBody>
      </p:sp>
      <p:pic>
        <p:nvPicPr>
          <p:cNvPr id="6" name="Picture 5" descr="3 FURROW PLOW">
            <a:extLst>
              <a:ext uri="{FF2B5EF4-FFF2-40B4-BE49-F238E27FC236}">
                <a16:creationId xmlns:a16="http://schemas.microsoft.com/office/drawing/2014/main" id="{9FCD213C-C50E-4D75-BBF5-6C3177B997BE}"/>
              </a:ext>
              <a:ext uri="{C183D7F6-B498-43B3-948B-1728B52AA6E4}">
                <adec:decorative xmlns:adec="http://schemas.microsoft.com/office/drawing/2017/decorative" val="0"/>
              </a:ext>
            </a:extLst>
          </p:cNvPr>
          <p:cNvPicPr>
            <a:picLocks noChangeAspect="1"/>
          </p:cNvPicPr>
          <p:nvPr/>
        </p:nvPicPr>
        <p:blipFill rotWithShape="1">
          <a:blip r:embed="rId2"/>
          <a:srcRect l="11798" r="3" b="3"/>
          <a:stretch/>
        </p:blipFill>
        <p:spPr>
          <a:xfrm>
            <a:off x="520505" y="464235"/>
            <a:ext cx="6696221" cy="5894362"/>
          </a:xfrm>
          <a:prstGeom prst="rect">
            <a:avLst/>
          </a:prstGeom>
        </p:spPr>
      </p:pic>
    </p:spTree>
    <p:extLst>
      <p:ext uri="{BB962C8B-B14F-4D97-AF65-F5344CB8AC3E}">
        <p14:creationId xmlns:p14="http://schemas.microsoft.com/office/powerpoint/2010/main" val="26150368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3FE6F10-B3AD-4403-94CA-F5115528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40" name="Rectangle 39">
            <a:extLst>
              <a:ext uri="{FF2B5EF4-FFF2-40B4-BE49-F238E27FC236}">
                <a16:creationId xmlns:a16="http://schemas.microsoft.com/office/drawing/2014/main" id="{364D6A39-A4F7-4B00-9F42-3BC67177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42" name="Straight Connector 41">
            <a:extLst>
              <a:ext uri="{FF2B5EF4-FFF2-40B4-BE49-F238E27FC236}">
                <a16:creationId xmlns:a16="http://schemas.microsoft.com/office/drawing/2014/main" id="{13553ADF-88A1-4645-B819-890CA3DF7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B5D0D97D-7911-4A25-88E2-4D81FD4AB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8195138" y="857675"/>
            <a:ext cx="3113366" cy="3622844"/>
          </a:xfrm>
        </p:spPr>
        <p:txBody>
          <a:bodyPr>
            <a:normAutofit/>
          </a:bodyPr>
          <a:lstStyle/>
          <a:p>
            <a:r>
              <a:rPr lang="en-US" sz="5000"/>
              <a:t>A. A Time for Plowing</a:t>
            </a:r>
            <a:endParaRPr lang="en-CA" sz="5000"/>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8210328" y="4541697"/>
            <a:ext cx="3082986" cy="1543422"/>
          </a:xfrm>
        </p:spPr>
        <p:txBody>
          <a:bodyPr>
            <a:normAutofit/>
          </a:bodyPr>
          <a:lstStyle/>
          <a:p>
            <a:r>
              <a:rPr lang="en-CA" sz="2000" b="1"/>
              <a:t>Text: Isaiah 28:23-29</a:t>
            </a:r>
            <a:endParaRPr lang="en-US" sz="2000"/>
          </a:p>
        </p:txBody>
      </p:sp>
      <p:pic>
        <p:nvPicPr>
          <p:cNvPr id="5" name="Picture 4">
            <a:extLst>
              <a:ext uri="{FF2B5EF4-FFF2-40B4-BE49-F238E27FC236}">
                <a16:creationId xmlns:a16="http://schemas.microsoft.com/office/drawing/2014/main" id="{CC9A5531-06AC-4530-8FE6-292189E79B1F}"/>
              </a:ext>
            </a:extLst>
          </p:cNvPr>
          <p:cNvPicPr>
            <a:picLocks noChangeAspect="1"/>
          </p:cNvPicPr>
          <p:nvPr/>
        </p:nvPicPr>
        <p:blipFill>
          <a:blip r:embed="rId2"/>
          <a:stretch>
            <a:fillRect/>
          </a:stretch>
        </p:blipFill>
        <p:spPr>
          <a:xfrm>
            <a:off x="337625" y="390776"/>
            <a:ext cx="7040174" cy="6080361"/>
          </a:xfrm>
          <a:prstGeom prst="rect">
            <a:avLst/>
          </a:prstGeom>
        </p:spPr>
      </p:pic>
    </p:spTree>
    <p:extLst>
      <p:ext uri="{BB962C8B-B14F-4D97-AF65-F5344CB8AC3E}">
        <p14:creationId xmlns:p14="http://schemas.microsoft.com/office/powerpoint/2010/main" val="22744372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3FE6F10-B3AD-4403-94CA-F5115528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40" name="Rectangle 39">
            <a:extLst>
              <a:ext uri="{FF2B5EF4-FFF2-40B4-BE49-F238E27FC236}">
                <a16:creationId xmlns:a16="http://schemas.microsoft.com/office/drawing/2014/main" id="{364D6A39-A4F7-4B00-9F42-3BC67177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42" name="Straight Connector 41">
            <a:extLst>
              <a:ext uri="{FF2B5EF4-FFF2-40B4-BE49-F238E27FC236}">
                <a16:creationId xmlns:a16="http://schemas.microsoft.com/office/drawing/2014/main" id="{13553ADF-88A1-4645-B819-890CA3DF7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B5D0D97D-7911-4A25-88E2-4D81FD4AB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8195138" y="857675"/>
            <a:ext cx="3113366" cy="3622844"/>
          </a:xfrm>
        </p:spPr>
        <p:txBody>
          <a:bodyPr>
            <a:normAutofit/>
          </a:bodyPr>
          <a:lstStyle/>
          <a:p>
            <a:r>
              <a:rPr lang="en-US" sz="5000"/>
              <a:t>A. A Time for Plowing</a:t>
            </a:r>
            <a:endParaRPr lang="en-CA" sz="5000"/>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8210328" y="4541697"/>
            <a:ext cx="3082986" cy="1543422"/>
          </a:xfrm>
        </p:spPr>
        <p:txBody>
          <a:bodyPr>
            <a:normAutofit/>
          </a:bodyPr>
          <a:lstStyle/>
          <a:p>
            <a:r>
              <a:rPr lang="en-CA" sz="2000" b="1"/>
              <a:t>Text: Isaiah 28:23-29</a:t>
            </a:r>
            <a:endParaRPr lang="en-US" sz="2000"/>
          </a:p>
        </p:txBody>
      </p:sp>
      <p:pic>
        <p:nvPicPr>
          <p:cNvPr id="6" name="Picture 5" descr="A large machine in a field&#10;&#10;Description automatically generated">
            <a:extLst>
              <a:ext uri="{FF2B5EF4-FFF2-40B4-BE49-F238E27FC236}">
                <a16:creationId xmlns:a16="http://schemas.microsoft.com/office/drawing/2014/main" id="{14206271-6009-43C4-AFDE-87196521BDF3}"/>
              </a:ext>
            </a:extLst>
          </p:cNvPr>
          <p:cNvPicPr>
            <a:picLocks noChangeAspect="1"/>
          </p:cNvPicPr>
          <p:nvPr/>
        </p:nvPicPr>
        <p:blipFill>
          <a:blip r:embed="rId2"/>
          <a:stretch>
            <a:fillRect/>
          </a:stretch>
        </p:blipFill>
        <p:spPr>
          <a:xfrm>
            <a:off x="438150" y="438150"/>
            <a:ext cx="6967537" cy="6038850"/>
          </a:xfrm>
          <a:prstGeom prst="rect">
            <a:avLst/>
          </a:prstGeom>
        </p:spPr>
      </p:pic>
    </p:spTree>
    <p:extLst>
      <p:ext uri="{BB962C8B-B14F-4D97-AF65-F5344CB8AC3E}">
        <p14:creationId xmlns:p14="http://schemas.microsoft.com/office/powerpoint/2010/main" val="6711237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3FE6F10-B3AD-4403-94CA-F5115528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40" name="Rectangle 39">
            <a:extLst>
              <a:ext uri="{FF2B5EF4-FFF2-40B4-BE49-F238E27FC236}">
                <a16:creationId xmlns:a16="http://schemas.microsoft.com/office/drawing/2014/main" id="{364D6A39-A4F7-4B00-9F42-3BC67177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42" name="Straight Connector 41">
            <a:extLst>
              <a:ext uri="{FF2B5EF4-FFF2-40B4-BE49-F238E27FC236}">
                <a16:creationId xmlns:a16="http://schemas.microsoft.com/office/drawing/2014/main" id="{13553ADF-88A1-4645-B819-890CA3DF7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B5D0D97D-7911-4A25-88E2-4D81FD4AB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8195138" y="857675"/>
            <a:ext cx="3113366" cy="3622844"/>
          </a:xfrm>
        </p:spPr>
        <p:txBody>
          <a:bodyPr>
            <a:normAutofit/>
          </a:bodyPr>
          <a:lstStyle/>
          <a:p>
            <a:r>
              <a:rPr lang="en-US" sz="5000"/>
              <a:t>A. A Time for Plowing</a:t>
            </a:r>
            <a:endParaRPr lang="en-CA" sz="5000"/>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8210328" y="4541697"/>
            <a:ext cx="3082986" cy="1543422"/>
          </a:xfrm>
        </p:spPr>
        <p:txBody>
          <a:bodyPr>
            <a:normAutofit/>
          </a:bodyPr>
          <a:lstStyle/>
          <a:p>
            <a:r>
              <a:rPr lang="en-CA" sz="2000" b="1"/>
              <a:t>Text: Isaiah 28:23-29</a:t>
            </a:r>
            <a:endParaRPr lang="en-US" sz="2000"/>
          </a:p>
        </p:txBody>
      </p:sp>
      <p:pic>
        <p:nvPicPr>
          <p:cNvPr id="5" name="Picture 4">
            <a:extLst>
              <a:ext uri="{FF2B5EF4-FFF2-40B4-BE49-F238E27FC236}">
                <a16:creationId xmlns:a16="http://schemas.microsoft.com/office/drawing/2014/main" id="{429FAB69-1048-4C9F-9605-184D53D76FCA}"/>
              </a:ext>
            </a:extLst>
          </p:cNvPr>
          <p:cNvPicPr>
            <a:picLocks noChangeAspect="1"/>
          </p:cNvPicPr>
          <p:nvPr/>
        </p:nvPicPr>
        <p:blipFill>
          <a:blip r:embed="rId2"/>
          <a:stretch>
            <a:fillRect/>
          </a:stretch>
        </p:blipFill>
        <p:spPr>
          <a:xfrm>
            <a:off x="306234" y="654769"/>
            <a:ext cx="7276465" cy="5562174"/>
          </a:xfrm>
          <a:prstGeom prst="rect">
            <a:avLst/>
          </a:prstGeom>
        </p:spPr>
      </p:pic>
    </p:spTree>
    <p:extLst>
      <p:ext uri="{BB962C8B-B14F-4D97-AF65-F5344CB8AC3E}">
        <p14:creationId xmlns:p14="http://schemas.microsoft.com/office/powerpoint/2010/main" val="38414026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61BF403-C858-4A9F-81D1-22D551BE0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51" name="Straight Connector 50">
            <a:extLst>
              <a:ext uri="{FF2B5EF4-FFF2-40B4-BE49-F238E27FC236}">
                <a16:creationId xmlns:a16="http://schemas.microsoft.com/office/drawing/2014/main" id="{DD3A5B67-3501-4951-8D6C-C3805F6576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3895344"/>
            <a:ext cx="9966960" cy="1490472"/>
          </a:xfrm>
        </p:spPr>
        <p:txBody>
          <a:bodyPr>
            <a:normAutofit/>
          </a:bodyPr>
          <a:lstStyle/>
          <a:p>
            <a:r>
              <a:rPr lang="en-US" sz="6600"/>
              <a:t>A. A Time for Plowing</a:t>
            </a:r>
            <a:endParaRPr lang="en-CA" sz="6600"/>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458949"/>
            <a:ext cx="8767860" cy="721416"/>
          </a:xfrm>
        </p:spPr>
        <p:txBody>
          <a:bodyPr>
            <a:normAutofit/>
          </a:bodyPr>
          <a:lstStyle/>
          <a:p>
            <a:r>
              <a:rPr lang="en-CA" sz="2000" b="1"/>
              <a:t>Text: Isaiah 28:23-29</a:t>
            </a:r>
            <a:endParaRPr lang="en-US" sz="2000"/>
          </a:p>
        </p:txBody>
      </p:sp>
      <p:pic>
        <p:nvPicPr>
          <p:cNvPr id="6" name="Picture 5" descr="A picture containing outdoor, building, street, bus&#10;&#10;Description automatically generated">
            <a:extLst>
              <a:ext uri="{FF2B5EF4-FFF2-40B4-BE49-F238E27FC236}">
                <a16:creationId xmlns:a16="http://schemas.microsoft.com/office/drawing/2014/main" id="{EDC75764-C674-4833-8D99-C6110B31BD20}"/>
              </a:ext>
            </a:extLst>
          </p:cNvPr>
          <p:cNvPicPr>
            <a:picLocks noChangeAspect="1"/>
          </p:cNvPicPr>
          <p:nvPr/>
        </p:nvPicPr>
        <p:blipFill>
          <a:blip r:embed="rId2"/>
          <a:stretch>
            <a:fillRect/>
          </a:stretch>
        </p:blipFill>
        <p:spPr>
          <a:xfrm>
            <a:off x="2468880" y="457472"/>
            <a:ext cx="7620000" cy="3962400"/>
          </a:xfrm>
          <a:prstGeom prst="rect">
            <a:avLst/>
          </a:prstGeom>
        </p:spPr>
      </p:pic>
    </p:spTree>
    <p:extLst>
      <p:ext uri="{BB962C8B-B14F-4D97-AF65-F5344CB8AC3E}">
        <p14:creationId xmlns:p14="http://schemas.microsoft.com/office/powerpoint/2010/main" val="199039488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6928E4D0-782D-4812-BE7D-AE5131FD37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65D742-03F8-4A07-AD44-2F5940A96098}">
  <ds:schemaRefs>
    <ds:schemaRef ds:uri="http://schemas.microsoft.com/sharepoint/v3/contenttype/forms"/>
  </ds:schemaRefs>
</ds:datastoreItem>
</file>

<file path=customXml/itemProps3.xml><?xml version="1.0" encoding="utf-8"?>
<ds:datastoreItem xmlns:ds="http://schemas.openxmlformats.org/officeDocument/2006/customXml" ds:itemID="{E0915EF7-B9F6-4EB7-AA4F-557BE6AB702C}">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0</TotalTime>
  <Words>484</Words>
  <Application>Microsoft Office PowerPoint</Application>
  <PresentationFormat>Widescreen</PresentationFormat>
  <Paragraphs>64</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Calibri</vt:lpstr>
      <vt:lpstr>Corbel</vt:lpstr>
      <vt:lpstr>Times New Roman</vt:lpstr>
      <vt:lpstr>Basis</vt:lpstr>
      <vt:lpstr>CONSIDER THE FARMER Part I</vt:lpstr>
      <vt:lpstr>"Woe to you who go down to Egypt for help, who rely on horses, who trust in the multitude of their chariots,  and in the great strength of their horsemen,  but do not look to the Holy One of Israel, or seek help from the LORD . . .  3.  But the Egyptians are men and not God;  their horses are flesh and not spirit . . .  6.  Return to him you have so greatly revolted against, O Israelites."         Isaiah 31:1,3,6</vt:lpstr>
      <vt:lpstr>CONSIDER THE FARMER</vt:lpstr>
      <vt:lpstr>A. A Time for Plowing</vt:lpstr>
      <vt:lpstr>A. A Time for Plowing</vt:lpstr>
      <vt:lpstr>A. A Time for Plowing</vt:lpstr>
      <vt:lpstr>A. A Time for Plowing</vt:lpstr>
      <vt:lpstr>A. A Time for Plowing</vt:lpstr>
      <vt:lpstr>A. A Time for Plowing</vt:lpstr>
      <vt:lpstr>A. A Time for Plowing</vt:lpstr>
      <vt:lpstr>A. A Time for Plowing</vt:lpstr>
      <vt:lpstr>A. A Time for Plowing</vt:lpstr>
      <vt:lpstr>A. A Time for Plowing</vt:lpstr>
      <vt:lpstr>B. A Time for Discing</vt:lpstr>
      <vt:lpstr>B. A Time for Discing</vt:lpstr>
      <vt:lpstr>B. A Time for Discing</vt:lpstr>
      <vt:lpstr>B. A Time for Discing</vt:lpstr>
      <vt:lpstr>B. A Time for Discing</vt:lpstr>
      <vt:lpstr>B. A Time for Discing</vt:lpstr>
      <vt:lpstr>C. A Time HARROWING</vt:lpstr>
      <vt:lpstr>C. A Time HARROWING</vt:lpstr>
      <vt:lpstr>C. A Time HARROWING</vt:lpstr>
      <vt:lpstr>C. A Time HARROWING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2019-10-13T02:13:12Z</dcterms:created>
  <dcterms:modified xsi:type="dcterms:W3CDTF">2019-10-13T02:57:56Z</dcterms:modified>
</cp:coreProperties>
</file>