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4"/>
  </p:sldMasterIdLst>
  <p:notesMasterIdLst>
    <p:notesMasterId r:id="rId22"/>
  </p:notesMasterIdLst>
  <p:sldIdLst>
    <p:sldId id="285" r:id="rId5"/>
    <p:sldId id="290" r:id="rId6"/>
    <p:sldId id="305" r:id="rId7"/>
    <p:sldId id="291" r:id="rId8"/>
    <p:sldId id="294" r:id="rId9"/>
    <p:sldId id="295" r:id="rId10"/>
    <p:sldId id="292" r:id="rId11"/>
    <p:sldId id="293" r:id="rId12"/>
    <p:sldId id="296" r:id="rId13"/>
    <p:sldId id="297" r:id="rId14"/>
    <p:sldId id="298" r:id="rId15"/>
    <p:sldId id="299" r:id="rId16"/>
    <p:sldId id="300" r:id="rId17"/>
    <p:sldId id="301" r:id="rId18"/>
    <p:sldId id="302" r:id="rId19"/>
    <p:sldId id="304" r:id="rId20"/>
    <p:sldId id="30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38646-CEA8-41F9-BD9F-D1FA107D99CC}" type="datetimeFigureOut">
              <a:rPr lang="en-US" smtClean="0"/>
              <a:t>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040C8-62D2-4EA7-B200-D3B8C06AAFD8}" type="slidenum">
              <a:rPr lang="en-US" smtClean="0"/>
              <a:t>‹#›</a:t>
            </a:fld>
            <a:endParaRPr lang="en-US"/>
          </a:p>
        </p:txBody>
      </p:sp>
    </p:spTree>
    <p:extLst>
      <p:ext uri="{BB962C8B-B14F-4D97-AF65-F5344CB8AC3E}">
        <p14:creationId xmlns:p14="http://schemas.microsoft.com/office/powerpoint/2010/main" val="2483067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24E39389-D342-42C9-A280-8ADE336DA885}" type="datetime1">
              <a:rPr lang="en-US" smtClean="0"/>
              <a:t>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B5ED82-9221-4209-9FC6-897FECC94D85}" type="datetime1">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695C5F-8991-4788-8021-97F7E97CAA77}" type="datetime1">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80732C-99B6-468D-8E86-54127C661C29}" type="datetime1">
              <a:rPr lang="en-US" smtClean="0"/>
              <a:t>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66096AA6-1553-455E-A701-5DB89675312A}" type="datetime1">
              <a:rPr lang="en-US" smtClean="0"/>
              <a:t>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2A427D05-0AAA-4191-8602-39A011BE220C}" type="datetime1">
              <a:rPr lang="en-US" smtClean="0"/>
              <a:t>1/8/2022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69B8012-90E5-4BF2-B13D-6DEC2EE5E086}" type="datetime1">
              <a:rPr lang="en-US" smtClean="0"/>
              <a:t>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562E2D-C320-4C5E-98F1-D60DBA71A352}" type="datetime1">
              <a:rPr lang="en-US" smtClean="0"/>
              <a:t>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6C99D-E4E2-4DDF-8629-131208CB18B0}" type="datetime1">
              <a:rPr lang="en-US" smtClean="0"/>
              <a:t>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EB420CF4-5FC9-46F3-B596-BE1F927BA2F1}" type="datetime1">
              <a:rPr lang="en-US" smtClean="0"/>
              <a:t>1/8/2022</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F1ABFC0-89FE-4355-9E74-11DC57FEA97E}" type="datetime1">
              <a:rPr lang="en-US" smtClean="0"/>
              <a:t>1/8/2022</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9B8B6D2-5532-4B59-9C5A-AB106F128946}" type="datetime1">
              <a:rPr lang="en-US" smtClean="0"/>
              <a:t>1/8/2022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t="3125" b="3125"/>
          <a:stretch/>
        </p:blipFill>
        <p:spPr>
          <a:xfrm>
            <a:off x="20" y="10"/>
            <a:ext cx="12191980" cy="6857990"/>
          </a:xfrm>
          <a:prstGeom prst="rect">
            <a:avLst/>
          </a:prstGeom>
        </p:spPr>
      </p:pic>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1517073" y="442602"/>
            <a:ext cx="8991600" cy="1645920"/>
          </a:xfrm>
          <a:solidFill>
            <a:schemeClr val="bg1">
              <a:alpha val="60000"/>
            </a:schemeClr>
          </a:solidFill>
          <a:ln w="38100" cap="sq">
            <a:solidFill>
              <a:schemeClr val="tx1"/>
            </a:solidFill>
            <a:miter lim="800000"/>
          </a:ln>
        </p:spPr>
        <p:txBody>
          <a:bodyPr anchor="ctr">
            <a:noAutofit/>
          </a:bodyPr>
          <a:lstStyle/>
          <a:p>
            <a:r>
              <a:rPr lang="en-CA" sz="4800" b="1" i="0" u="none" strike="noStrike" baseline="0" dirty="0">
                <a:solidFill>
                  <a:schemeClr val="tx1"/>
                </a:solidFill>
                <a:latin typeface="Arial" panose="020B0604020202020204" pitchFamily="34" charset="0"/>
                <a:cs typeface="Arial" panose="020B0604020202020204" pitchFamily="34" charset="0"/>
              </a:rPr>
              <a:t>COSMIC CONFRONTATION</a:t>
            </a:r>
            <a:endParaRPr lang="en-US" sz="4800" dirty="0">
              <a:solidFill>
                <a:schemeClr val="tx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2695194" y="4352544"/>
            <a:ext cx="6801612" cy="1239894"/>
          </a:xfrm>
        </p:spPr>
        <p:txBody>
          <a:bodyPr>
            <a:normAutofit/>
          </a:bodyPr>
          <a:lstStyle/>
          <a:p>
            <a:r>
              <a:rPr lang="en-CA" sz="4000" b="1" i="0" u="none" strike="noStrike" baseline="0" dirty="0">
                <a:latin typeface="Arial" panose="020B0604020202020204" pitchFamily="34" charset="0"/>
                <a:cs typeface="Arial" panose="020B0604020202020204" pitchFamily="34" charset="0"/>
              </a:rPr>
              <a:t>Text: John 1:43-51</a:t>
            </a:r>
            <a:endParaRPr lang="en-US" sz="40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1068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5385078" y="105362"/>
            <a:ext cx="5928358" cy="1645920"/>
          </a:xfrm>
        </p:spPr>
        <p:txBody>
          <a:bodyPr>
            <a:normAutofit/>
          </a:bodyPr>
          <a:lstStyle/>
          <a:p>
            <a:r>
              <a:rPr lang="en-CA" sz="2800" b="1" i="0" u="none" strike="noStrike" baseline="0" dirty="0">
                <a:latin typeface="Arial" panose="020B0604020202020204" pitchFamily="34" charset="0"/>
                <a:cs typeface="Arial" panose="020B0604020202020204" pitchFamily="34" charset="0"/>
              </a:rPr>
              <a:t>I. OPEN &amp; CLOSED HEAVEN (John 1:43-51)</a:t>
            </a:r>
            <a:endParaRPr lang="en-US" sz="28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4654296" y="2004291"/>
            <a:ext cx="7537683" cy="3588147"/>
          </a:xfrm>
        </p:spPr>
        <p:txBody>
          <a:bodyPr>
            <a:noAutofit/>
          </a:bodyPr>
          <a:lstStyle/>
          <a:p>
            <a:pPr algn="l"/>
            <a:r>
              <a:rPr lang="en-CA" sz="2800" b="0" i="1" u="none" strike="noStrike" baseline="0" dirty="0">
                <a:solidFill>
                  <a:schemeClr val="bg1"/>
                </a:solidFill>
                <a:latin typeface="Arial" panose="020B0604020202020204" pitchFamily="34" charset="0"/>
                <a:cs typeface="Arial" panose="020B0604020202020204" pitchFamily="34" charset="0"/>
              </a:rPr>
              <a:t>"The weapons we fight with are not the weapons of this world. On the contrary, they have divine power to demolish strongholds.</a:t>
            </a:r>
          </a:p>
          <a:p>
            <a:pPr marR="21600" algn="l"/>
            <a:r>
              <a:rPr lang="en-CA" sz="2800" b="0" i="1" u="none" strike="noStrike" baseline="0" dirty="0">
                <a:solidFill>
                  <a:schemeClr val="bg1"/>
                </a:solidFill>
                <a:latin typeface="Arial" panose="020B0604020202020204" pitchFamily="34" charset="0"/>
                <a:cs typeface="Arial" panose="020B0604020202020204" pitchFamily="34" charset="0"/>
              </a:rPr>
              <a:t>5. We demolish arguments and every pretension that sets itself up against the knowledge of God and we take captive every thought to make it obedient to Christ.</a:t>
            </a:r>
          </a:p>
          <a:p>
            <a:pPr marR="21600" algn="l"/>
            <a:r>
              <a:rPr lang="en-CA" sz="2800" b="0" i="1" u="none" strike="noStrike" baseline="0" dirty="0">
                <a:solidFill>
                  <a:schemeClr val="bg1"/>
                </a:solidFill>
                <a:latin typeface="Arial" panose="020B0604020202020204" pitchFamily="34" charset="0"/>
                <a:cs typeface="Arial" panose="020B0604020202020204" pitchFamily="34" charset="0"/>
              </a:rPr>
              <a:t>6. And we will get ready to punish every act of disobedience, once your obedience is complete.“			II Corinthians 10:4-6</a:t>
            </a:r>
            <a:endParaRPr lang="en-CA" sz="2800" b="0" i="1" strike="noStrike" baseline="0" dirty="0">
              <a:solidFill>
                <a:schemeClr val="bg1"/>
              </a:solidFill>
              <a:latin typeface="Arial" panose="020B0604020202020204" pitchFamily="34" charset="0"/>
              <a:cs typeface="Arial" panose="020B0604020202020204" pitchFamily="34" charset="0"/>
            </a:endParaRPr>
          </a:p>
        </p:txBody>
      </p:sp>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l="29640" r="29640"/>
          <a:stretch/>
        </p:blipFill>
        <p:spPr>
          <a:xfrm>
            <a:off x="20" y="10"/>
            <a:ext cx="4654277" cy="6857990"/>
          </a:xfrm>
          <a:prstGeom prst="rect">
            <a:avLst/>
          </a:prstGeom>
        </p:spPr>
      </p:pic>
    </p:spTree>
    <p:extLst>
      <p:ext uri="{BB962C8B-B14F-4D97-AF65-F5344CB8AC3E}">
        <p14:creationId xmlns:p14="http://schemas.microsoft.com/office/powerpoint/2010/main" val="70871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5385078" y="105362"/>
            <a:ext cx="5928358" cy="1645920"/>
          </a:xfrm>
        </p:spPr>
        <p:txBody>
          <a:bodyPr>
            <a:normAutofit/>
          </a:bodyPr>
          <a:lstStyle/>
          <a:p>
            <a:r>
              <a:rPr lang="en-CA" sz="2800" b="1" i="0" u="none" strike="noStrike" baseline="0" dirty="0">
                <a:latin typeface="Arial" panose="020B0604020202020204" pitchFamily="34" charset="0"/>
                <a:cs typeface="Arial" panose="020B0604020202020204" pitchFamily="34" charset="0"/>
              </a:rPr>
              <a:t>I. OPEN &amp; CLOSED HEAVEN (John 1:43-51)</a:t>
            </a:r>
            <a:endParaRPr lang="en-US" sz="28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4922982" y="2004291"/>
            <a:ext cx="7038109" cy="3588147"/>
          </a:xfrm>
        </p:spPr>
        <p:txBody>
          <a:bodyPr>
            <a:noAutofit/>
          </a:bodyPr>
          <a:lstStyle/>
          <a:p>
            <a:pPr algn="l"/>
            <a:r>
              <a:rPr lang="en-CA" sz="3600" b="0" i="0" u="none" strike="noStrike" baseline="0" dirty="0">
                <a:solidFill>
                  <a:schemeClr val="bg1"/>
                </a:solidFill>
                <a:latin typeface="Arial" panose="020B0604020202020204" pitchFamily="34" charset="0"/>
                <a:cs typeface="Arial" panose="020B0604020202020204" pitchFamily="34" charset="0"/>
              </a:rPr>
              <a:t>“</a:t>
            </a:r>
            <a:r>
              <a:rPr lang="en-CA" sz="3600" b="0" i="1" u="none" strike="noStrike" baseline="0" dirty="0">
                <a:solidFill>
                  <a:schemeClr val="bg1"/>
                </a:solidFill>
                <a:latin typeface="Arial" panose="020B0604020202020204" pitchFamily="34" charset="0"/>
                <a:cs typeface="Arial" panose="020B0604020202020204" pitchFamily="34" charset="0"/>
              </a:rPr>
              <a:t>The god of this age has blinded the minds of unbelievers, so that they cannot see the light of the gospel of the glory of Christ, who is the image of God.“</a:t>
            </a:r>
          </a:p>
          <a:p>
            <a:pPr algn="l"/>
            <a:r>
              <a:rPr lang="en-CA" sz="3600" i="1" dirty="0">
                <a:solidFill>
                  <a:schemeClr val="bg1"/>
                </a:solidFill>
                <a:latin typeface="Arial" panose="020B0604020202020204" pitchFamily="34" charset="0"/>
                <a:cs typeface="Arial" panose="020B0604020202020204" pitchFamily="34" charset="0"/>
              </a:rPr>
              <a:t>			     </a:t>
            </a:r>
            <a:r>
              <a:rPr lang="en-CA" sz="3600" b="0" i="1" u="none" strike="noStrike" baseline="0" dirty="0">
                <a:solidFill>
                  <a:schemeClr val="bg1"/>
                </a:solidFill>
                <a:latin typeface="Arial" panose="020B0604020202020204" pitchFamily="34" charset="0"/>
                <a:cs typeface="Arial" panose="020B0604020202020204" pitchFamily="34" charset="0"/>
              </a:rPr>
              <a:t>II Corinthians 4:4 </a:t>
            </a:r>
            <a:endParaRPr lang="en-CA" sz="3600" b="0" i="1" strike="noStrike" baseline="0" dirty="0">
              <a:solidFill>
                <a:schemeClr val="bg1"/>
              </a:solidFill>
              <a:latin typeface="Arial" panose="020B0604020202020204" pitchFamily="34" charset="0"/>
              <a:cs typeface="Arial" panose="020B0604020202020204" pitchFamily="34" charset="0"/>
            </a:endParaRPr>
          </a:p>
        </p:txBody>
      </p:sp>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l="29640" r="29640"/>
          <a:stretch/>
        </p:blipFill>
        <p:spPr>
          <a:xfrm>
            <a:off x="20" y="10"/>
            <a:ext cx="4654277" cy="6857990"/>
          </a:xfrm>
          <a:prstGeom prst="rect">
            <a:avLst/>
          </a:prstGeom>
        </p:spPr>
      </p:pic>
    </p:spTree>
    <p:extLst>
      <p:ext uri="{BB962C8B-B14F-4D97-AF65-F5344CB8AC3E}">
        <p14:creationId xmlns:p14="http://schemas.microsoft.com/office/powerpoint/2010/main" val="299069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5385078" y="105362"/>
            <a:ext cx="5928358" cy="1645920"/>
          </a:xfrm>
        </p:spPr>
        <p:txBody>
          <a:bodyPr>
            <a:normAutofit/>
          </a:bodyPr>
          <a:lstStyle/>
          <a:p>
            <a:r>
              <a:rPr lang="en-CA" sz="2800" b="1" i="0" u="none" strike="noStrike" baseline="0" dirty="0">
                <a:latin typeface="Arial" panose="020B0604020202020204" pitchFamily="34" charset="0"/>
                <a:cs typeface="Arial" panose="020B0604020202020204" pitchFamily="34" charset="0"/>
              </a:rPr>
              <a:t>I. OPEN &amp; CLOSED HEAVEN (John 1:43-51)</a:t>
            </a:r>
            <a:endParaRPr lang="en-US" sz="28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4922982" y="2004291"/>
            <a:ext cx="7038109" cy="3588147"/>
          </a:xfrm>
        </p:spPr>
        <p:txBody>
          <a:bodyPr>
            <a:noAutofit/>
          </a:bodyPr>
          <a:lstStyle/>
          <a:p>
            <a:pPr algn="l"/>
            <a:r>
              <a:rPr lang="en-CA" sz="3600" b="0" i="1" u="none" strike="noStrike" baseline="0" dirty="0">
                <a:solidFill>
                  <a:schemeClr val="bg1"/>
                </a:solidFill>
                <a:latin typeface="Arial" panose="020B0604020202020204" pitchFamily="34" charset="0"/>
                <a:cs typeface="Arial" panose="020B0604020202020204" pitchFamily="34" charset="0"/>
              </a:rPr>
              <a:t>“You, dear children, are from God and have overcome them, because </a:t>
            </a:r>
            <a:r>
              <a:rPr lang="en-CA" sz="3600" b="0" i="1" u="sng" strike="noStrike" baseline="0" dirty="0">
                <a:solidFill>
                  <a:schemeClr val="bg1"/>
                </a:solidFill>
                <a:latin typeface="Arial" panose="020B0604020202020204" pitchFamily="34" charset="0"/>
                <a:cs typeface="Arial" panose="020B0604020202020204" pitchFamily="34" charset="0"/>
              </a:rPr>
              <a:t>the one who is in you</a:t>
            </a:r>
            <a:r>
              <a:rPr lang="en-CA" sz="3600" b="0" i="1" u="none" strike="noStrike" baseline="0" dirty="0">
                <a:solidFill>
                  <a:schemeClr val="bg1"/>
                </a:solidFill>
                <a:latin typeface="Arial" panose="020B0604020202020204" pitchFamily="34" charset="0"/>
                <a:cs typeface="Arial" panose="020B0604020202020204" pitchFamily="34" charset="0"/>
              </a:rPr>
              <a:t> is greater than </a:t>
            </a:r>
            <a:r>
              <a:rPr lang="en-CA" sz="3600" b="0" i="1" u="sng" strike="noStrike" baseline="0" dirty="0">
                <a:solidFill>
                  <a:schemeClr val="bg1"/>
                </a:solidFill>
                <a:latin typeface="Arial" panose="020B0604020202020204" pitchFamily="34" charset="0"/>
                <a:cs typeface="Arial" panose="020B0604020202020204" pitchFamily="34" charset="0"/>
              </a:rPr>
              <a:t>the one who is in the world</a:t>
            </a:r>
            <a:r>
              <a:rPr lang="en-CA" sz="3600" b="0" i="1" u="none" strike="noStrike" baseline="0" dirty="0">
                <a:solidFill>
                  <a:schemeClr val="bg1"/>
                </a:solidFill>
                <a:latin typeface="Arial" panose="020B0604020202020204" pitchFamily="34" charset="0"/>
                <a:cs typeface="Arial" panose="020B0604020202020204" pitchFamily="34" charset="0"/>
              </a:rPr>
              <a:t>."</a:t>
            </a:r>
          </a:p>
          <a:p>
            <a:r>
              <a:rPr lang="en-CA" sz="3600" b="0" i="1" u="none" strike="noStrike" baseline="0" dirty="0">
                <a:solidFill>
                  <a:schemeClr val="bg1"/>
                </a:solidFill>
                <a:latin typeface="Arial" panose="020B0604020202020204" pitchFamily="34" charset="0"/>
                <a:cs typeface="Arial" panose="020B0604020202020204" pitchFamily="34" charset="0"/>
              </a:rPr>
              <a:t>					I John 4:4 </a:t>
            </a:r>
            <a:endParaRPr lang="en-CA" sz="3600" b="0" i="1" strike="noStrike" baseline="0" dirty="0">
              <a:solidFill>
                <a:schemeClr val="bg1"/>
              </a:solidFill>
              <a:latin typeface="Arial" panose="020B0604020202020204" pitchFamily="34" charset="0"/>
              <a:cs typeface="Arial" panose="020B0604020202020204" pitchFamily="34" charset="0"/>
            </a:endParaRPr>
          </a:p>
        </p:txBody>
      </p:sp>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l="29640" r="29640"/>
          <a:stretch/>
        </p:blipFill>
        <p:spPr>
          <a:xfrm>
            <a:off x="20" y="10"/>
            <a:ext cx="4654277" cy="6857990"/>
          </a:xfrm>
          <a:prstGeom prst="rect">
            <a:avLst/>
          </a:prstGeom>
        </p:spPr>
      </p:pic>
    </p:spTree>
    <p:extLst>
      <p:ext uri="{BB962C8B-B14F-4D97-AF65-F5344CB8AC3E}">
        <p14:creationId xmlns:p14="http://schemas.microsoft.com/office/powerpoint/2010/main" val="293270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5E3ECC-E4BB-4015-8926-0A0F9D209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2" cy="6858000"/>
          </a:xfrm>
          <a:prstGeom prst="rect">
            <a:avLst/>
          </a:prstGeom>
          <a:solidFill>
            <a:srgbClr val="503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147782" y="157018"/>
            <a:ext cx="7259781" cy="1357746"/>
          </a:xfrm>
          <a:noFill/>
          <a:ln>
            <a:noFill/>
          </a:ln>
        </p:spPr>
        <p:txBody>
          <a:bodyPr>
            <a:normAutofit/>
          </a:bodyPr>
          <a:lstStyle/>
          <a:p>
            <a:pPr algn="r"/>
            <a:r>
              <a:rPr lang="en-CA" sz="3600" b="1" i="0" u="none" strike="noStrike" baseline="0" dirty="0">
                <a:solidFill>
                  <a:schemeClr val="tx1"/>
                </a:solidFill>
                <a:latin typeface="Arial" panose="020B0604020202020204" pitchFamily="34" charset="0"/>
                <a:cs typeface="Arial" panose="020B0604020202020204" pitchFamily="34" charset="0"/>
              </a:rPr>
              <a:t>II. OPEN &amp; CLOSED HEART (Ephesians 3:10)</a:t>
            </a:r>
            <a:endParaRPr lang="en-US" sz="3600" dirty="0">
              <a:solidFill>
                <a:schemeClr val="tx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147783" y="1514764"/>
            <a:ext cx="7259780" cy="5186217"/>
          </a:xfrm>
        </p:spPr>
        <p:txBody>
          <a:bodyPr>
            <a:normAutofit/>
          </a:bodyPr>
          <a:lstStyle/>
          <a:p>
            <a:pPr algn="l"/>
            <a:r>
              <a:rPr lang="en-CA" sz="3200" b="0" i="0" u="none" strike="noStrike" baseline="0" dirty="0">
                <a:latin typeface="Arial" panose="020B0604020202020204" pitchFamily="34" charset="0"/>
                <a:cs typeface="Arial" panose="020B0604020202020204" pitchFamily="34" charset="0"/>
              </a:rPr>
              <a:t>"</a:t>
            </a:r>
            <a:r>
              <a:rPr lang="en-CA" sz="3200" b="0" i="1" u="none" strike="noStrike" baseline="0" dirty="0">
                <a:latin typeface="Arial" panose="020B0604020202020204" pitchFamily="34" charset="0"/>
                <a:cs typeface="Arial" panose="020B0604020202020204" pitchFamily="34" charset="0"/>
              </a:rPr>
              <a:t>Then the LORD reached out his hand and touched my mouth and said to me,</a:t>
            </a:r>
          </a:p>
          <a:p>
            <a:pPr marR="21600" algn="l"/>
            <a:r>
              <a:rPr lang="en-CA" sz="3200" b="0" i="1" u="none" strike="noStrike" baseline="0" dirty="0">
                <a:latin typeface="Arial" panose="020B0604020202020204" pitchFamily="34" charset="0"/>
                <a:cs typeface="Arial" panose="020B0604020202020204" pitchFamily="34" charset="0"/>
              </a:rPr>
              <a:t>'Now I have put my words in your mouth.</a:t>
            </a:r>
          </a:p>
          <a:p>
            <a:pPr marR="21600" algn="l"/>
            <a:r>
              <a:rPr lang="en-CA" sz="3200" b="0" i="1" u="none" strike="noStrike" baseline="0" dirty="0">
                <a:latin typeface="Arial" panose="020B0604020202020204" pitchFamily="34" charset="0"/>
                <a:cs typeface="Arial" panose="020B0604020202020204" pitchFamily="34" charset="0"/>
              </a:rPr>
              <a:t>10. See, today I appoint you over nations and kingdoms </a:t>
            </a:r>
            <a:r>
              <a:rPr lang="en-CA" sz="3200" b="0" i="1" u="sng" strike="noStrike" baseline="0" dirty="0">
                <a:latin typeface="Arial" panose="020B0604020202020204" pitchFamily="34" charset="0"/>
                <a:cs typeface="Arial" panose="020B0604020202020204" pitchFamily="34" charset="0"/>
              </a:rPr>
              <a:t>to uproot and tear down, to destroy and overthrow, to build and to plant.</a:t>
            </a:r>
            <a:r>
              <a:rPr lang="en-CA" sz="3200" b="0" i="1" u="none" strike="noStrike" baseline="0" dirty="0">
                <a:latin typeface="Arial" panose="020B0604020202020204" pitchFamily="34" charset="0"/>
                <a:cs typeface="Arial" panose="020B0604020202020204" pitchFamily="34" charset="0"/>
              </a:rPr>
              <a:t>"</a:t>
            </a:r>
          </a:p>
          <a:p>
            <a:r>
              <a:rPr lang="en-CA" sz="3200" b="0" i="1" u="none" strike="noStrike" baseline="0" dirty="0">
                <a:latin typeface="Arial" panose="020B0604020202020204" pitchFamily="34" charset="0"/>
                <a:cs typeface="Arial" panose="020B0604020202020204" pitchFamily="34" charset="0"/>
              </a:rPr>
              <a:t>				Jeremiah 1:9,10</a:t>
            </a:r>
            <a:endParaRPr lang="en-CA" sz="3200" b="0" i="1" strike="noStrike" baseline="0" dirty="0">
              <a:solidFill>
                <a:srgbClr val="FFFFFF"/>
              </a:solidFill>
              <a:latin typeface="Arial" panose="020B0604020202020204" pitchFamily="34" charset="0"/>
              <a:cs typeface="Arial" panose="020B0604020202020204" pitchFamily="34" charset="0"/>
            </a:endParaRPr>
          </a:p>
        </p:txBody>
      </p:sp>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l="36777" r="22503"/>
          <a:stretch/>
        </p:blipFill>
        <p:spPr>
          <a:xfrm>
            <a:off x="7537702" y="10"/>
            <a:ext cx="4654297" cy="6857990"/>
          </a:xfrm>
          <a:prstGeom prst="rect">
            <a:avLst/>
          </a:prstGeom>
        </p:spPr>
      </p:pic>
    </p:spTree>
    <p:extLst>
      <p:ext uri="{BB962C8B-B14F-4D97-AF65-F5344CB8AC3E}">
        <p14:creationId xmlns:p14="http://schemas.microsoft.com/office/powerpoint/2010/main" val="629323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5E3ECC-E4BB-4015-8926-0A0F9D209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2" cy="6858000"/>
          </a:xfrm>
          <a:prstGeom prst="rect">
            <a:avLst/>
          </a:prstGeom>
          <a:solidFill>
            <a:srgbClr val="503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147782" y="157018"/>
            <a:ext cx="7259781" cy="1357746"/>
          </a:xfrm>
          <a:noFill/>
          <a:ln>
            <a:noFill/>
          </a:ln>
        </p:spPr>
        <p:txBody>
          <a:bodyPr>
            <a:normAutofit/>
          </a:bodyPr>
          <a:lstStyle/>
          <a:p>
            <a:pPr algn="r"/>
            <a:r>
              <a:rPr lang="en-CA" sz="3600" b="1" i="0" u="none" strike="noStrike" baseline="0" dirty="0">
                <a:solidFill>
                  <a:schemeClr val="tx1"/>
                </a:solidFill>
                <a:latin typeface="Arial" panose="020B0604020202020204" pitchFamily="34" charset="0"/>
                <a:cs typeface="Arial" panose="020B0604020202020204" pitchFamily="34" charset="0"/>
              </a:rPr>
              <a:t>II. OPEN &amp; CLOSED HEART (Ephesians 3:10)</a:t>
            </a:r>
            <a:endParaRPr lang="en-US" sz="3600" dirty="0">
              <a:solidFill>
                <a:schemeClr val="tx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147783" y="1514764"/>
            <a:ext cx="7259780" cy="5186217"/>
          </a:xfrm>
        </p:spPr>
        <p:txBody>
          <a:bodyPr>
            <a:normAutofit/>
          </a:bodyPr>
          <a:lstStyle/>
          <a:p>
            <a:pPr algn="l"/>
            <a:r>
              <a:rPr lang="en-CA" sz="2800" b="1" i="0" u="none" strike="noStrike" baseline="0" dirty="0">
                <a:latin typeface="Arial" panose="020B0604020202020204" pitchFamily="34" charset="0"/>
                <a:cs typeface="Arial" panose="020B0604020202020204" pitchFamily="34" charset="0"/>
              </a:rPr>
              <a:t>OTTAWA - Politically driven (Capital Hill)</a:t>
            </a:r>
          </a:p>
          <a:p>
            <a:pPr algn="l"/>
            <a:r>
              <a:rPr lang="en-CA" sz="2800" b="1" i="0" u="none" strike="noStrike" baseline="0" dirty="0">
                <a:latin typeface="Arial" panose="020B0604020202020204" pitchFamily="34" charset="0"/>
                <a:cs typeface="Arial" panose="020B0604020202020204" pitchFamily="34" charset="0"/>
              </a:rPr>
              <a:t>MONTREAL - Ethnically driven (Sovereignty)</a:t>
            </a:r>
          </a:p>
          <a:p>
            <a:pPr algn="l"/>
            <a:r>
              <a:rPr lang="en-CA" sz="2800" b="1" i="0" u="none" strike="noStrike" baseline="0" dirty="0">
                <a:latin typeface="Arial" panose="020B0604020202020204" pitchFamily="34" charset="0"/>
                <a:cs typeface="Arial" panose="020B0604020202020204" pitchFamily="34" charset="0"/>
              </a:rPr>
              <a:t>KINGSTON - Intellectually driven (Queen's University)</a:t>
            </a:r>
          </a:p>
          <a:p>
            <a:pPr algn="l"/>
            <a:r>
              <a:rPr lang="en-CA" sz="2800" b="1" i="0" u="none" strike="noStrike" baseline="0" dirty="0">
                <a:latin typeface="Arial" panose="020B0604020202020204" pitchFamily="34" charset="0"/>
                <a:cs typeface="Arial" panose="020B0604020202020204" pitchFamily="34" charset="0"/>
              </a:rPr>
              <a:t>TORONTO - Business &amp; Commerce driven</a:t>
            </a:r>
          </a:p>
          <a:p>
            <a:pPr algn="l"/>
            <a:r>
              <a:rPr lang="en-CA" sz="2800" b="1" i="0" u="none" strike="noStrike" baseline="0" dirty="0">
                <a:latin typeface="Arial" panose="020B0604020202020204" pitchFamily="34" charset="0"/>
                <a:cs typeface="Arial" panose="020B0604020202020204" pitchFamily="34" charset="0"/>
              </a:rPr>
              <a:t>CORNWALL - Freedom through exploring and conquering</a:t>
            </a:r>
            <a:endParaRPr lang="en-CA" sz="2800" b="0" i="1" strike="noStrike" baseline="0" dirty="0">
              <a:solidFill>
                <a:srgbClr val="FFFFFF"/>
              </a:solidFill>
              <a:latin typeface="Arial" panose="020B0604020202020204" pitchFamily="34" charset="0"/>
              <a:cs typeface="Arial" panose="020B0604020202020204" pitchFamily="34" charset="0"/>
            </a:endParaRPr>
          </a:p>
        </p:txBody>
      </p:sp>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l="36777" r="22503"/>
          <a:stretch/>
        </p:blipFill>
        <p:spPr>
          <a:xfrm>
            <a:off x="7537702" y="10"/>
            <a:ext cx="4654297" cy="6857990"/>
          </a:xfrm>
          <a:prstGeom prst="rect">
            <a:avLst/>
          </a:prstGeom>
        </p:spPr>
      </p:pic>
    </p:spTree>
    <p:extLst>
      <p:ext uri="{BB962C8B-B14F-4D97-AF65-F5344CB8AC3E}">
        <p14:creationId xmlns:p14="http://schemas.microsoft.com/office/powerpoint/2010/main" val="225082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5E3ECC-E4BB-4015-8926-0A0F9D209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2" cy="6858000"/>
          </a:xfrm>
          <a:prstGeom prst="rect">
            <a:avLst/>
          </a:prstGeom>
          <a:solidFill>
            <a:srgbClr val="503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147782" y="157018"/>
            <a:ext cx="7259781" cy="1357746"/>
          </a:xfrm>
          <a:noFill/>
          <a:ln>
            <a:noFill/>
          </a:ln>
        </p:spPr>
        <p:txBody>
          <a:bodyPr>
            <a:normAutofit/>
          </a:bodyPr>
          <a:lstStyle/>
          <a:p>
            <a:pPr algn="r"/>
            <a:r>
              <a:rPr lang="en-CA" sz="3600" b="1" i="0" u="none" strike="noStrike" baseline="0" dirty="0">
                <a:solidFill>
                  <a:schemeClr val="tx1"/>
                </a:solidFill>
                <a:latin typeface="Arial" panose="020B0604020202020204" pitchFamily="34" charset="0"/>
                <a:cs typeface="Arial" panose="020B0604020202020204" pitchFamily="34" charset="0"/>
              </a:rPr>
              <a:t>II. OPEN &amp; CLOSED HEART (Ephesians 3:10)</a:t>
            </a:r>
            <a:endParaRPr lang="en-US" sz="3600" dirty="0">
              <a:solidFill>
                <a:schemeClr val="tx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147783" y="1514764"/>
            <a:ext cx="7259780" cy="5186217"/>
          </a:xfrm>
        </p:spPr>
        <p:txBody>
          <a:bodyPr>
            <a:normAutofit/>
          </a:bodyPr>
          <a:lstStyle/>
          <a:p>
            <a:pPr algn="l"/>
            <a:r>
              <a:rPr lang="en-CA" sz="3600" b="0" i="1" u="none" strike="noStrike" baseline="0" dirty="0">
                <a:latin typeface="Arial" panose="020B0604020202020204" pitchFamily="34" charset="0"/>
                <a:cs typeface="Arial" panose="020B0604020202020204" pitchFamily="34" charset="0"/>
              </a:rPr>
              <a:t>"I know where you live - where Satan has his throne. Yet you remain true to my name. You did not renounce your faith in me, even in the days of Antipas, my faithful witness, who was put to death in your city - where Satan lives."</a:t>
            </a:r>
          </a:p>
          <a:p>
            <a:r>
              <a:rPr lang="en-CA" sz="3600" b="0" i="1" u="none" strike="noStrike" baseline="0" dirty="0">
                <a:latin typeface="Arial" panose="020B0604020202020204" pitchFamily="34" charset="0"/>
                <a:cs typeface="Arial" panose="020B0604020202020204" pitchFamily="34" charset="0"/>
              </a:rPr>
              <a:t>				Revelation 2:13</a:t>
            </a:r>
            <a:endParaRPr lang="en-CA" sz="3600" b="0" i="1" strike="noStrike" baseline="0" dirty="0">
              <a:solidFill>
                <a:srgbClr val="FFFFFF"/>
              </a:solidFill>
              <a:latin typeface="Arial" panose="020B0604020202020204" pitchFamily="34" charset="0"/>
              <a:cs typeface="Arial" panose="020B0604020202020204" pitchFamily="34" charset="0"/>
            </a:endParaRPr>
          </a:p>
        </p:txBody>
      </p:sp>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l="36777" r="22503"/>
          <a:stretch/>
        </p:blipFill>
        <p:spPr>
          <a:xfrm>
            <a:off x="7537702" y="10"/>
            <a:ext cx="4654297" cy="6857990"/>
          </a:xfrm>
          <a:prstGeom prst="rect">
            <a:avLst/>
          </a:prstGeom>
        </p:spPr>
      </p:pic>
    </p:spTree>
    <p:extLst>
      <p:ext uri="{BB962C8B-B14F-4D97-AF65-F5344CB8AC3E}">
        <p14:creationId xmlns:p14="http://schemas.microsoft.com/office/powerpoint/2010/main" val="191572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5E3ECC-E4BB-4015-8926-0A0F9D209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2" cy="6858000"/>
          </a:xfrm>
          <a:prstGeom prst="rect">
            <a:avLst/>
          </a:prstGeom>
          <a:solidFill>
            <a:srgbClr val="503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147782" y="157018"/>
            <a:ext cx="7259781" cy="1357746"/>
          </a:xfrm>
          <a:noFill/>
          <a:ln>
            <a:noFill/>
          </a:ln>
        </p:spPr>
        <p:txBody>
          <a:bodyPr>
            <a:normAutofit/>
          </a:bodyPr>
          <a:lstStyle/>
          <a:p>
            <a:pPr algn="r"/>
            <a:r>
              <a:rPr lang="en-CA" sz="3600" b="1" i="0" u="none" strike="noStrike" baseline="0" dirty="0">
                <a:solidFill>
                  <a:schemeClr val="tx1"/>
                </a:solidFill>
                <a:latin typeface="Arial" panose="020B0604020202020204" pitchFamily="34" charset="0"/>
                <a:cs typeface="Arial" panose="020B0604020202020204" pitchFamily="34" charset="0"/>
              </a:rPr>
              <a:t>II. OPEN &amp; CLOSED HEART (Ephesians 3:10)</a:t>
            </a:r>
            <a:endParaRPr lang="en-US" sz="3600" dirty="0">
              <a:solidFill>
                <a:schemeClr val="tx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147783" y="1514764"/>
            <a:ext cx="7259780" cy="5186217"/>
          </a:xfrm>
        </p:spPr>
        <p:txBody>
          <a:bodyPr>
            <a:noAutofit/>
          </a:bodyPr>
          <a:lstStyle/>
          <a:p>
            <a:pPr algn="l"/>
            <a:r>
              <a:rPr lang="en-CA" sz="3200" b="0" i="1" u="none" strike="noStrike" baseline="0" dirty="0">
                <a:latin typeface="Arial" panose="020B0604020202020204" pitchFamily="34" charset="0"/>
                <a:cs typeface="Arial" panose="020B0604020202020204" pitchFamily="34" charset="0"/>
              </a:rPr>
              <a:t>"</a:t>
            </a:r>
            <a:r>
              <a:rPr lang="en-CA" sz="2800" b="0" i="1" u="none" strike="noStrike" baseline="0" dirty="0">
                <a:latin typeface="Arial" panose="020B0604020202020204" pitchFamily="34" charset="0"/>
                <a:cs typeface="Arial" panose="020B0604020202020204" pitchFamily="34" charset="0"/>
              </a:rPr>
              <a:t>Finally, be strong in the Lord and in his mighty power. </a:t>
            </a:r>
          </a:p>
          <a:p>
            <a:pPr marR="21600" algn="l"/>
            <a:r>
              <a:rPr lang="en-CA" sz="2800" b="0" i="1" u="none" strike="noStrike" baseline="0" dirty="0">
                <a:latin typeface="Arial" panose="020B0604020202020204" pitchFamily="34" charset="0"/>
                <a:cs typeface="Arial" panose="020B0604020202020204" pitchFamily="34" charset="0"/>
              </a:rPr>
              <a:t>11. Put on the full armor of God so that you can take your stand against the devil's schemes.</a:t>
            </a:r>
          </a:p>
          <a:p>
            <a:pPr marR="21600" algn="l"/>
            <a:r>
              <a:rPr lang="en-CA" sz="2800" b="0" i="1" u="none" strike="noStrike" baseline="0" dirty="0">
                <a:latin typeface="Arial" panose="020B0604020202020204" pitchFamily="34" charset="0"/>
                <a:cs typeface="Arial" panose="020B0604020202020204" pitchFamily="34" charset="0"/>
              </a:rPr>
              <a:t>12. For our struggle is not against flesh and blood, but against the rulers, and against the authorities, against the powers of this dark world and against the spiritual forces of evil in the heavenly realms.</a:t>
            </a:r>
          </a:p>
          <a:p>
            <a:pPr marR="21600" algn="l"/>
            <a:r>
              <a:rPr lang="en-CA" sz="2800" b="0" i="1" u="none" strike="noStrike" baseline="0" dirty="0">
                <a:latin typeface="Arial" panose="020B0604020202020204" pitchFamily="34" charset="0"/>
                <a:cs typeface="Arial" panose="020B0604020202020204" pitchFamily="34" charset="0"/>
              </a:rPr>
              <a:t>					Ephesians 6:13</a:t>
            </a:r>
            <a:endParaRPr lang="en-CA" sz="2800" b="0" i="1" strike="noStrike" baseline="0" dirty="0">
              <a:solidFill>
                <a:srgbClr val="FFFFFF"/>
              </a:solidFill>
              <a:latin typeface="Arial" panose="020B0604020202020204" pitchFamily="34" charset="0"/>
              <a:cs typeface="Arial" panose="020B0604020202020204" pitchFamily="34" charset="0"/>
            </a:endParaRPr>
          </a:p>
        </p:txBody>
      </p:sp>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l="36777" r="22503"/>
          <a:stretch/>
        </p:blipFill>
        <p:spPr>
          <a:xfrm>
            <a:off x="7537702" y="10"/>
            <a:ext cx="4654297" cy="6857990"/>
          </a:xfrm>
          <a:prstGeom prst="rect">
            <a:avLst/>
          </a:prstGeom>
        </p:spPr>
      </p:pic>
    </p:spTree>
    <p:extLst>
      <p:ext uri="{BB962C8B-B14F-4D97-AF65-F5344CB8AC3E}">
        <p14:creationId xmlns:p14="http://schemas.microsoft.com/office/powerpoint/2010/main" val="58209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5E3ECC-E4BB-4015-8926-0A0F9D209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2" cy="6858000"/>
          </a:xfrm>
          <a:prstGeom prst="rect">
            <a:avLst/>
          </a:prstGeom>
          <a:solidFill>
            <a:srgbClr val="503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147782" y="157018"/>
            <a:ext cx="7259781" cy="1357746"/>
          </a:xfrm>
          <a:noFill/>
          <a:ln>
            <a:noFill/>
          </a:ln>
        </p:spPr>
        <p:txBody>
          <a:bodyPr>
            <a:normAutofit/>
          </a:bodyPr>
          <a:lstStyle/>
          <a:p>
            <a:pPr algn="r"/>
            <a:r>
              <a:rPr lang="en-CA" sz="3600" b="1" i="0" u="none" strike="noStrike" baseline="0" dirty="0">
                <a:solidFill>
                  <a:schemeClr val="tx1"/>
                </a:solidFill>
                <a:latin typeface="Arial" panose="020B0604020202020204" pitchFamily="34" charset="0"/>
                <a:cs typeface="Arial" panose="020B0604020202020204" pitchFamily="34" charset="0"/>
              </a:rPr>
              <a:t>II. OPEN &amp; CLOSED HEART (Ephesians 3:10)</a:t>
            </a:r>
            <a:endParaRPr lang="en-US" sz="3600" dirty="0">
              <a:solidFill>
                <a:schemeClr val="tx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147783" y="1514764"/>
            <a:ext cx="7259780" cy="5186217"/>
          </a:xfrm>
        </p:spPr>
        <p:txBody>
          <a:bodyPr>
            <a:noAutofit/>
          </a:bodyPr>
          <a:lstStyle/>
          <a:p>
            <a:pPr marR="21600" algn="l"/>
            <a:r>
              <a:rPr lang="en-CA" sz="3200" b="0" i="1" u="none" strike="noStrike" baseline="0" dirty="0">
                <a:latin typeface="Arial" panose="020B0604020202020204" pitchFamily="34" charset="0"/>
                <a:cs typeface="Arial" panose="020B0604020202020204" pitchFamily="34" charset="0"/>
              </a:rPr>
              <a:t>13. Therefore put on the whole armor, of God, </a:t>
            </a:r>
            <a:r>
              <a:rPr lang="en-CA" sz="3200" b="1" i="1" u="none" strike="noStrike" baseline="0" dirty="0">
                <a:latin typeface="Arial" panose="020B0604020202020204" pitchFamily="34" charset="0"/>
                <a:cs typeface="Arial" panose="020B0604020202020204" pitchFamily="34" charset="0"/>
              </a:rPr>
              <a:t>so that when the day of evil comes</a:t>
            </a:r>
            <a:r>
              <a:rPr lang="en-CA" sz="3200" b="0" i="1" u="none" strike="noStrike" baseline="0" dirty="0">
                <a:latin typeface="Arial" panose="020B0604020202020204" pitchFamily="34" charset="0"/>
                <a:cs typeface="Arial" panose="020B0604020202020204" pitchFamily="34" charset="0"/>
              </a:rPr>
              <a:t>, you may be able to stand your ground, and after you have done everything, to stand."</a:t>
            </a:r>
          </a:p>
          <a:p>
            <a:pPr algn="l"/>
            <a:r>
              <a:rPr lang="en-CA" sz="3200" b="0" i="1" u="none" strike="noStrike" baseline="0" dirty="0">
                <a:latin typeface="Arial" panose="020B0604020202020204" pitchFamily="34" charset="0"/>
                <a:cs typeface="Arial" panose="020B0604020202020204" pitchFamily="34" charset="0"/>
              </a:rPr>
              <a:t>				    Ephesians 6:13</a:t>
            </a:r>
            <a:endParaRPr lang="en-CA" sz="3200" b="0" i="1" strike="noStrike" baseline="0" dirty="0">
              <a:solidFill>
                <a:srgbClr val="FFFFFF"/>
              </a:solidFill>
              <a:latin typeface="Arial" panose="020B0604020202020204" pitchFamily="34" charset="0"/>
              <a:cs typeface="Arial" panose="020B0604020202020204" pitchFamily="34" charset="0"/>
            </a:endParaRPr>
          </a:p>
        </p:txBody>
      </p:sp>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l="36777" r="22503"/>
          <a:stretch/>
        </p:blipFill>
        <p:spPr>
          <a:xfrm>
            <a:off x="7537702" y="10"/>
            <a:ext cx="4654297" cy="6857990"/>
          </a:xfrm>
          <a:prstGeom prst="rect">
            <a:avLst/>
          </a:prstGeom>
        </p:spPr>
      </p:pic>
    </p:spTree>
    <p:extLst>
      <p:ext uri="{BB962C8B-B14F-4D97-AF65-F5344CB8AC3E}">
        <p14:creationId xmlns:p14="http://schemas.microsoft.com/office/powerpoint/2010/main" val="26095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alphaModFix amt="40000"/>
          </a:blip>
          <a:srcRect b="6250"/>
          <a:stretch/>
        </p:blipFill>
        <p:spPr>
          <a:xfrm>
            <a:off x="20" y="10"/>
            <a:ext cx="12191980" cy="6857990"/>
          </a:xfrm>
          <a:prstGeom prst="rect">
            <a:avLst/>
          </a:prstGeom>
        </p:spPr>
      </p:pic>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1600200" y="591127"/>
            <a:ext cx="8991600" cy="5735782"/>
          </a:xfrm>
          <a:noFill/>
          <a:ln w="38100" cap="sq">
            <a:solidFill>
              <a:schemeClr val="tx1"/>
            </a:solidFill>
            <a:miter lim="800000"/>
          </a:ln>
        </p:spPr>
        <p:txBody>
          <a:bodyPr anchor="ctr">
            <a:normAutofit fontScale="90000"/>
          </a:bodyPr>
          <a:lstStyle/>
          <a:p>
            <a:r>
              <a:rPr lang="en-CA" sz="3600" b="0" i="0" dirty="0">
                <a:solidFill>
                  <a:schemeClr val="tx1"/>
                </a:solidFill>
                <a:effectLst/>
                <a:latin typeface="Arial" panose="020B0604020202020204" pitchFamily="34" charset="0"/>
                <a:cs typeface="Arial" panose="020B0604020202020204" pitchFamily="34" charset="0"/>
              </a:rPr>
              <a:t>However, if you do not obey the </a:t>
            </a:r>
            <a:r>
              <a:rPr lang="en-CA" sz="3600" b="0" i="0" cap="small" dirty="0">
                <a:solidFill>
                  <a:schemeClr val="tx1"/>
                </a:solidFill>
                <a:effectLst/>
                <a:latin typeface="Arial" panose="020B0604020202020204" pitchFamily="34" charset="0"/>
                <a:cs typeface="Arial" panose="020B0604020202020204" pitchFamily="34" charset="0"/>
              </a:rPr>
              <a:t>Lord</a:t>
            </a:r>
            <a:r>
              <a:rPr lang="en-CA" sz="3600" b="0" i="0" dirty="0">
                <a:solidFill>
                  <a:schemeClr val="tx1"/>
                </a:solidFill>
                <a:effectLst/>
                <a:latin typeface="Arial" panose="020B0604020202020204" pitchFamily="34" charset="0"/>
                <a:cs typeface="Arial" panose="020B0604020202020204" pitchFamily="34" charset="0"/>
              </a:rPr>
              <a:t> your God and do not carefully follow all his commands and decrees I am giving you today, all these curses will come on you and </a:t>
            </a:r>
            <a:br>
              <a:rPr lang="en-CA" sz="3600" b="0" i="0" dirty="0">
                <a:solidFill>
                  <a:schemeClr val="tx1"/>
                </a:solidFill>
                <a:effectLst/>
                <a:latin typeface="Arial" panose="020B0604020202020204" pitchFamily="34" charset="0"/>
                <a:cs typeface="Arial" panose="020B0604020202020204" pitchFamily="34" charset="0"/>
              </a:rPr>
            </a:br>
            <a:r>
              <a:rPr lang="en-CA" sz="3600" b="0" i="0" dirty="0">
                <a:solidFill>
                  <a:schemeClr val="tx1"/>
                </a:solidFill>
                <a:effectLst/>
                <a:latin typeface="Arial" panose="020B0604020202020204" pitchFamily="34" charset="0"/>
                <a:cs typeface="Arial" panose="020B0604020202020204" pitchFamily="34" charset="0"/>
              </a:rPr>
              <a:t>overtake </a:t>
            </a:r>
            <a:r>
              <a:rPr lang="en-CA" sz="3600" dirty="0">
                <a:solidFill>
                  <a:schemeClr val="tx1"/>
                </a:solidFill>
                <a:latin typeface="Arial" panose="020B0604020202020204" pitchFamily="34" charset="0"/>
                <a:cs typeface="Arial" panose="020B0604020202020204" pitchFamily="34" charset="0"/>
              </a:rPr>
              <a:t>you:</a:t>
            </a:r>
            <a:br>
              <a:rPr lang="en-CA" sz="3600" dirty="0">
                <a:solidFill>
                  <a:schemeClr val="tx1"/>
                </a:solidFill>
                <a:latin typeface="Arial" panose="020B0604020202020204" pitchFamily="34" charset="0"/>
                <a:cs typeface="Arial" panose="020B0604020202020204" pitchFamily="34" charset="0"/>
              </a:rPr>
            </a:br>
            <a:br>
              <a:rPr lang="en-CA" sz="3600" dirty="0">
                <a:solidFill>
                  <a:schemeClr val="tx1"/>
                </a:solidFill>
                <a:latin typeface="Arial" panose="020B0604020202020204" pitchFamily="34" charset="0"/>
                <a:cs typeface="Arial" panose="020B0604020202020204" pitchFamily="34" charset="0"/>
              </a:rPr>
            </a:br>
            <a:r>
              <a:rPr lang="en-CA" sz="3600" dirty="0">
                <a:solidFill>
                  <a:schemeClr val="tx1"/>
                </a:solidFill>
                <a:latin typeface="Arial" panose="020B0604020202020204" pitchFamily="34" charset="0"/>
                <a:cs typeface="Arial" panose="020B0604020202020204" pitchFamily="34" charset="0"/>
              </a:rPr>
              <a:t>                          Deuteronomy 28:15 </a:t>
            </a:r>
            <a:endParaRPr lang="en-US"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6020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5385078" y="105362"/>
            <a:ext cx="5928358" cy="1645920"/>
          </a:xfrm>
        </p:spPr>
        <p:txBody>
          <a:bodyPr>
            <a:normAutofit/>
          </a:bodyPr>
          <a:lstStyle/>
          <a:p>
            <a:r>
              <a:rPr lang="en-CA" sz="2800" b="1" i="0" u="none" strike="noStrike" baseline="0" dirty="0">
                <a:latin typeface="Arial" panose="020B0604020202020204" pitchFamily="34" charset="0"/>
                <a:cs typeface="Arial" panose="020B0604020202020204" pitchFamily="34" charset="0"/>
              </a:rPr>
              <a:t>I. OPEN &amp; CLOSED HEAVEN (John 1:43-51)</a:t>
            </a:r>
            <a:endParaRPr lang="en-US" sz="28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5458969" y="2004291"/>
            <a:ext cx="5928358" cy="3588147"/>
          </a:xfrm>
        </p:spPr>
        <p:txBody>
          <a:bodyPr>
            <a:normAutofit/>
          </a:bodyPr>
          <a:lstStyle/>
          <a:p>
            <a:pPr algn="l"/>
            <a:r>
              <a:rPr lang="en-CA" sz="3600" b="0" i="1" strike="noStrike" baseline="0" dirty="0">
                <a:solidFill>
                  <a:schemeClr val="bg1"/>
                </a:solidFill>
                <a:latin typeface="Arial" panose="020B0604020202020204" pitchFamily="34" charset="0"/>
                <a:cs typeface="Arial" panose="020B0604020202020204" pitchFamily="34" charset="0"/>
              </a:rPr>
              <a:t>"The sky over your head will be bronze, the ground beneath you iron."</a:t>
            </a:r>
          </a:p>
          <a:p>
            <a:r>
              <a:rPr lang="en-CA" sz="3600" b="0" i="1" strike="noStrike" baseline="0" dirty="0">
                <a:solidFill>
                  <a:schemeClr val="bg1"/>
                </a:solidFill>
                <a:latin typeface="Arial" panose="020B0604020202020204" pitchFamily="34" charset="0"/>
                <a:cs typeface="Arial" panose="020B0604020202020204" pitchFamily="34" charset="0"/>
              </a:rPr>
              <a:t>	    Deuteronomy 28:23</a:t>
            </a:r>
          </a:p>
        </p:txBody>
      </p:sp>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l="29640" r="29640"/>
          <a:stretch/>
        </p:blipFill>
        <p:spPr>
          <a:xfrm>
            <a:off x="20" y="10"/>
            <a:ext cx="4654277" cy="6857990"/>
          </a:xfrm>
          <a:prstGeom prst="rect">
            <a:avLst/>
          </a:prstGeom>
        </p:spPr>
      </p:pic>
    </p:spTree>
    <p:extLst>
      <p:ext uri="{BB962C8B-B14F-4D97-AF65-F5344CB8AC3E}">
        <p14:creationId xmlns:p14="http://schemas.microsoft.com/office/powerpoint/2010/main" val="701059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5385078" y="105362"/>
            <a:ext cx="5928358" cy="1645920"/>
          </a:xfrm>
        </p:spPr>
        <p:txBody>
          <a:bodyPr>
            <a:normAutofit/>
          </a:bodyPr>
          <a:lstStyle/>
          <a:p>
            <a:r>
              <a:rPr lang="en-CA" sz="2800" b="1" i="0" u="none" strike="noStrike" baseline="0" dirty="0">
                <a:latin typeface="Arial" panose="020B0604020202020204" pitchFamily="34" charset="0"/>
                <a:cs typeface="Arial" panose="020B0604020202020204" pitchFamily="34" charset="0"/>
              </a:rPr>
              <a:t>I. OPEN &amp; CLOSED HEAVEN (John 1:43-51)</a:t>
            </a:r>
            <a:endParaRPr lang="en-US" sz="28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4747511" y="2074556"/>
            <a:ext cx="7444489" cy="3841156"/>
          </a:xfrm>
        </p:spPr>
        <p:txBody>
          <a:bodyPr>
            <a:noAutofit/>
          </a:bodyPr>
          <a:lstStyle/>
          <a:p>
            <a:pPr algn="l"/>
            <a:r>
              <a:rPr lang="en-CA" sz="2800" b="0" i="1" u="none" strike="noStrike" baseline="0" dirty="0">
                <a:solidFill>
                  <a:schemeClr val="bg1"/>
                </a:solidFill>
                <a:latin typeface="Arial" panose="020B0604020202020204" pitchFamily="34" charset="0"/>
                <a:cs typeface="Arial" panose="020B0604020202020204" pitchFamily="34" charset="0"/>
              </a:rPr>
              <a:t>"If after all this you will not listen to me, I will punish you for your sins seven times over.</a:t>
            </a:r>
          </a:p>
          <a:p>
            <a:pPr marR="21600" algn="l"/>
            <a:r>
              <a:rPr lang="en-CA" sz="2800" b="0" i="1" u="none" strike="noStrike" baseline="0" dirty="0">
                <a:solidFill>
                  <a:schemeClr val="bg1"/>
                </a:solidFill>
                <a:latin typeface="Arial" panose="020B0604020202020204" pitchFamily="34" charset="0"/>
                <a:cs typeface="Arial" panose="020B0604020202020204" pitchFamily="34" charset="0"/>
              </a:rPr>
              <a:t>19. I will break down your stubborn pride and </a:t>
            </a:r>
            <a:r>
              <a:rPr lang="en-CA" sz="2800" b="1" i="1" u="sng" strike="noStrike" baseline="0" dirty="0">
                <a:solidFill>
                  <a:schemeClr val="bg1"/>
                </a:solidFill>
                <a:latin typeface="Arial" panose="020B0604020202020204" pitchFamily="34" charset="0"/>
                <a:cs typeface="Arial" panose="020B0604020202020204" pitchFamily="34" charset="0"/>
              </a:rPr>
              <a:t>make the sky above you like iron and the ground beneath you like bronze.</a:t>
            </a:r>
            <a:endParaRPr lang="en-CA" sz="2800" b="1" i="1" u="none" strike="noStrike" baseline="0" dirty="0">
              <a:solidFill>
                <a:schemeClr val="bg1"/>
              </a:solidFill>
              <a:latin typeface="Arial" panose="020B0604020202020204" pitchFamily="34" charset="0"/>
              <a:cs typeface="Arial" panose="020B0604020202020204" pitchFamily="34" charset="0"/>
            </a:endParaRPr>
          </a:p>
          <a:p>
            <a:pPr marR="21600" algn="l"/>
            <a:r>
              <a:rPr lang="en-CA" sz="2800" b="0" i="1" u="none" strike="noStrike" baseline="0" dirty="0">
                <a:solidFill>
                  <a:schemeClr val="bg1"/>
                </a:solidFill>
                <a:latin typeface="Arial" panose="020B0604020202020204" pitchFamily="34" charset="0"/>
                <a:cs typeface="Arial" panose="020B0604020202020204" pitchFamily="34" charset="0"/>
              </a:rPr>
              <a:t>20. Your strength will be spent in vain, because your soil will not yield its crops, nor will the trees of the land yield their fruit."</a:t>
            </a:r>
          </a:p>
          <a:p>
            <a:r>
              <a:rPr lang="en-CA" sz="2800" b="0" i="1" u="none" strike="noStrike" baseline="0" dirty="0">
                <a:solidFill>
                  <a:schemeClr val="bg1"/>
                </a:solidFill>
                <a:latin typeface="Arial" panose="020B0604020202020204" pitchFamily="34" charset="0"/>
                <a:cs typeface="Arial" panose="020B0604020202020204" pitchFamily="34" charset="0"/>
              </a:rPr>
              <a:t>				Leviticus 26:18-20</a:t>
            </a:r>
            <a:endParaRPr lang="en-CA" sz="2800" b="0" i="1" strike="noStrike" baseline="0" dirty="0">
              <a:solidFill>
                <a:schemeClr val="bg1"/>
              </a:solidFill>
              <a:latin typeface="Arial" panose="020B0604020202020204" pitchFamily="34" charset="0"/>
              <a:cs typeface="Arial" panose="020B0604020202020204" pitchFamily="34" charset="0"/>
            </a:endParaRPr>
          </a:p>
        </p:txBody>
      </p:sp>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l="29640" r="29640"/>
          <a:stretch/>
        </p:blipFill>
        <p:spPr>
          <a:xfrm>
            <a:off x="20" y="10"/>
            <a:ext cx="4654277" cy="6857990"/>
          </a:xfrm>
          <a:prstGeom prst="rect">
            <a:avLst/>
          </a:prstGeom>
        </p:spPr>
      </p:pic>
    </p:spTree>
    <p:extLst>
      <p:ext uri="{BB962C8B-B14F-4D97-AF65-F5344CB8AC3E}">
        <p14:creationId xmlns:p14="http://schemas.microsoft.com/office/powerpoint/2010/main" val="254191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5385078" y="105362"/>
            <a:ext cx="5928358" cy="1645920"/>
          </a:xfrm>
        </p:spPr>
        <p:txBody>
          <a:bodyPr>
            <a:normAutofit/>
          </a:bodyPr>
          <a:lstStyle/>
          <a:p>
            <a:r>
              <a:rPr lang="en-CA" sz="2800" b="1" i="0" u="none" strike="noStrike" baseline="0" dirty="0">
                <a:latin typeface="Arial" panose="020B0604020202020204" pitchFamily="34" charset="0"/>
                <a:cs typeface="Arial" panose="020B0604020202020204" pitchFamily="34" charset="0"/>
              </a:rPr>
              <a:t>I. OPEN &amp; CLOSED HEAVEN (John 1:43-51)</a:t>
            </a:r>
            <a:endParaRPr lang="en-US" sz="28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4747491" y="2046847"/>
            <a:ext cx="7444489" cy="3841156"/>
          </a:xfrm>
        </p:spPr>
        <p:txBody>
          <a:bodyPr>
            <a:noAutofit/>
          </a:bodyPr>
          <a:lstStyle/>
          <a:p>
            <a:pPr algn="l"/>
            <a:r>
              <a:rPr lang="en-CA" sz="3600" b="0" i="1" u="none" strike="noStrike" baseline="0" dirty="0">
                <a:solidFill>
                  <a:schemeClr val="bg1"/>
                </a:solidFill>
                <a:latin typeface="Arial" panose="020B0604020202020204" pitchFamily="34" charset="0"/>
                <a:cs typeface="Arial" panose="020B0604020202020204" pitchFamily="34" charset="0"/>
              </a:rPr>
              <a:t>"Who can tip the water jars of the heavens . . . </a:t>
            </a:r>
          </a:p>
          <a:p>
            <a:pPr marR="21600" algn="l"/>
            <a:r>
              <a:rPr lang="en-CA" sz="3600" b="0" i="1" u="none" strike="noStrike" baseline="0" dirty="0">
                <a:solidFill>
                  <a:schemeClr val="bg1"/>
                </a:solidFill>
                <a:latin typeface="Arial" panose="020B0604020202020204" pitchFamily="34" charset="0"/>
                <a:cs typeface="Arial" panose="020B0604020202020204" pitchFamily="34" charset="0"/>
              </a:rPr>
              <a:t>38. when the dust becomes hard and the clods of the earth stick together?"</a:t>
            </a:r>
          </a:p>
          <a:p>
            <a:r>
              <a:rPr lang="en-CA" sz="1800" i="1" dirty="0">
                <a:latin typeface="Arial" panose="020B0604020202020204" pitchFamily="34" charset="0"/>
                <a:cs typeface="Arial" panose="020B0604020202020204" pitchFamily="34" charset="0"/>
              </a:rPr>
              <a:t>			</a:t>
            </a:r>
            <a:r>
              <a:rPr lang="en-CA" sz="3600" b="0" i="1" u="none" strike="noStrike" baseline="0" dirty="0">
                <a:solidFill>
                  <a:schemeClr val="bg1"/>
                </a:solidFill>
                <a:latin typeface="Arial" panose="020B0604020202020204" pitchFamily="34" charset="0"/>
                <a:cs typeface="Arial" panose="020B0604020202020204" pitchFamily="34" charset="0"/>
              </a:rPr>
              <a:t>Job 38:37b-38</a:t>
            </a:r>
            <a:endParaRPr lang="en-CA" sz="3600" b="0" i="1" strike="noStrike" baseline="0" dirty="0">
              <a:solidFill>
                <a:schemeClr val="bg1"/>
              </a:solidFill>
              <a:latin typeface="Arial" panose="020B0604020202020204" pitchFamily="34" charset="0"/>
              <a:cs typeface="Arial" panose="020B0604020202020204" pitchFamily="34" charset="0"/>
            </a:endParaRPr>
          </a:p>
        </p:txBody>
      </p:sp>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l="29640" r="29640"/>
          <a:stretch/>
        </p:blipFill>
        <p:spPr>
          <a:xfrm>
            <a:off x="20" y="10"/>
            <a:ext cx="4654277" cy="6857990"/>
          </a:xfrm>
          <a:prstGeom prst="rect">
            <a:avLst/>
          </a:prstGeom>
        </p:spPr>
      </p:pic>
    </p:spTree>
    <p:extLst>
      <p:ext uri="{BB962C8B-B14F-4D97-AF65-F5344CB8AC3E}">
        <p14:creationId xmlns:p14="http://schemas.microsoft.com/office/powerpoint/2010/main" val="158427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5385078" y="105362"/>
            <a:ext cx="5928358" cy="1645920"/>
          </a:xfrm>
        </p:spPr>
        <p:txBody>
          <a:bodyPr>
            <a:normAutofit/>
          </a:bodyPr>
          <a:lstStyle/>
          <a:p>
            <a:r>
              <a:rPr lang="en-CA" sz="2800" b="1" i="0" u="none" strike="noStrike" baseline="0" dirty="0">
                <a:latin typeface="Arial" panose="020B0604020202020204" pitchFamily="34" charset="0"/>
                <a:cs typeface="Arial" panose="020B0604020202020204" pitchFamily="34" charset="0"/>
              </a:rPr>
              <a:t>I. OPEN &amp; CLOSED HEAVEN (John 1:43-51)</a:t>
            </a:r>
            <a:endParaRPr lang="en-US" sz="28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4747511" y="2074556"/>
            <a:ext cx="7444489" cy="3841156"/>
          </a:xfrm>
        </p:spPr>
        <p:txBody>
          <a:bodyPr>
            <a:noAutofit/>
          </a:bodyPr>
          <a:lstStyle/>
          <a:p>
            <a:pPr algn="l"/>
            <a:r>
              <a:rPr lang="en-CA" sz="2800" b="0" i="1" u="none" strike="noStrike" baseline="0" dirty="0">
                <a:solidFill>
                  <a:schemeClr val="bg1"/>
                </a:solidFill>
                <a:latin typeface="Arial" panose="020B0604020202020204" pitchFamily="34" charset="0"/>
                <a:cs typeface="Arial" panose="020B0604020202020204" pitchFamily="34" charset="0"/>
              </a:rPr>
              <a:t>"I also withheld rain from you when the harvest was still months away. </a:t>
            </a:r>
            <a:r>
              <a:rPr lang="en-CA" sz="2800" b="0" i="1" u="sng" strike="noStrike" baseline="0" dirty="0">
                <a:solidFill>
                  <a:schemeClr val="bg1"/>
                </a:solidFill>
                <a:latin typeface="Arial" panose="020B0604020202020204" pitchFamily="34" charset="0"/>
                <a:cs typeface="Arial" panose="020B0604020202020204" pitchFamily="34" charset="0"/>
              </a:rPr>
              <a:t>I sent rain on one town, but withheld it from another.</a:t>
            </a:r>
            <a:r>
              <a:rPr lang="en-CA" sz="2800" b="0" i="1" u="none" strike="noStrike" baseline="0" dirty="0">
                <a:solidFill>
                  <a:schemeClr val="bg1"/>
                </a:solidFill>
                <a:latin typeface="Arial" panose="020B0604020202020204" pitchFamily="34" charset="0"/>
                <a:cs typeface="Arial" panose="020B0604020202020204" pitchFamily="34" charset="0"/>
              </a:rPr>
              <a:t> One field had rain another had none and dried up.</a:t>
            </a:r>
          </a:p>
          <a:p>
            <a:pPr marR="21600" algn="l"/>
            <a:r>
              <a:rPr lang="en-CA" sz="2800" b="0" i="1" u="none" strike="noStrike" baseline="0" dirty="0">
                <a:solidFill>
                  <a:schemeClr val="bg1"/>
                </a:solidFill>
                <a:latin typeface="Arial" panose="020B0604020202020204" pitchFamily="34" charset="0"/>
                <a:cs typeface="Arial" panose="020B0604020202020204" pitchFamily="34" charset="0"/>
              </a:rPr>
              <a:t>8. People staggered from town to town for water but did not get enough to drink, yet you have not returned to me, says the LORD."</a:t>
            </a:r>
          </a:p>
          <a:p>
            <a:r>
              <a:rPr lang="en-CA" sz="2800" b="0" i="1" u="none" strike="noStrike" baseline="0" dirty="0">
                <a:solidFill>
                  <a:schemeClr val="bg1"/>
                </a:solidFill>
                <a:latin typeface="Arial" panose="020B0604020202020204" pitchFamily="34" charset="0"/>
                <a:cs typeface="Arial" panose="020B0604020202020204" pitchFamily="34" charset="0"/>
              </a:rPr>
              <a:t>				       Amos 4:7,8</a:t>
            </a:r>
            <a:endParaRPr lang="en-CA" sz="2800" b="0" i="1" strike="noStrike" baseline="0" dirty="0">
              <a:solidFill>
                <a:schemeClr val="bg1"/>
              </a:solidFill>
              <a:latin typeface="Arial" panose="020B0604020202020204" pitchFamily="34" charset="0"/>
              <a:cs typeface="Arial" panose="020B0604020202020204" pitchFamily="34" charset="0"/>
            </a:endParaRPr>
          </a:p>
        </p:txBody>
      </p:sp>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l="29640" r="29640"/>
          <a:stretch/>
        </p:blipFill>
        <p:spPr>
          <a:xfrm>
            <a:off x="20" y="10"/>
            <a:ext cx="4654277" cy="6857990"/>
          </a:xfrm>
          <a:prstGeom prst="rect">
            <a:avLst/>
          </a:prstGeom>
        </p:spPr>
      </p:pic>
    </p:spTree>
    <p:extLst>
      <p:ext uri="{BB962C8B-B14F-4D97-AF65-F5344CB8AC3E}">
        <p14:creationId xmlns:p14="http://schemas.microsoft.com/office/powerpoint/2010/main" val="184320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5385078" y="105362"/>
            <a:ext cx="5928358" cy="1645920"/>
          </a:xfrm>
        </p:spPr>
        <p:txBody>
          <a:bodyPr>
            <a:normAutofit/>
          </a:bodyPr>
          <a:lstStyle/>
          <a:p>
            <a:r>
              <a:rPr lang="en-CA" sz="2800" b="1" i="0" u="none" strike="noStrike" baseline="0" dirty="0">
                <a:latin typeface="Arial" panose="020B0604020202020204" pitchFamily="34" charset="0"/>
                <a:cs typeface="Arial" panose="020B0604020202020204" pitchFamily="34" charset="0"/>
              </a:rPr>
              <a:t>I. OPEN &amp; CLOSED HEAVEN (John 1:43-51)</a:t>
            </a:r>
            <a:endParaRPr lang="en-US" sz="28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4959927" y="2004291"/>
            <a:ext cx="6908800" cy="3588147"/>
          </a:xfrm>
        </p:spPr>
        <p:txBody>
          <a:bodyPr>
            <a:noAutofit/>
          </a:bodyPr>
          <a:lstStyle/>
          <a:p>
            <a:pPr algn="l"/>
            <a:r>
              <a:rPr lang="en-CA" sz="3200" b="0" i="1" u="none" strike="noStrike" baseline="0" dirty="0">
                <a:solidFill>
                  <a:schemeClr val="bg1"/>
                </a:solidFill>
                <a:latin typeface="Arial" panose="020B0604020202020204" pitchFamily="34" charset="0"/>
                <a:cs typeface="Arial" panose="020B0604020202020204" pitchFamily="34" charset="0"/>
              </a:rPr>
              <a:t>"He had a dream in which he saw a stairway (ladder - KJV) </a:t>
            </a:r>
            <a:r>
              <a:rPr lang="en-CA" sz="3200" b="0" i="1" u="sng" strike="noStrike" baseline="0" dirty="0">
                <a:solidFill>
                  <a:schemeClr val="bg1"/>
                </a:solidFill>
                <a:latin typeface="Arial" panose="020B0604020202020204" pitchFamily="34" charset="0"/>
                <a:cs typeface="Arial" panose="020B0604020202020204" pitchFamily="34" charset="0"/>
              </a:rPr>
              <a:t>resting on the earth, with its top reaching to heaven, and the angels of God were </a:t>
            </a:r>
            <a:r>
              <a:rPr lang="en-CA" sz="3200" b="1" i="1" u="sng" strike="noStrike" baseline="0" dirty="0">
                <a:solidFill>
                  <a:schemeClr val="bg1"/>
                </a:solidFill>
                <a:latin typeface="Arial" panose="020B0604020202020204" pitchFamily="34" charset="0"/>
                <a:cs typeface="Arial" panose="020B0604020202020204" pitchFamily="34" charset="0"/>
              </a:rPr>
              <a:t>ascending and descending on it.</a:t>
            </a:r>
            <a:endParaRPr lang="en-CA" sz="3200" b="0" i="1" u="none" strike="noStrike" baseline="0" dirty="0">
              <a:solidFill>
                <a:schemeClr val="bg1"/>
              </a:solidFill>
              <a:latin typeface="Arial" panose="020B0604020202020204" pitchFamily="34" charset="0"/>
              <a:cs typeface="Arial" panose="020B0604020202020204" pitchFamily="34" charset="0"/>
            </a:endParaRPr>
          </a:p>
          <a:p>
            <a:pPr marR="21600" algn="l"/>
            <a:r>
              <a:rPr lang="en-CA" sz="3200" b="0" i="1" u="none" strike="noStrike" baseline="0" dirty="0">
                <a:solidFill>
                  <a:schemeClr val="bg1"/>
                </a:solidFill>
                <a:latin typeface="Arial" panose="020B0604020202020204" pitchFamily="34" charset="0"/>
                <a:cs typeface="Arial" panose="020B0604020202020204" pitchFamily="34" charset="0"/>
              </a:rPr>
              <a:t>13. There above it stood the LORD,"</a:t>
            </a:r>
          </a:p>
          <a:p>
            <a:r>
              <a:rPr lang="en-CA" sz="3200" b="0" i="1" u="none" strike="noStrike" baseline="0" dirty="0">
                <a:solidFill>
                  <a:schemeClr val="bg1"/>
                </a:solidFill>
                <a:latin typeface="Arial" panose="020B0604020202020204" pitchFamily="34" charset="0"/>
                <a:cs typeface="Arial" panose="020B0604020202020204" pitchFamily="34" charset="0"/>
              </a:rPr>
              <a:t>			Genesis 28:12,13a</a:t>
            </a:r>
            <a:endParaRPr lang="en-CA" sz="3200" b="0" i="1" strike="noStrike" baseline="0" dirty="0">
              <a:solidFill>
                <a:schemeClr val="bg1"/>
              </a:solidFill>
              <a:latin typeface="Arial" panose="020B0604020202020204" pitchFamily="34" charset="0"/>
              <a:cs typeface="Arial" panose="020B0604020202020204" pitchFamily="34" charset="0"/>
            </a:endParaRPr>
          </a:p>
        </p:txBody>
      </p:sp>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l="29640" r="29640"/>
          <a:stretch/>
        </p:blipFill>
        <p:spPr>
          <a:xfrm>
            <a:off x="20" y="10"/>
            <a:ext cx="4654277" cy="6857990"/>
          </a:xfrm>
          <a:prstGeom prst="rect">
            <a:avLst/>
          </a:prstGeom>
        </p:spPr>
      </p:pic>
    </p:spTree>
    <p:extLst>
      <p:ext uri="{BB962C8B-B14F-4D97-AF65-F5344CB8AC3E}">
        <p14:creationId xmlns:p14="http://schemas.microsoft.com/office/powerpoint/2010/main" val="204167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5385078" y="105362"/>
            <a:ext cx="5928358" cy="1645920"/>
          </a:xfrm>
        </p:spPr>
        <p:txBody>
          <a:bodyPr>
            <a:normAutofit/>
          </a:bodyPr>
          <a:lstStyle/>
          <a:p>
            <a:r>
              <a:rPr lang="en-CA" sz="2800" b="1" i="0" u="none" strike="noStrike" baseline="0" dirty="0">
                <a:latin typeface="Arial" panose="020B0604020202020204" pitchFamily="34" charset="0"/>
                <a:cs typeface="Arial" panose="020B0604020202020204" pitchFamily="34" charset="0"/>
              </a:rPr>
              <a:t>I. OPEN &amp; CLOSED HEAVEN (John 1:43-51)</a:t>
            </a:r>
            <a:endParaRPr lang="en-US" sz="28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5458969" y="2004291"/>
            <a:ext cx="5928358" cy="3588147"/>
          </a:xfrm>
        </p:spPr>
        <p:txBody>
          <a:bodyPr>
            <a:noAutofit/>
          </a:bodyPr>
          <a:lstStyle/>
          <a:p>
            <a:pPr algn="l"/>
            <a:r>
              <a:rPr lang="en-CA" sz="3200" b="0" i="1" u="sng" strike="noStrike" baseline="0" dirty="0">
                <a:solidFill>
                  <a:schemeClr val="bg1"/>
                </a:solidFill>
                <a:latin typeface="Arial" panose="020B0604020202020204" pitchFamily="34" charset="0"/>
                <a:cs typeface="Arial" panose="020B0604020202020204" pitchFamily="34" charset="0"/>
              </a:rPr>
              <a:t>"Surely the LORD was in this place, and I was not aware of it.</a:t>
            </a:r>
            <a:endParaRPr lang="en-CA" sz="3200" b="0" i="1" u="none" strike="noStrike" baseline="0" dirty="0">
              <a:solidFill>
                <a:schemeClr val="bg1"/>
              </a:solidFill>
              <a:latin typeface="Arial" panose="020B0604020202020204" pitchFamily="34" charset="0"/>
              <a:cs typeface="Arial" panose="020B0604020202020204" pitchFamily="34" charset="0"/>
            </a:endParaRPr>
          </a:p>
          <a:p>
            <a:pPr marR="21600" algn="l"/>
            <a:r>
              <a:rPr lang="en-CA" sz="3200" b="0" i="1" u="none" strike="noStrike" baseline="0" dirty="0">
                <a:solidFill>
                  <a:schemeClr val="bg1"/>
                </a:solidFill>
                <a:latin typeface="Arial" panose="020B0604020202020204" pitchFamily="34" charset="0"/>
                <a:cs typeface="Arial" panose="020B0604020202020204" pitchFamily="34" charset="0"/>
              </a:rPr>
              <a:t>17. He was afraid and said, 'How awesome is this place! </a:t>
            </a:r>
            <a:r>
              <a:rPr lang="en-CA" sz="3200" b="0" i="1" u="sng" strike="noStrike" baseline="0" dirty="0">
                <a:solidFill>
                  <a:schemeClr val="bg1"/>
                </a:solidFill>
                <a:latin typeface="Arial" panose="020B0604020202020204" pitchFamily="34" charset="0"/>
                <a:cs typeface="Arial" panose="020B0604020202020204" pitchFamily="34" charset="0"/>
              </a:rPr>
              <a:t>This is none other than the house of God; this is the gate of heaven.</a:t>
            </a:r>
            <a:r>
              <a:rPr lang="en-CA" sz="3200" b="0" i="1" u="none" strike="noStrike" baseline="0" dirty="0">
                <a:solidFill>
                  <a:schemeClr val="bg1"/>
                </a:solidFill>
                <a:latin typeface="Arial" panose="020B0604020202020204" pitchFamily="34" charset="0"/>
                <a:cs typeface="Arial" panose="020B0604020202020204" pitchFamily="34" charset="0"/>
              </a:rPr>
              <a:t>"</a:t>
            </a:r>
          </a:p>
          <a:p>
            <a:r>
              <a:rPr lang="en-CA" sz="3200" b="0" i="1" u="none" strike="noStrike" baseline="0" dirty="0">
                <a:solidFill>
                  <a:schemeClr val="bg1"/>
                </a:solidFill>
                <a:latin typeface="Arial" panose="020B0604020202020204" pitchFamily="34" charset="0"/>
                <a:cs typeface="Arial" panose="020B0604020202020204" pitchFamily="34" charset="0"/>
              </a:rPr>
              <a:t>		Genesis 28:16,17</a:t>
            </a:r>
            <a:endParaRPr lang="en-CA" sz="3200" b="0" i="1" strike="noStrike" baseline="0" dirty="0">
              <a:solidFill>
                <a:schemeClr val="bg1"/>
              </a:solidFill>
              <a:latin typeface="Arial" panose="020B0604020202020204" pitchFamily="34" charset="0"/>
              <a:cs typeface="Arial" panose="020B0604020202020204" pitchFamily="34" charset="0"/>
            </a:endParaRPr>
          </a:p>
        </p:txBody>
      </p:sp>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l="29640" r="29640"/>
          <a:stretch/>
        </p:blipFill>
        <p:spPr>
          <a:xfrm>
            <a:off x="20" y="10"/>
            <a:ext cx="4654277" cy="6857990"/>
          </a:xfrm>
          <a:prstGeom prst="rect">
            <a:avLst/>
          </a:prstGeom>
        </p:spPr>
      </p:pic>
    </p:spTree>
    <p:extLst>
      <p:ext uri="{BB962C8B-B14F-4D97-AF65-F5344CB8AC3E}">
        <p14:creationId xmlns:p14="http://schemas.microsoft.com/office/powerpoint/2010/main" val="360115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5385078" y="105362"/>
            <a:ext cx="5928358" cy="1645920"/>
          </a:xfrm>
        </p:spPr>
        <p:txBody>
          <a:bodyPr>
            <a:normAutofit/>
          </a:bodyPr>
          <a:lstStyle/>
          <a:p>
            <a:r>
              <a:rPr lang="en-CA" sz="2800" b="1" i="0" u="none" strike="noStrike" baseline="0" dirty="0">
                <a:latin typeface="Arial" panose="020B0604020202020204" pitchFamily="34" charset="0"/>
                <a:cs typeface="Arial" panose="020B0604020202020204" pitchFamily="34" charset="0"/>
              </a:rPr>
              <a:t>I. OPEN &amp; CLOSED HEAVEN (John 1:43-51)</a:t>
            </a:r>
            <a:endParaRPr lang="en-US" sz="28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5458969" y="2004291"/>
            <a:ext cx="5928358" cy="3588147"/>
          </a:xfrm>
        </p:spPr>
        <p:txBody>
          <a:bodyPr>
            <a:noAutofit/>
          </a:bodyPr>
          <a:lstStyle/>
          <a:p>
            <a:pPr algn="l"/>
            <a:r>
              <a:rPr lang="en-CA" sz="3600" b="0" i="1" u="none" strike="noStrike" baseline="0" dirty="0">
                <a:solidFill>
                  <a:schemeClr val="bg1"/>
                </a:solidFill>
                <a:latin typeface="Arial" panose="020B0604020202020204" pitchFamily="34" charset="0"/>
                <a:cs typeface="Arial" panose="020B0604020202020204" pitchFamily="34" charset="0"/>
              </a:rPr>
              <a:t>"His intent was that now, through the church, the manifold wisdom of God should be made known to the rulers and authorities in the heavenly realms."</a:t>
            </a:r>
          </a:p>
          <a:p>
            <a:r>
              <a:rPr lang="en-CA" sz="3600" b="0" i="1" u="none" strike="noStrike" baseline="0" dirty="0">
                <a:solidFill>
                  <a:schemeClr val="bg1"/>
                </a:solidFill>
                <a:latin typeface="Arial" panose="020B0604020202020204" pitchFamily="34" charset="0"/>
                <a:cs typeface="Arial" panose="020B0604020202020204" pitchFamily="34" charset="0"/>
              </a:rPr>
              <a:t>		Ephesians 3:10</a:t>
            </a:r>
            <a:endParaRPr lang="en-CA" sz="3600" b="0" i="1" strike="noStrike" baseline="0" dirty="0">
              <a:solidFill>
                <a:schemeClr val="bg1"/>
              </a:solidFill>
              <a:latin typeface="Arial" panose="020B0604020202020204" pitchFamily="34" charset="0"/>
              <a:cs typeface="Arial" panose="020B0604020202020204" pitchFamily="34" charset="0"/>
            </a:endParaRPr>
          </a:p>
        </p:txBody>
      </p:sp>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l="29640" r="29640"/>
          <a:stretch/>
        </p:blipFill>
        <p:spPr>
          <a:xfrm>
            <a:off x="20" y="10"/>
            <a:ext cx="4654277" cy="6857990"/>
          </a:xfrm>
          <a:prstGeom prst="rect">
            <a:avLst/>
          </a:prstGeom>
        </p:spPr>
      </p:pic>
    </p:spTree>
    <p:extLst>
      <p:ext uri="{BB962C8B-B14F-4D97-AF65-F5344CB8AC3E}">
        <p14:creationId xmlns:p14="http://schemas.microsoft.com/office/powerpoint/2010/main" val="29480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F009F5EF-575C-40E7-A9C5-EC1F2A5548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451F4C-A3A1-4FF3-AEA5-AE3EFF175B02}">
  <ds:schemaRefs>
    <ds:schemaRef ds:uri="http://schemas.microsoft.com/sharepoint/v3/contenttype/forms"/>
  </ds:schemaRefs>
</ds:datastoreItem>
</file>

<file path=customXml/itemProps3.xml><?xml version="1.0" encoding="utf-8"?>
<ds:datastoreItem xmlns:ds="http://schemas.openxmlformats.org/officeDocument/2006/customXml" ds:itemID="{48775A23-75CA-4614-9647-C9B2CE742CA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Parcel design</Template>
  <TotalTime>99</TotalTime>
  <Words>1007</Words>
  <Application>Microsoft Office PowerPoint</Application>
  <PresentationFormat>Widescreen</PresentationFormat>
  <Paragraphs>62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Gill Sans MT</vt:lpstr>
      <vt:lpstr>Parcel</vt:lpstr>
      <vt:lpstr>COSMIC CONFRONTATION</vt:lpstr>
      <vt:lpstr>However, if you do not obey the Lord your God and do not carefully follow all his commands and decrees I am giving you today, all these curses will come on you and  overtake you:                            Deuteronomy 28:15 </vt:lpstr>
      <vt:lpstr>I. OPEN &amp; CLOSED HEAVEN (John 1:43-51)</vt:lpstr>
      <vt:lpstr>I. OPEN &amp; CLOSED HEAVEN (John 1:43-51)</vt:lpstr>
      <vt:lpstr>I. OPEN &amp; CLOSED HEAVEN (John 1:43-51)</vt:lpstr>
      <vt:lpstr>I. OPEN &amp; CLOSED HEAVEN (John 1:43-51)</vt:lpstr>
      <vt:lpstr>I. OPEN &amp; CLOSED HEAVEN (John 1:43-51)</vt:lpstr>
      <vt:lpstr>I. OPEN &amp; CLOSED HEAVEN (John 1:43-51)</vt:lpstr>
      <vt:lpstr>I. OPEN &amp; CLOSED HEAVEN (John 1:43-51)</vt:lpstr>
      <vt:lpstr>I. OPEN &amp; CLOSED HEAVEN (John 1:43-51)</vt:lpstr>
      <vt:lpstr>I. OPEN &amp; CLOSED HEAVEN (John 1:43-51)</vt:lpstr>
      <vt:lpstr>I. OPEN &amp; CLOSED HEAVEN (John 1:43-51)</vt:lpstr>
      <vt:lpstr>II. OPEN &amp; CLOSED HEART (Ephesians 3:10)</vt:lpstr>
      <vt:lpstr>II. OPEN &amp; CLOSED HEART (Ephesians 3:10)</vt:lpstr>
      <vt:lpstr>II. OPEN &amp; CLOSED HEART (Ephesians 3:10)</vt:lpstr>
      <vt:lpstr>II. OPEN &amp; CLOSED HEART (Ephesians 3:10)</vt:lpstr>
      <vt:lpstr>II. OPEN &amp; CLOSED HEART (Ephesians 3:10)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COSMIC CONFRONTATION</dc:title>
  <dc:creator>Fountaingate Christian</dc:creator>
  <cp:lastModifiedBy>Fountaingate Christian</cp:lastModifiedBy>
  <cp:revision>9</cp:revision>
  <dcterms:created xsi:type="dcterms:W3CDTF">2022-01-08T21:14:55Z</dcterms:created>
  <dcterms:modified xsi:type="dcterms:W3CDTF">2022-01-09T01:10:55Z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