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2" r:id="rId7"/>
    <p:sldId id="263" r:id="rId8"/>
    <p:sldId id="265" r:id="rId9"/>
    <p:sldId id="266" r:id="rId10"/>
    <p:sldId id="267" r:id="rId11"/>
    <p:sldId id="268" r:id="rId12"/>
    <p:sldId id="269" r:id="rId13"/>
    <p:sldId id="270" r:id="rId14"/>
    <p:sldId id="272" r:id="rId15"/>
    <p:sldId id="273" r:id="rId16"/>
    <p:sldId id="274" r:id="rId17"/>
    <p:sldId id="278" r:id="rId18"/>
    <p:sldId id="279"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377" autoAdjust="0"/>
    <p:restoredTop sz="94660"/>
  </p:normalViewPr>
  <p:slideViewPr>
    <p:cSldViewPr snapToGrid="0">
      <p:cViewPr varScale="1">
        <p:scale>
          <a:sx n="83" d="100"/>
          <a:sy n="83" d="100"/>
        </p:scale>
        <p:origin x="12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EE445-F0F3-23AE-249F-DD6E33232C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21AFFD11-E8E0-22D9-E811-8AE452C549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E839FA6-B407-0270-D6CB-248DC4F7F5AF}"/>
              </a:ext>
            </a:extLst>
          </p:cNvPr>
          <p:cNvSpPr>
            <a:spLocks noGrp="1"/>
          </p:cNvSpPr>
          <p:nvPr>
            <p:ph type="dt" sz="half" idx="10"/>
          </p:nvPr>
        </p:nvSpPr>
        <p:spPr/>
        <p:txBody>
          <a:bodyPr/>
          <a:lstStyle/>
          <a:p>
            <a:fld id="{01A07D41-D785-41E4-BAD9-CA0EFA199058}" type="datetimeFigureOut">
              <a:rPr lang="en-CA" smtClean="0"/>
              <a:t>2022-06-14</a:t>
            </a:fld>
            <a:endParaRPr lang="en-CA"/>
          </a:p>
        </p:txBody>
      </p:sp>
      <p:sp>
        <p:nvSpPr>
          <p:cNvPr id="5" name="Footer Placeholder 4">
            <a:extLst>
              <a:ext uri="{FF2B5EF4-FFF2-40B4-BE49-F238E27FC236}">
                <a16:creationId xmlns:a16="http://schemas.microsoft.com/office/drawing/2014/main" id="{A6FE53AE-755C-74F0-9300-2C851EA71E2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7FE41B4-FDA4-EAEB-3000-14C5CAEFD4CE}"/>
              </a:ext>
            </a:extLst>
          </p:cNvPr>
          <p:cNvSpPr>
            <a:spLocks noGrp="1"/>
          </p:cNvSpPr>
          <p:nvPr>
            <p:ph type="sldNum" sz="quarter" idx="12"/>
          </p:nvPr>
        </p:nvSpPr>
        <p:spPr/>
        <p:txBody>
          <a:bodyPr/>
          <a:lstStyle/>
          <a:p>
            <a:fld id="{9622B1C1-9C19-49E4-8DB0-72DB760E85DB}" type="slidenum">
              <a:rPr lang="en-CA" smtClean="0"/>
              <a:t>‹#›</a:t>
            </a:fld>
            <a:endParaRPr lang="en-CA"/>
          </a:p>
        </p:txBody>
      </p:sp>
    </p:spTree>
    <p:extLst>
      <p:ext uri="{BB962C8B-B14F-4D97-AF65-F5344CB8AC3E}">
        <p14:creationId xmlns:p14="http://schemas.microsoft.com/office/powerpoint/2010/main" val="127556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7F0C6-452A-B7B0-7E90-598100B4031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C1D8E21-238F-E0B4-BD2A-F4DF6BCBE2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3A144FB-DFF1-9F57-4FB5-842866C9A3A4}"/>
              </a:ext>
            </a:extLst>
          </p:cNvPr>
          <p:cNvSpPr>
            <a:spLocks noGrp="1"/>
          </p:cNvSpPr>
          <p:nvPr>
            <p:ph type="dt" sz="half" idx="10"/>
          </p:nvPr>
        </p:nvSpPr>
        <p:spPr/>
        <p:txBody>
          <a:bodyPr/>
          <a:lstStyle/>
          <a:p>
            <a:fld id="{01A07D41-D785-41E4-BAD9-CA0EFA199058}" type="datetimeFigureOut">
              <a:rPr lang="en-CA" smtClean="0"/>
              <a:t>2022-06-14</a:t>
            </a:fld>
            <a:endParaRPr lang="en-CA"/>
          </a:p>
        </p:txBody>
      </p:sp>
      <p:sp>
        <p:nvSpPr>
          <p:cNvPr id="5" name="Footer Placeholder 4">
            <a:extLst>
              <a:ext uri="{FF2B5EF4-FFF2-40B4-BE49-F238E27FC236}">
                <a16:creationId xmlns:a16="http://schemas.microsoft.com/office/drawing/2014/main" id="{539F6C02-CAB8-15A2-1D0F-189457E47CF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9D6696E-E48E-4A8C-ABD7-380B620619C1}"/>
              </a:ext>
            </a:extLst>
          </p:cNvPr>
          <p:cNvSpPr>
            <a:spLocks noGrp="1"/>
          </p:cNvSpPr>
          <p:nvPr>
            <p:ph type="sldNum" sz="quarter" idx="12"/>
          </p:nvPr>
        </p:nvSpPr>
        <p:spPr/>
        <p:txBody>
          <a:bodyPr/>
          <a:lstStyle/>
          <a:p>
            <a:fld id="{9622B1C1-9C19-49E4-8DB0-72DB760E85DB}" type="slidenum">
              <a:rPr lang="en-CA" smtClean="0"/>
              <a:t>‹#›</a:t>
            </a:fld>
            <a:endParaRPr lang="en-CA"/>
          </a:p>
        </p:txBody>
      </p:sp>
    </p:spTree>
    <p:extLst>
      <p:ext uri="{BB962C8B-B14F-4D97-AF65-F5344CB8AC3E}">
        <p14:creationId xmlns:p14="http://schemas.microsoft.com/office/powerpoint/2010/main" val="681277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F5F25F-5A43-C947-A5E1-829AB6F4ED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3E5FE91-B7E4-B428-98EF-59133548AC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6B07A25-3AEF-6CD4-67C0-87DD0F7B75C3}"/>
              </a:ext>
            </a:extLst>
          </p:cNvPr>
          <p:cNvSpPr>
            <a:spLocks noGrp="1"/>
          </p:cNvSpPr>
          <p:nvPr>
            <p:ph type="dt" sz="half" idx="10"/>
          </p:nvPr>
        </p:nvSpPr>
        <p:spPr/>
        <p:txBody>
          <a:bodyPr/>
          <a:lstStyle/>
          <a:p>
            <a:fld id="{01A07D41-D785-41E4-BAD9-CA0EFA199058}" type="datetimeFigureOut">
              <a:rPr lang="en-CA" smtClean="0"/>
              <a:t>2022-06-14</a:t>
            </a:fld>
            <a:endParaRPr lang="en-CA"/>
          </a:p>
        </p:txBody>
      </p:sp>
      <p:sp>
        <p:nvSpPr>
          <p:cNvPr id="5" name="Footer Placeholder 4">
            <a:extLst>
              <a:ext uri="{FF2B5EF4-FFF2-40B4-BE49-F238E27FC236}">
                <a16:creationId xmlns:a16="http://schemas.microsoft.com/office/drawing/2014/main" id="{7F3E615F-C664-A80F-7E4F-66E47B6DDE4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E8D1507-6C08-9046-9AFC-71E1E28095E6}"/>
              </a:ext>
            </a:extLst>
          </p:cNvPr>
          <p:cNvSpPr>
            <a:spLocks noGrp="1"/>
          </p:cNvSpPr>
          <p:nvPr>
            <p:ph type="sldNum" sz="quarter" idx="12"/>
          </p:nvPr>
        </p:nvSpPr>
        <p:spPr/>
        <p:txBody>
          <a:bodyPr/>
          <a:lstStyle/>
          <a:p>
            <a:fld id="{9622B1C1-9C19-49E4-8DB0-72DB760E85DB}" type="slidenum">
              <a:rPr lang="en-CA" smtClean="0"/>
              <a:t>‹#›</a:t>
            </a:fld>
            <a:endParaRPr lang="en-CA"/>
          </a:p>
        </p:txBody>
      </p:sp>
    </p:spTree>
    <p:extLst>
      <p:ext uri="{BB962C8B-B14F-4D97-AF65-F5344CB8AC3E}">
        <p14:creationId xmlns:p14="http://schemas.microsoft.com/office/powerpoint/2010/main" val="3855967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CBE74-AB84-192D-D2BF-799B1CEA859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95C6708-989C-FEBC-A794-54520CB561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3D14E01-E45A-4EA2-06E5-613DFE3DB0D4}"/>
              </a:ext>
            </a:extLst>
          </p:cNvPr>
          <p:cNvSpPr>
            <a:spLocks noGrp="1"/>
          </p:cNvSpPr>
          <p:nvPr>
            <p:ph type="dt" sz="half" idx="10"/>
          </p:nvPr>
        </p:nvSpPr>
        <p:spPr/>
        <p:txBody>
          <a:bodyPr/>
          <a:lstStyle/>
          <a:p>
            <a:fld id="{01A07D41-D785-41E4-BAD9-CA0EFA199058}" type="datetimeFigureOut">
              <a:rPr lang="en-CA" smtClean="0"/>
              <a:t>2022-06-14</a:t>
            </a:fld>
            <a:endParaRPr lang="en-CA"/>
          </a:p>
        </p:txBody>
      </p:sp>
      <p:sp>
        <p:nvSpPr>
          <p:cNvPr id="5" name="Footer Placeholder 4">
            <a:extLst>
              <a:ext uri="{FF2B5EF4-FFF2-40B4-BE49-F238E27FC236}">
                <a16:creationId xmlns:a16="http://schemas.microsoft.com/office/drawing/2014/main" id="{5706C7BD-5368-A733-0045-ECF11C68E4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11339A8-3F84-2A9F-E7B8-A04BC8F87DF6}"/>
              </a:ext>
            </a:extLst>
          </p:cNvPr>
          <p:cNvSpPr>
            <a:spLocks noGrp="1"/>
          </p:cNvSpPr>
          <p:nvPr>
            <p:ph type="sldNum" sz="quarter" idx="12"/>
          </p:nvPr>
        </p:nvSpPr>
        <p:spPr/>
        <p:txBody>
          <a:bodyPr/>
          <a:lstStyle/>
          <a:p>
            <a:fld id="{9622B1C1-9C19-49E4-8DB0-72DB760E85DB}" type="slidenum">
              <a:rPr lang="en-CA" smtClean="0"/>
              <a:t>‹#›</a:t>
            </a:fld>
            <a:endParaRPr lang="en-CA"/>
          </a:p>
        </p:txBody>
      </p:sp>
    </p:spTree>
    <p:extLst>
      <p:ext uri="{BB962C8B-B14F-4D97-AF65-F5344CB8AC3E}">
        <p14:creationId xmlns:p14="http://schemas.microsoft.com/office/powerpoint/2010/main" val="417985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05D17-23C1-190C-9623-E17A13F736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6425D15-73AE-C2A8-72AD-7F58B1E48E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978961-D9CC-2F4D-5CF6-2DF95605CE0B}"/>
              </a:ext>
            </a:extLst>
          </p:cNvPr>
          <p:cNvSpPr>
            <a:spLocks noGrp="1"/>
          </p:cNvSpPr>
          <p:nvPr>
            <p:ph type="dt" sz="half" idx="10"/>
          </p:nvPr>
        </p:nvSpPr>
        <p:spPr/>
        <p:txBody>
          <a:bodyPr/>
          <a:lstStyle/>
          <a:p>
            <a:fld id="{01A07D41-D785-41E4-BAD9-CA0EFA199058}" type="datetimeFigureOut">
              <a:rPr lang="en-CA" smtClean="0"/>
              <a:t>2022-06-14</a:t>
            </a:fld>
            <a:endParaRPr lang="en-CA"/>
          </a:p>
        </p:txBody>
      </p:sp>
      <p:sp>
        <p:nvSpPr>
          <p:cNvPr id="5" name="Footer Placeholder 4">
            <a:extLst>
              <a:ext uri="{FF2B5EF4-FFF2-40B4-BE49-F238E27FC236}">
                <a16:creationId xmlns:a16="http://schemas.microsoft.com/office/drawing/2014/main" id="{AA89DA58-370F-7F8C-3F19-3F1E55F9F6C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DC8FE6C-85E8-AED4-0E81-240C3B1A822C}"/>
              </a:ext>
            </a:extLst>
          </p:cNvPr>
          <p:cNvSpPr>
            <a:spLocks noGrp="1"/>
          </p:cNvSpPr>
          <p:nvPr>
            <p:ph type="sldNum" sz="quarter" idx="12"/>
          </p:nvPr>
        </p:nvSpPr>
        <p:spPr/>
        <p:txBody>
          <a:bodyPr/>
          <a:lstStyle/>
          <a:p>
            <a:fld id="{9622B1C1-9C19-49E4-8DB0-72DB760E85DB}" type="slidenum">
              <a:rPr lang="en-CA" smtClean="0"/>
              <a:t>‹#›</a:t>
            </a:fld>
            <a:endParaRPr lang="en-CA"/>
          </a:p>
        </p:txBody>
      </p:sp>
    </p:spTree>
    <p:extLst>
      <p:ext uri="{BB962C8B-B14F-4D97-AF65-F5344CB8AC3E}">
        <p14:creationId xmlns:p14="http://schemas.microsoft.com/office/powerpoint/2010/main" val="2734067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77C96-42C6-21AC-9A11-FFFD087A7E0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372F1B2-53E0-F7CD-60C1-12C0D3C20D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6FEDAD1-89FF-2876-798C-F4EFC08397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6A596C6-3181-143C-79D8-C9592362D0C2}"/>
              </a:ext>
            </a:extLst>
          </p:cNvPr>
          <p:cNvSpPr>
            <a:spLocks noGrp="1"/>
          </p:cNvSpPr>
          <p:nvPr>
            <p:ph type="dt" sz="half" idx="10"/>
          </p:nvPr>
        </p:nvSpPr>
        <p:spPr/>
        <p:txBody>
          <a:bodyPr/>
          <a:lstStyle/>
          <a:p>
            <a:fld id="{01A07D41-D785-41E4-BAD9-CA0EFA199058}" type="datetimeFigureOut">
              <a:rPr lang="en-CA" smtClean="0"/>
              <a:t>2022-06-14</a:t>
            </a:fld>
            <a:endParaRPr lang="en-CA"/>
          </a:p>
        </p:txBody>
      </p:sp>
      <p:sp>
        <p:nvSpPr>
          <p:cNvPr id="6" name="Footer Placeholder 5">
            <a:extLst>
              <a:ext uri="{FF2B5EF4-FFF2-40B4-BE49-F238E27FC236}">
                <a16:creationId xmlns:a16="http://schemas.microsoft.com/office/drawing/2014/main" id="{0FFB7B77-0142-CA66-68A7-1D9DC245134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15CE5C3-2588-708E-7E02-00386FD9E4F4}"/>
              </a:ext>
            </a:extLst>
          </p:cNvPr>
          <p:cNvSpPr>
            <a:spLocks noGrp="1"/>
          </p:cNvSpPr>
          <p:nvPr>
            <p:ph type="sldNum" sz="quarter" idx="12"/>
          </p:nvPr>
        </p:nvSpPr>
        <p:spPr/>
        <p:txBody>
          <a:bodyPr/>
          <a:lstStyle/>
          <a:p>
            <a:fld id="{9622B1C1-9C19-49E4-8DB0-72DB760E85DB}" type="slidenum">
              <a:rPr lang="en-CA" smtClean="0"/>
              <a:t>‹#›</a:t>
            </a:fld>
            <a:endParaRPr lang="en-CA"/>
          </a:p>
        </p:txBody>
      </p:sp>
    </p:spTree>
    <p:extLst>
      <p:ext uri="{BB962C8B-B14F-4D97-AF65-F5344CB8AC3E}">
        <p14:creationId xmlns:p14="http://schemas.microsoft.com/office/powerpoint/2010/main" val="2124974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F891B-9E6B-5988-AFE1-A6A08E3C3792}"/>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3BBDF35-0CC1-DBD8-116F-1B4FC80023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EA6D65-62FA-545C-4091-744BE04FF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D173FA53-A628-986D-B8ED-F8C1970C3D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48586C-1428-323F-96AB-618FDB7A51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5CF4F86-D183-C232-5A8D-51A037B7C260}"/>
              </a:ext>
            </a:extLst>
          </p:cNvPr>
          <p:cNvSpPr>
            <a:spLocks noGrp="1"/>
          </p:cNvSpPr>
          <p:nvPr>
            <p:ph type="dt" sz="half" idx="10"/>
          </p:nvPr>
        </p:nvSpPr>
        <p:spPr/>
        <p:txBody>
          <a:bodyPr/>
          <a:lstStyle/>
          <a:p>
            <a:fld id="{01A07D41-D785-41E4-BAD9-CA0EFA199058}" type="datetimeFigureOut">
              <a:rPr lang="en-CA" smtClean="0"/>
              <a:t>2022-06-14</a:t>
            </a:fld>
            <a:endParaRPr lang="en-CA"/>
          </a:p>
        </p:txBody>
      </p:sp>
      <p:sp>
        <p:nvSpPr>
          <p:cNvPr id="8" name="Footer Placeholder 7">
            <a:extLst>
              <a:ext uri="{FF2B5EF4-FFF2-40B4-BE49-F238E27FC236}">
                <a16:creationId xmlns:a16="http://schemas.microsoft.com/office/drawing/2014/main" id="{DF4A79A4-0B98-CA70-DEB7-C9D48ACB95B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758249D3-128C-3BDD-8000-26DA0B2035BA}"/>
              </a:ext>
            </a:extLst>
          </p:cNvPr>
          <p:cNvSpPr>
            <a:spLocks noGrp="1"/>
          </p:cNvSpPr>
          <p:nvPr>
            <p:ph type="sldNum" sz="quarter" idx="12"/>
          </p:nvPr>
        </p:nvSpPr>
        <p:spPr/>
        <p:txBody>
          <a:bodyPr/>
          <a:lstStyle/>
          <a:p>
            <a:fld id="{9622B1C1-9C19-49E4-8DB0-72DB760E85DB}" type="slidenum">
              <a:rPr lang="en-CA" smtClean="0"/>
              <a:t>‹#›</a:t>
            </a:fld>
            <a:endParaRPr lang="en-CA"/>
          </a:p>
        </p:txBody>
      </p:sp>
    </p:spTree>
    <p:extLst>
      <p:ext uri="{BB962C8B-B14F-4D97-AF65-F5344CB8AC3E}">
        <p14:creationId xmlns:p14="http://schemas.microsoft.com/office/powerpoint/2010/main" val="442246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7188D-14BA-2CEF-1E73-86BF53DBF7E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BB058F3-F24F-BAFA-EFB8-0B3FCB70D084}"/>
              </a:ext>
            </a:extLst>
          </p:cNvPr>
          <p:cNvSpPr>
            <a:spLocks noGrp="1"/>
          </p:cNvSpPr>
          <p:nvPr>
            <p:ph type="dt" sz="half" idx="10"/>
          </p:nvPr>
        </p:nvSpPr>
        <p:spPr/>
        <p:txBody>
          <a:bodyPr/>
          <a:lstStyle/>
          <a:p>
            <a:fld id="{01A07D41-D785-41E4-BAD9-CA0EFA199058}" type="datetimeFigureOut">
              <a:rPr lang="en-CA" smtClean="0"/>
              <a:t>2022-06-14</a:t>
            </a:fld>
            <a:endParaRPr lang="en-CA"/>
          </a:p>
        </p:txBody>
      </p:sp>
      <p:sp>
        <p:nvSpPr>
          <p:cNvPr id="4" name="Footer Placeholder 3">
            <a:extLst>
              <a:ext uri="{FF2B5EF4-FFF2-40B4-BE49-F238E27FC236}">
                <a16:creationId xmlns:a16="http://schemas.microsoft.com/office/drawing/2014/main" id="{1B4F00A4-19B5-52CD-A53A-EC315B9C8A12}"/>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65621F8-7875-95AB-3BF0-626FC46EF16A}"/>
              </a:ext>
            </a:extLst>
          </p:cNvPr>
          <p:cNvSpPr>
            <a:spLocks noGrp="1"/>
          </p:cNvSpPr>
          <p:nvPr>
            <p:ph type="sldNum" sz="quarter" idx="12"/>
          </p:nvPr>
        </p:nvSpPr>
        <p:spPr/>
        <p:txBody>
          <a:bodyPr/>
          <a:lstStyle/>
          <a:p>
            <a:fld id="{9622B1C1-9C19-49E4-8DB0-72DB760E85DB}" type="slidenum">
              <a:rPr lang="en-CA" smtClean="0"/>
              <a:t>‹#›</a:t>
            </a:fld>
            <a:endParaRPr lang="en-CA"/>
          </a:p>
        </p:txBody>
      </p:sp>
    </p:spTree>
    <p:extLst>
      <p:ext uri="{BB962C8B-B14F-4D97-AF65-F5344CB8AC3E}">
        <p14:creationId xmlns:p14="http://schemas.microsoft.com/office/powerpoint/2010/main" val="1286188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CE757F-BB66-873E-4158-B5814206F57D}"/>
              </a:ext>
            </a:extLst>
          </p:cNvPr>
          <p:cNvSpPr>
            <a:spLocks noGrp="1"/>
          </p:cNvSpPr>
          <p:nvPr>
            <p:ph type="dt" sz="half" idx="10"/>
          </p:nvPr>
        </p:nvSpPr>
        <p:spPr/>
        <p:txBody>
          <a:bodyPr/>
          <a:lstStyle/>
          <a:p>
            <a:fld id="{01A07D41-D785-41E4-BAD9-CA0EFA199058}" type="datetimeFigureOut">
              <a:rPr lang="en-CA" smtClean="0"/>
              <a:t>2022-06-14</a:t>
            </a:fld>
            <a:endParaRPr lang="en-CA"/>
          </a:p>
        </p:txBody>
      </p:sp>
      <p:sp>
        <p:nvSpPr>
          <p:cNvPr id="3" name="Footer Placeholder 2">
            <a:extLst>
              <a:ext uri="{FF2B5EF4-FFF2-40B4-BE49-F238E27FC236}">
                <a16:creationId xmlns:a16="http://schemas.microsoft.com/office/drawing/2014/main" id="{F9E66552-584E-27EB-778F-20C466575F0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A81DD80A-F271-BA9B-2C34-579354D2A5D4}"/>
              </a:ext>
            </a:extLst>
          </p:cNvPr>
          <p:cNvSpPr>
            <a:spLocks noGrp="1"/>
          </p:cNvSpPr>
          <p:nvPr>
            <p:ph type="sldNum" sz="quarter" idx="12"/>
          </p:nvPr>
        </p:nvSpPr>
        <p:spPr/>
        <p:txBody>
          <a:bodyPr/>
          <a:lstStyle/>
          <a:p>
            <a:fld id="{9622B1C1-9C19-49E4-8DB0-72DB760E85DB}" type="slidenum">
              <a:rPr lang="en-CA" smtClean="0"/>
              <a:t>‹#›</a:t>
            </a:fld>
            <a:endParaRPr lang="en-CA"/>
          </a:p>
        </p:txBody>
      </p:sp>
    </p:spTree>
    <p:extLst>
      <p:ext uri="{BB962C8B-B14F-4D97-AF65-F5344CB8AC3E}">
        <p14:creationId xmlns:p14="http://schemas.microsoft.com/office/powerpoint/2010/main" val="26437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B679D-9ADD-DE1D-8C22-765C3DEED5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6002035-5CDB-F062-FACC-CEE631DE96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E9F3DC2-1585-6244-4775-42A76EB810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CD3C59-7688-9DA9-E110-15C9740B9F86}"/>
              </a:ext>
            </a:extLst>
          </p:cNvPr>
          <p:cNvSpPr>
            <a:spLocks noGrp="1"/>
          </p:cNvSpPr>
          <p:nvPr>
            <p:ph type="dt" sz="half" idx="10"/>
          </p:nvPr>
        </p:nvSpPr>
        <p:spPr/>
        <p:txBody>
          <a:bodyPr/>
          <a:lstStyle/>
          <a:p>
            <a:fld id="{01A07D41-D785-41E4-BAD9-CA0EFA199058}" type="datetimeFigureOut">
              <a:rPr lang="en-CA" smtClean="0"/>
              <a:t>2022-06-14</a:t>
            </a:fld>
            <a:endParaRPr lang="en-CA"/>
          </a:p>
        </p:txBody>
      </p:sp>
      <p:sp>
        <p:nvSpPr>
          <p:cNvPr id="6" name="Footer Placeholder 5">
            <a:extLst>
              <a:ext uri="{FF2B5EF4-FFF2-40B4-BE49-F238E27FC236}">
                <a16:creationId xmlns:a16="http://schemas.microsoft.com/office/drawing/2014/main" id="{D0ABE548-1F1D-9477-7FB5-A75F9E2376D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2502C38-8531-3B9C-FBA8-32894CFDFABC}"/>
              </a:ext>
            </a:extLst>
          </p:cNvPr>
          <p:cNvSpPr>
            <a:spLocks noGrp="1"/>
          </p:cNvSpPr>
          <p:nvPr>
            <p:ph type="sldNum" sz="quarter" idx="12"/>
          </p:nvPr>
        </p:nvSpPr>
        <p:spPr/>
        <p:txBody>
          <a:bodyPr/>
          <a:lstStyle/>
          <a:p>
            <a:fld id="{9622B1C1-9C19-49E4-8DB0-72DB760E85DB}" type="slidenum">
              <a:rPr lang="en-CA" smtClean="0"/>
              <a:t>‹#›</a:t>
            </a:fld>
            <a:endParaRPr lang="en-CA"/>
          </a:p>
        </p:txBody>
      </p:sp>
    </p:spTree>
    <p:extLst>
      <p:ext uri="{BB962C8B-B14F-4D97-AF65-F5344CB8AC3E}">
        <p14:creationId xmlns:p14="http://schemas.microsoft.com/office/powerpoint/2010/main" val="285733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A8B6F-4DE2-3C0E-84E1-E4508B2734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3B6CC59-6434-42D9-985D-624C2C20B2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214D16B3-8AB1-948B-9C4C-F4FF7BBC86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BFB941-F688-C212-A604-46E879714EE4}"/>
              </a:ext>
            </a:extLst>
          </p:cNvPr>
          <p:cNvSpPr>
            <a:spLocks noGrp="1"/>
          </p:cNvSpPr>
          <p:nvPr>
            <p:ph type="dt" sz="half" idx="10"/>
          </p:nvPr>
        </p:nvSpPr>
        <p:spPr/>
        <p:txBody>
          <a:bodyPr/>
          <a:lstStyle/>
          <a:p>
            <a:fld id="{01A07D41-D785-41E4-BAD9-CA0EFA199058}" type="datetimeFigureOut">
              <a:rPr lang="en-CA" smtClean="0"/>
              <a:t>2022-06-14</a:t>
            </a:fld>
            <a:endParaRPr lang="en-CA"/>
          </a:p>
        </p:txBody>
      </p:sp>
      <p:sp>
        <p:nvSpPr>
          <p:cNvPr id="6" name="Footer Placeholder 5">
            <a:extLst>
              <a:ext uri="{FF2B5EF4-FFF2-40B4-BE49-F238E27FC236}">
                <a16:creationId xmlns:a16="http://schemas.microsoft.com/office/drawing/2014/main" id="{D0441510-41C8-4D52-5E40-3C3C2DEEB37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D617502-9E94-F9D4-EC19-9EA7B08505D8}"/>
              </a:ext>
            </a:extLst>
          </p:cNvPr>
          <p:cNvSpPr>
            <a:spLocks noGrp="1"/>
          </p:cNvSpPr>
          <p:nvPr>
            <p:ph type="sldNum" sz="quarter" idx="12"/>
          </p:nvPr>
        </p:nvSpPr>
        <p:spPr/>
        <p:txBody>
          <a:bodyPr/>
          <a:lstStyle/>
          <a:p>
            <a:fld id="{9622B1C1-9C19-49E4-8DB0-72DB760E85DB}" type="slidenum">
              <a:rPr lang="en-CA" smtClean="0"/>
              <a:t>‹#›</a:t>
            </a:fld>
            <a:endParaRPr lang="en-CA"/>
          </a:p>
        </p:txBody>
      </p:sp>
    </p:spTree>
    <p:extLst>
      <p:ext uri="{BB962C8B-B14F-4D97-AF65-F5344CB8AC3E}">
        <p14:creationId xmlns:p14="http://schemas.microsoft.com/office/powerpoint/2010/main" val="394762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E9EDB4-5D7D-7A71-E79E-4C1D7B136E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F150A3E-A300-7EE7-8817-B0695D52BB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64FBEE3-9BC3-2F28-3A5A-6E9A9BD40D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07D41-D785-41E4-BAD9-CA0EFA199058}" type="datetimeFigureOut">
              <a:rPr lang="en-CA" smtClean="0"/>
              <a:t>2022-06-14</a:t>
            </a:fld>
            <a:endParaRPr lang="en-CA"/>
          </a:p>
        </p:txBody>
      </p:sp>
      <p:sp>
        <p:nvSpPr>
          <p:cNvPr id="5" name="Footer Placeholder 4">
            <a:extLst>
              <a:ext uri="{FF2B5EF4-FFF2-40B4-BE49-F238E27FC236}">
                <a16:creationId xmlns:a16="http://schemas.microsoft.com/office/drawing/2014/main" id="{DF1EB04C-73BB-1954-4770-0B6ABAE6B3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C183ECF6-7986-2D10-A2B9-8A4D43AABF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2B1C1-9C19-49E4-8DB0-72DB760E85DB}" type="slidenum">
              <a:rPr lang="en-CA" smtClean="0"/>
              <a:t>‹#›</a:t>
            </a:fld>
            <a:endParaRPr lang="en-CA"/>
          </a:p>
        </p:txBody>
      </p:sp>
    </p:spTree>
    <p:extLst>
      <p:ext uri="{BB962C8B-B14F-4D97-AF65-F5344CB8AC3E}">
        <p14:creationId xmlns:p14="http://schemas.microsoft.com/office/powerpoint/2010/main" val="352528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7887855" y="2733964"/>
            <a:ext cx="4225317" cy="2332024"/>
          </a:xfrm>
        </p:spPr>
        <p:txBody>
          <a:bodyPr>
            <a:normAutofit/>
          </a:bodyPr>
          <a:lstStyle/>
          <a:p>
            <a:r>
              <a:rPr lang="en-CA" sz="4800" b="1" i="0" u="none" strike="noStrike" baseline="0" dirty="0">
                <a:effectLst>
                  <a:outerShdw blurRad="38100" dist="38100" dir="2700000" algn="tl">
                    <a:srgbClr val="000000">
                      <a:alpha val="43137"/>
                    </a:srgbClr>
                  </a:outerShdw>
                </a:effectLst>
              </a:rPr>
              <a:t>DANGERS OF THE END TIMES</a:t>
            </a:r>
            <a:br>
              <a:rPr lang="en-CA" sz="1800" b="1" i="0" u="none" strike="noStrike" baseline="0" dirty="0"/>
            </a:br>
            <a:endParaRPr lang="en-CA" sz="4000" dirty="0"/>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7782910" y="5242675"/>
            <a:ext cx="4330262" cy="683284"/>
          </a:xfrm>
        </p:spPr>
        <p:txBody>
          <a:bodyPr>
            <a:noAutofit/>
          </a:bodyPr>
          <a:lstStyle/>
          <a:p>
            <a:br>
              <a:rPr lang="en-US" sz="3200" b="1" i="0" u="none" strike="noStrike" baseline="0" dirty="0"/>
            </a:br>
            <a:r>
              <a:rPr lang="en-US" sz="3200" b="1" i="0" u="none" strike="noStrike" baseline="0" dirty="0"/>
              <a:t>Matthew 24: 4,5,10-12, 21-25</a:t>
            </a:r>
            <a:endParaRPr lang="en-CA" sz="3200" dirty="0"/>
          </a:p>
        </p:txBody>
      </p:sp>
      <p:cxnSp>
        <p:nvCxnSpPr>
          <p:cNvPr id="12" name="Straight Connector 11">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4900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64164" y="2542901"/>
            <a:ext cx="8006020" cy="1394689"/>
          </a:xfrm>
        </p:spPr>
        <p:txBody>
          <a:bodyPr>
            <a:normAutofit fontScale="90000"/>
          </a:bodyPr>
          <a:lstStyle/>
          <a:p>
            <a:pPr algn="l"/>
            <a:br>
              <a:rPr lang="en-CA" sz="2800" b="0" i="1" u="none" strike="noStrike" baseline="0" dirty="0">
                <a:solidFill>
                  <a:srgbClr val="FF0000"/>
                </a:solidFill>
              </a:rPr>
            </a:br>
            <a:r>
              <a:rPr lang="en-CA" sz="3800" b="0" i="1" u="none" strike="noStrike" baseline="0" dirty="0"/>
              <a:t>“</a:t>
            </a:r>
            <a:r>
              <a:rPr lang="en-CA" sz="3800" b="0" i="1" u="sng" strike="noStrike" baseline="0" dirty="0"/>
              <a:t>The coming of the lawless one will be in accordance with the work of Satan displayed in all kinds of counterfeit miracles, signs and wonders,</a:t>
            </a:r>
            <a:br>
              <a:rPr lang="en-CA" sz="3800" b="0" i="1" u="none" strike="noStrike" baseline="0" dirty="0"/>
            </a:br>
            <a:r>
              <a:rPr lang="en-CA" sz="3800" b="0" i="1" u="none" strike="noStrike" baseline="0" dirty="0"/>
              <a:t>10. And in </a:t>
            </a:r>
            <a:r>
              <a:rPr lang="en-CA" sz="3800" b="0" i="1" u="sng" strike="noStrike" baseline="0" dirty="0"/>
              <a:t>every sort of evil that deceives</a:t>
            </a:r>
            <a:r>
              <a:rPr lang="en-CA" sz="3800" b="0" i="1" u="none" strike="noStrike" baseline="0" dirty="0"/>
              <a:t> those who are perishing. </a:t>
            </a:r>
            <a:r>
              <a:rPr lang="en-CA" sz="3800" b="1" i="1" u="sng" strike="noStrike" baseline="0" dirty="0"/>
              <a:t>They perish because they refused to love the truth and so be saved</a:t>
            </a:r>
            <a:r>
              <a:rPr lang="en-CA" sz="3800" b="0" i="1" u="none" strike="noStrike" baseline="0" dirty="0"/>
              <a:t>.</a:t>
            </a:r>
            <a:br>
              <a:rPr lang="en-CA" sz="3800" b="0" i="1" u="none" strike="noStrike" baseline="0" dirty="0"/>
            </a:br>
            <a:r>
              <a:rPr lang="en-US" sz="3800" b="0" i="1" u="none" strike="noStrike" baseline="0" dirty="0"/>
              <a:t>				II Thessalonians 2:9-10</a:t>
            </a:r>
            <a:endParaRPr lang="en-CA" sz="3800" dirty="0"/>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1158240" y="4700588"/>
            <a:ext cx="6339840" cy="1655762"/>
          </a:xfrm>
        </p:spPr>
        <p:txBody>
          <a:bodyPr>
            <a:normAutofit fontScale="92500"/>
          </a:bodyPr>
          <a:lstStyle/>
          <a:p>
            <a:pPr algn="l"/>
            <a:br>
              <a:rPr lang="en-US" b="1" i="0" u="none" strike="noStrike" baseline="0" dirty="0"/>
            </a:br>
            <a:r>
              <a:rPr lang="en-CA" sz="4000" b="1" i="0" u="none" strike="noStrike" baseline="0" dirty="0"/>
              <a:t>I. THE DANGER OF DECEPTION (Matthew 24:4,5,11,23,24)</a:t>
            </a:r>
            <a:endParaRPr lang="en-CA" sz="4000" dirty="0"/>
          </a:p>
        </p:txBody>
      </p:sp>
      <p:cxnSp>
        <p:nvCxnSpPr>
          <p:cNvPr id="34"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extLst>
              <a:ext uri="{28A0092B-C50C-407E-A947-70E740481C1C}">
                <a14:useLocalDpi xmlns:a14="http://schemas.microsoft.com/office/drawing/2010/main" val="0"/>
              </a:ext>
            </a:extLst>
          </a:blip>
          <a:srcRect l="29968" r="13783" b="2"/>
          <a:stretch/>
        </p:blipFill>
        <p:spPr>
          <a:xfrm>
            <a:off x="8134348" y="1005839"/>
            <a:ext cx="3444236" cy="3444236"/>
          </a:xfrm>
          <a:custGeom>
            <a:avLst/>
            <a:gdLst/>
            <a:ahLst/>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40907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750" fill="hold"/>
                                        <p:tgtEl>
                                          <p:spTgt spid="2"/>
                                        </p:tgtEl>
                                        <p:attrNameLst>
                                          <p:attrName>ppt_w</p:attrName>
                                        </p:attrNameLst>
                                      </p:cBhvr>
                                      <p:tavLst>
                                        <p:tav tm="0">
                                          <p:val>
                                            <p:fltVal val="0"/>
                                          </p:val>
                                        </p:tav>
                                        <p:tav tm="100000">
                                          <p:val>
                                            <p:strVal val="#ppt_w"/>
                                          </p:val>
                                        </p:tav>
                                      </p:tavLst>
                                    </p:anim>
                                    <p:anim calcmode="lin" valueType="num">
                                      <p:cBhvr>
                                        <p:cTn id="8" dur="1750" fill="hold"/>
                                        <p:tgtEl>
                                          <p:spTgt spid="2"/>
                                        </p:tgtEl>
                                        <p:attrNameLst>
                                          <p:attrName>ppt_h</p:attrName>
                                        </p:attrNameLst>
                                      </p:cBhvr>
                                      <p:tavLst>
                                        <p:tav tm="0">
                                          <p:val>
                                            <p:fltVal val="0"/>
                                          </p:val>
                                        </p:tav>
                                        <p:tav tm="100000">
                                          <p:val>
                                            <p:strVal val="#ppt_h"/>
                                          </p:val>
                                        </p:tav>
                                      </p:tavLst>
                                    </p:anim>
                                    <p:animEffect transition="in" filter="fade">
                                      <p:cBhvr>
                                        <p:cTn id="9"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61869" y="2290694"/>
            <a:ext cx="7882282" cy="1394689"/>
          </a:xfrm>
        </p:spPr>
        <p:txBody>
          <a:bodyPr>
            <a:normAutofit fontScale="90000"/>
          </a:bodyPr>
          <a:lstStyle/>
          <a:p>
            <a:pPr algn="l"/>
            <a:r>
              <a:rPr lang="en-CA" sz="3800" b="0" i="1" u="none" strike="noStrike" baseline="0" dirty="0"/>
              <a:t>11. </a:t>
            </a:r>
            <a:r>
              <a:rPr lang="en-CA" sz="3800" b="0" i="1" u="sng" strike="noStrike" baseline="0" dirty="0"/>
              <a:t>For this reason God sends them a powerful delusion so that they will believe the lie</a:t>
            </a:r>
            <a:r>
              <a:rPr lang="en-CA" sz="3800" b="0" i="1" u="none" strike="noStrike" baseline="0" dirty="0"/>
              <a:t>.</a:t>
            </a:r>
            <a:br>
              <a:rPr lang="en-CA" sz="3800" b="0" i="1" u="none" strike="noStrike" baseline="0" dirty="0"/>
            </a:br>
            <a:r>
              <a:rPr lang="en-CA" sz="3800" b="0" i="1" u="none" strike="noStrike" baseline="0" dirty="0"/>
              <a:t>12. And so that all will be condemned who have not believed the truth but have delighted in wickedness.”</a:t>
            </a:r>
            <a:br>
              <a:rPr lang="en-CA" sz="3800" b="0" i="1" u="none" strike="noStrike" baseline="0" dirty="0"/>
            </a:br>
            <a:r>
              <a:rPr lang="en-US" sz="3800" b="0" i="1" u="none" strike="noStrike" baseline="0" dirty="0"/>
              <a:t>			II Thessalonians 2:11-12</a:t>
            </a:r>
            <a:endParaRPr lang="en-CA" sz="3800" dirty="0"/>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1158240" y="4700588"/>
            <a:ext cx="6339840" cy="1655762"/>
          </a:xfrm>
        </p:spPr>
        <p:txBody>
          <a:bodyPr>
            <a:normAutofit fontScale="92500"/>
          </a:bodyPr>
          <a:lstStyle/>
          <a:p>
            <a:pPr algn="l"/>
            <a:br>
              <a:rPr lang="en-US" b="1" i="0" u="none" strike="noStrike" baseline="0" dirty="0"/>
            </a:br>
            <a:r>
              <a:rPr lang="en-CA" sz="4000" b="1" i="0" u="none" strike="noStrike" baseline="0" dirty="0"/>
              <a:t>I. THE DANGER OF DECEPTION (Matthew 24:4,5,11,23,24)</a:t>
            </a:r>
            <a:endParaRPr lang="en-CA" sz="4000" dirty="0"/>
          </a:p>
        </p:txBody>
      </p:sp>
      <p:cxnSp>
        <p:nvCxnSpPr>
          <p:cNvPr id="34"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extLst>
              <a:ext uri="{28A0092B-C50C-407E-A947-70E740481C1C}">
                <a14:useLocalDpi xmlns:a14="http://schemas.microsoft.com/office/drawing/2010/main" val="0"/>
              </a:ext>
            </a:extLst>
          </a:blip>
          <a:srcRect l="29968" r="13783" b="2"/>
          <a:stretch/>
        </p:blipFill>
        <p:spPr>
          <a:xfrm>
            <a:off x="8134348" y="1005839"/>
            <a:ext cx="3444236" cy="3444236"/>
          </a:xfrm>
          <a:custGeom>
            <a:avLst/>
            <a:gdLst/>
            <a:ahLst/>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15232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750" fill="hold"/>
                                        <p:tgtEl>
                                          <p:spTgt spid="2"/>
                                        </p:tgtEl>
                                        <p:attrNameLst>
                                          <p:attrName>ppt_w</p:attrName>
                                        </p:attrNameLst>
                                      </p:cBhvr>
                                      <p:tavLst>
                                        <p:tav tm="0">
                                          <p:val>
                                            <p:fltVal val="0"/>
                                          </p:val>
                                        </p:tav>
                                        <p:tav tm="100000">
                                          <p:val>
                                            <p:strVal val="#ppt_w"/>
                                          </p:val>
                                        </p:tav>
                                      </p:tavLst>
                                    </p:anim>
                                    <p:anim calcmode="lin" valueType="num">
                                      <p:cBhvr>
                                        <p:cTn id="8" dur="1750" fill="hold"/>
                                        <p:tgtEl>
                                          <p:spTgt spid="2"/>
                                        </p:tgtEl>
                                        <p:attrNameLst>
                                          <p:attrName>ppt_h</p:attrName>
                                        </p:attrNameLst>
                                      </p:cBhvr>
                                      <p:tavLst>
                                        <p:tav tm="0">
                                          <p:val>
                                            <p:fltVal val="0"/>
                                          </p:val>
                                        </p:tav>
                                        <p:tav tm="100000">
                                          <p:val>
                                            <p:strVal val="#ppt_h"/>
                                          </p:val>
                                        </p:tav>
                                      </p:tavLst>
                                    </p:anim>
                                    <p:animEffect transition="in" filter="fade">
                                      <p:cBhvr>
                                        <p:cTn id="9"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0" y="3429000"/>
            <a:ext cx="8006020" cy="1394689"/>
          </a:xfrm>
        </p:spPr>
        <p:txBody>
          <a:bodyPr>
            <a:noAutofit/>
          </a:bodyPr>
          <a:lstStyle/>
          <a:p>
            <a:pPr algn="l"/>
            <a:r>
              <a:rPr lang="en-CA" sz="3400" b="0" i="1" u="none" strike="noStrike" baseline="0" dirty="0"/>
              <a:t>“Do not be deceived; God cannot be mocked. A man reaps what he sows.</a:t>
            </a:r>
            <a:br>
              <a:rPr lang="en-CA" sz="3400" b="0" i="1" u="none" strike="noStrike" baseline="0" dirty="0"/>
            </a:br>
            <a:r>
              <a:rPr lang="en-CA" sz="3400" b="0" i="1" u="none" strike="noStrike" baseline="0" dirty="0"/>
              <a:t>8. The one who sows to please his sinful nature, from that nature will reap destruction; the one who sows to please the Spirit, from the Spirit will reap eternal life.</a:t>
            </a:r>
            <a:br>
              <a:rPr lang="en-CA" sz="3400" b="0" i="1" u="none" strike="noStrike" baseline="0" dirty="0"/>
            </a:br>
            <a:r>
              <a:rPr lang="en-CA" sz="3400" b="0" i="1" u="none" strike="noStrike" baseline="0" dirty="0"/>
              <a:t>9. </a:t>
            </a:r>
            <a:r>
              <a:rPr lang="en-CA" sz="3400" b="0" i="1" u="sng" strike="noStrike" baseline="0" dirty="0"/>
              <a:t>Let us not become weary in doing good, for at the proper time we will reap a harvest if we do not give up.</a:t>
            </a:r>
            <a:r>
              <a:rPr lang="en-CA" sz="3400" b="0" i="1" u="none" strike="noStrike" baseline="0" dirty="0"/>
              <a:t>”</a:t>
            </a:r>
            <a:br>
              <a:rPr lang="en-CA" sz="3400" b="0" i="1" u="none" strike="noStrike" baseline="0" dirty="0"/>
            </a:br>
            <a:r>
              <a:rPr lang="en-US" sz="3400" b="0" i="1" u="none" strike="noStrike" baseline="0" dirty="0"/>
              <a:t>					    Galatians 6:7-9</a:t>
            </a:r>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1158240" y="4700588"/>
            <a:ext cx="6339840" cy="1655762"/>
          </a:xfrm>
        </p:spPr>
        <p:txBody>
          <a:bodyPr>
            <a:normAutofit fontScale="92500"/>
          </a:bodyPr>
          <a:lstStyle/>
          <a:p>
            <a:pPr algn="l"/>
            <a:br>
              <a:rPr lang="en-US" b="1" i="0" u="none" strike="noStrike" baseline="0" dirty="0"/>
            </a:br>
            <a:r>
              <a:rPr lang="en-CA" sz="4000" b="1" i="0" u="none" strike="noStrike" baseline="0" dirty="0"/>
              <a:t>I. THE DANGER OF DECEPTION (Matthew 24:4,5,11,23,24)</a:t>
            </a:r>
            <a:endParaRPr lang="en-CA" sz="4000" dirty="0"/>
          </a:p>
        </p:txBody>
      </p:sp>
      <p:cxnSp>
        <p:nvCxnSpPr>
          <p:cNvPr id="34"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extLst>
              <a:ext uri="{28A0092B-C50C-407E-A947-70E740481C1C}">
                <a14:useLocalDpi xmlns:a14="http://schemas.microsoft.com/office/drawing/2010/main" val="0"/>
              </a:ext>
            </a:extLst>
          </a:blip>
          <a:srcRect l="29968" r="13783" b="2"/>
          <a:stretch/>
        </p:blipFill>
        <p:spPr>
          <a:xfrm>
            <a:off x="8134348" y="1005839"/>
            <a:ext cx="3444236" cy="3444236"/>
          </a:xfrm>
          <a:custGeom>
            <a:avLst/>
            <a:gdLst/>
            <a:ahLst/>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286571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110836" y="1428172"/>
            <a:ext cx="6945746" cy="3163224"/>
          </a:xfrm>
        </p:spPr>
        <p:txBody>
          <a:bodyPr anchor="t">
            <a:noAutofit/>
          </a:bodyPr>
          <a:lstStyle/>
          <a:p>
            <a:pPr algn="l"/>
            <a:r>
              <a:rPr lang="en-CA" sz="3400" i="1" dirty="0">
                <a:solidFill>
                  <a:srgbClr val="FF0000"/>
                </a:solidFill>
              </a:rPr>
              <a:t>“There will be signs in the sun, moon and stars. On the earth, nations will be in anguish and perplexity at the roaring and tossing of the sea.</a:t>
            </a:r>
            <a:br>
              <a:rPr lang="en-CA" sz="3400" i="1" dirty="0">
                <a:solidFill>
                  <a:srgbClr val="FF0000"/>
                </a:solidFill>
              </a:rPr>
            </a:br>
            <a:r>
              <a:rPr lang="en-CA" sz="3400" i="1" dirty="0">
                <a:solidFill>
                  <a:srgbClr val="FF0000"/>
                </a:solidFill>
              </a:rPr>
              <a:t>26. </a:t>
            </a:r>
            <a:r>
              <a:rPr lang="en-CA" sz="3400" b="1" i="1" u="sng" dirty="0">
                <a:solidFill>
                  <a:srgbClr val="FF0000"/>
                </a:solidFill>
              </a:rPr>
              <a:t>Men will faint from terror</a:t>
            </a:r>
            <a:r>
              <a:rPr lang="en-CA" sz="3400" i="1" u="sng" dirty="0">
                <a:solidFill>
                  <a:srgbClr val="FF0000"/>
                </a:solidFill>
              </a:rPr>
              <a:t>,</a:t>
            </a:r>
            <a:r>
              <a:rPr lang="en-CA" sz="3400" i="1" dirty="0">
                <a:solidFill>
                  <a:srgbClr val="FF0000"/>
                </a:solidFill>
              </a:rPr>
              <a:t> apprehensive of what is coming on the world, for the heavenly bodies will be shaken.</a:t>
            </a:r>
            <a:br>
              <a:rPr lang="en-CA" sz="3400" i="1" dirty="0">
                <a:solidFill>
                  <a:srgbClr val="FF0000"/>
                </a:solidFill>
              </a:rPr>
            </a:br>
            <a:r>
              <a:rPr lang="en-CA" sz="3400" i="1" dirty="0">
                <a:solidFill>
                  <a:srgbClr val="FF0000"/>
                </a:solidFill>
              </a:rPr>
              <a:t>				</a:t>
            </a:r>
            <a:r>
              <a:rPr lang="en-US" sz="3400" i="1" dirty="0">
                <a:solidFill>
                  <a:srgbClr val="FF0000"/>
                </a:solidFill>
              </a:rPr>
              <a:t>Luke 21:25-26</a:t>
            </a:r>
            <a:br>
              <a:rPr lang="en-CA" sz="3400" i="1" dirty="0">
                <a:solidFill>
                  <a:srgbClr val="FF0000"/>
                </a:solidFill>
              </a:rPr>
            </a:br>
            <a:endParaRPr lang="en-US" sz="3400" b="0" i="1" u="none" strike="noStrike" baseline="0" dirty="0">
              <a:solidFill>
                <a:srgbClr val="FF0000"/>
              </a:solidFill>
            </a:endParaRPr>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342333" y="425097"/>
            <a:ext cx="7573746" cy="910710"/>
          </a:xfrm>
        </p:spPr>
        <p:txBody>
          <a:bodyPr anchor="b">
            <a:normAutofit fontScale="25000" lnSpcReduction="20000"/>
          </a:bodyPr>
          <a:lstStyle/>
          <a:p>
            <a:pPr algn="l"/>
            <a:br>
              <a:rPr lang="en-US" b="1" i="0" u="none" strike="noStrike" baseline="0" dirty="0"/>
            </a:br>
            <a:r>
              <a:rPr lang="en-CA" sz="14400" b="1" dirty="0"/>
              <a:t>II. THE DANGER OF DISCOURAGEMENT </a:t>
            </a:r>
          </a:p>
          <a:p>
            <a:pPr algn="l"/>
            <a:r>
              <a:rPr lang="en-CA" sz="14400" b="1" dirty="0"/>
              <a:t>(Matthew 24:12,21,22)</a:t>
            </a:r>
            <a:endParaRPr lang="en-CA" sz="14400" dirty="0"/>
          </a:p>
        </p:txBody>
      </p:sp>
      <p:sp>
        <p:nvSpPr>
          <p:cNvPr id="41" name="Rectangle 40">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extLst>
              <a:ext uri="{28A0092B-C50C-407E-A947-70E740481C1C}">
                <a14:useLocalDpi xmlns:a14="http://schemas.microsoft.com/office/drawing/2010/main" val="0"/>
              </a:ext>
            </a:extLst>
          </a:blip>
          <a:srcRect l="29969" r="13780" b="-2"/>
          <a:stretch/>
        </p:blipFill>
        <p:spPr>
          <a:xfrm>
            <a:off x="7185891" y="1335809"/>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36180068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1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grpId="0" nodeType="withEffect">
                                  <p:stCondLst>
                                    <p:cond delay="150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Scale>
                                      <p:cBhvr>
                                        <p:cTn id="15" dur="2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2000" decel="50000" fill="hold">
                                          <p:stCondLst>
                                            <p:cond delay="0"/>
                                          </p:stCondLst>
                                        </p:cTn>
                                        <p:tgtEl>
                                          <p:spTgt spid="2"/>
                                        </p:tgtEl>
                                        <p:attrNameLst>
                                          <p:attrName>ppt_x</p:attrName>
                                          <p:attrName>ppt_y</p:attrName>
                                        </p:attrNameLst>
                                      </p:cBhvr>
                                    </p:animMotion>
                                    <p:animEffect transition="in" filter="fade">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110836" y="1428172"/>
            <a:ext cx="6945746" cy="3163224"/>
          </a:xfrm>
        </p:spPr>
        <p:txBody>
          <a:bodyPr anchor="t">
            <a:noAutofit/>
          </a:bodyPr>
          <a:lstStyle/>
          <a:p>
            <a:pPr algn="l"/>
            <a:r>
              <a:rPr lang="en-CA" sz="3400" i="1" dirty="0">
                <a:solidFill>
                  <a:srgbClr val="FF0000"/>
                </a:solidFill>
              </a:rPr>
              <a:t>27. At that time they will see the Son of Man coming in a cloud with power and great glory.</a:t>
            </a:r>
            <a:br>
              <a:rPr lang="en-CA" sz="3400" i="1" dirty="0">
                <a:solidFill>
                  <a:srgbClr val="FF0000"/>
                </a:solidFill>
              </a:rPr>
            </a:br>
            <a:r>
              <a:rPr lang="en-CA" sz="3400" i="1" dirty="0">
                <a:solidFill>
                  <a:srgbClr val="FF0000"/>
                </a:solidFill>
              </a:rPr>
              <a:t>28 When these things begin to take place, stand up and lift up your heads, because your redemption is drawing near.”</a:t>
            </a:r>
            <a:br>
              <a:rPr lang="en-CA" sz="3400" i="1" dirty="0">
                <a:solidFill>
                  <a:srgbClr val="FF0000"/>
                </a:solidFill>
              </a:rPr>
            </a:br>
            <a:r>
              <a:rPr lang="en-US" sz="3400" i="1" dirty="0">
                <a:solidFill>
                  <a:srgbClr val="FF0000"/>
                </a:solidFill>
              </a:rPr>
              <a:t>				Luke 21:27-28</a:t>
            </a:r>
            <a:endParaRPr lang="en-US" sz="3400" b="0" i="1" u="none" strike="noStrike" baseline="0" dirty="0">
              <a:solidFill>
                <a:srgbClr val="FF0000"/>
              </a:solidFill>
            </a:endParaRPr>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247294" y="-3"/>
            <a:ext cx="4408228" cy="1192815"/>
          </a:xfrm>
        </p:spPr>
        <p:txBody>
          <a:bodyPr anchor="b">
            <a:normAutofit fontScale="62500" lnSpcReduction="20000"/>
          </a:bodyPr>
          <a:lstStyle/>
          <a:p>
            <a:pPr algn="l"/>
            <a:br>
              <a:rPr lang="en-US" b="1" i="0" u="none" strike="noStrike" baseline="0" dirty="0"/>
            </a:br>
            <a:r>
              <a:rPr lang="en-CA" sz="3500" b="1" dirty="0"/>
              <a:t>II. THE DANGER OF DISCOURAGEMENT </a:t>
            </a:r>
          </a:p>
          <a:p>
            <a:pPr algn="l"/>
            <a:r>
              <a:rPr lang="en-CA" sz="3500" b="1" dirty="0"/>
              <a:t>(Matthew 24:12,21,22)</a:t>
            </a:r>
            <a:endParaRPr lang="en-CA" sz="3500" dirty="0"/>
          </a:p>
        </p:txBody>
      </p:sp>
      <p:sp>
        <p:nvSpPr>
          <p:cNvPr id="41" name="Rectangle 40">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extLst>
              <a:ext uri="{28A0092B-C50C-407E-A947-70E740481C1C}">
                <a14:useLocalDpi xmlns:a14="http://schemas.microsoft.com/office/drawing/2010/main" val="0"/>
              </a:ext>
            </a:extLst>
          </a:blip>
          <a:srcRect l="29969" r="13780" b="-2"/>
          <a:stretch/>
        </p:blipFill>
        <p:spPr>
          <a:xfrm>
            <a:off x="7185891" y="1335809"/>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14296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Scale>
                                      <p:cBhvr>
                                        <p:cTn id="15" dur="2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2000" decel="50000" fill="hold">
                                          <p:stCondLst>
                                            <p:cond delay="0"/>
                                          </p:stCondLst>
                                        </p:cTn>
                                        <p:tgtEl>
                                          <p:spTgt spid="2"/>
                                        </p:tgtEl>
                                        <p:attrNameLst>
                                          <p:attrName>ppt_x</p:attrName>
                                          <p:attrName>ppt_y</p:attrName>
                                        </p:attrNameLst>
                                      </p:cBhvr>
                                    </p:animMotion>
                                    <p:animEffect transition="in" filter="fade">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110836" y="2019299"/>
            <a:ext cx="5985164" cy="3163224"/>
          </a:xfrm>
        </p:spPr>
        <p:txBody>
          <a:bodyPr anchor="t">
            <a:noAutofit/>
          </a:bodyPr>
          <a:lstStyle/>
          <a:p>
            <a:pPr algn="l"/>
            <a:r>
              <a:rPr lang="en-CA" sz="3400" dirty="0"/>
              <a:t>The words used to describe </a:t>
            </a:r>
            <a:r>
              <a:rPr lang="en-CA" sz="3400" b="1" i="1" dirty="0"/>
              <a:t>“discouragement”</a:t>
            </a:r>
            <a:r>
              <a:rPr lang="en-CA" sz="3400" dirty="0"/>
              <a:t> in the Bible have meanings like </a:t>
            </a:r>
            <a:r>
              <a:rPr lang="en-CA" sz="3400" b="1" i="1" dirty="0"/>
              <a:t>“to cut down; to scare; to terrify; </a:t>
            </a:r>
            <a:r>
              <a:rPr lang="en-CA" sz="3400" b="1" i="1" u="sng" dirty="0"/>
              <a:t>to break down by violence, confusion or fear</a:t>
            </a:r>
            <a:r>
              <a:rPr lang="en-CA" sz="3400" b="1" i="1" dirty="0"/>
              <a:t>; to waste; to faint; to bruise; to crush; to break; to be disheartened.”</a:t>
            </a:r>
            <a:r>
              <a:rPr lang="en-CA" sz="3400" dirty="0"/>
              <a:t> </a:t>
            </a:r>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247294" y="-3"/>
            <a:ext cx="4408228" cy="1192815"/>
          </a:xfrm>
        </p:spPr>
        <p:txBody>
          <a:bodyPr anchor="b">
            <a:normAutofit fontScale="62500" lnSpcReduction="20000"/>
          </a:bodyPr>
          <a:lstStyle/>
          <a:p>
            <a:pPr algn="l"/>
            <a:br>
              <a:rPr lang="en-US" b="1" i="0" u="none" strike="noStrike" baseline="0" dirty="0"/>
            </a:br>
            <a:r>
              <a:rPr lang="en-CA" sz="3500" b="1" dirty="0"/>
              <a:t>II. THE DANGER OF DISCOURAGEMENT </a:t>
            </a:r>
          </a:p>
          <a:p>
            <a:pPr algn="l"/>
            <a:r>
              <a:rPr lang="en-CA" sz="3500" b="1" dirty="0"/>
              <a:t>(Matthew 24:12,21,22)</a:t>
            </a:r>
            <a:endParaRPr lang="en-CA" sz="3500" dirty="0"/>
          </a:p>
        </p:txBody>
      </p:sp>
      <p:sp>
        <p:nvSpPr>
          <p:cNvPr id="41" name="Rectangle 40">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extLst>
              <a:ext uri="{28A0092B-C50C-407E-A947-70E740481C1C}">
                <a14:useLocalDpi xmlns:a14="http://schemas.microsoft.com/office/drawing/2010/main" val="0"/>
              </a:ext>
            </a:extLst>
          </a:blip>
          <a:srcRect l="29969" r="13780" b="-2"/>
          <a:stretch/>
        </p:blipFill>
        <p:spPr>
          <a:xfrm>
            <a:off x="7185891" y="1335809"/>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333004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2000" fill="hold"/>
                                        <p:tgtEl>
                                          <p:spTgt spid="2"/>
                                        </p:tgtEl>
                                        <p:attrNameLst>
                                          <p:attrName>ppt_w</p:attrName>
                                        </p:attrNameLst>
                                      </p:cBhvr>
                                      <p:tavLst>
                                        <p:tav tm="0">
                                          <p:val>
                                            <p:fltVal val="0"/>
                                          </p:val>
                                        </p:tav>
                                        <p:tav tm="100000">
                                          <p:val>
                                            <p:strVal val="#ppt_w"/>
                                          </p:val>
                                        </p:tav>
                                      </p:tavLst>
                                    </p:anim>
                                    <p:anim calcmode="lin" valueType="num">
                                      <p:cBhvr>
                                        <p:cTn id="16" dur="2000" fill="hold"/>
                                        <p:tgtEl>
                                          <p:spTgt spid="2"/>
                                        </p:tgtEl>
                                        <p:attrNameLst>
                                          <p:attrName>ppt_h</p:attrName>
                                        </p:attrNameLst>
                                      </p:cBhvr>
                                      <p:tavLst>
                                        <p:tav tm="0">
                                          <p:val>
                                            <p:fltVal val="0"/>
                                          </p:val>
                                        </p:tav>
                                        <p:tav tm="100000">
                                          <p:val>
                                            <p:strVal val="#ppt_h"/>
                                          </p:val>
                                        </p:tav>
                                      </p:tavLst>
                                    </p:anim>
                                    <p:anim calcmode="lin" valueType="num">
                                      <p:cBhvr>
                                        <p:cTn id="17" dur="2000" fill="hold"/>
                                        <p:tgtEl>
                                          <p:spTgt spid="2"/>
                                        </p:tgtEl>
                                        <p:attrNameLst>
                                          <p:attrName>style.rotation</p:attrName>
                                        </p:attrNameLst>
                                      </p:cBhvr>
                                      <p:tavLst>
                                        <p:tav tm="0">
                                          <p:val>
                                            <p:fltVal val="360"/>
                                          </p:val>
                                        </p:tav>
                                        <p:tav tm="100000">
                                          <p:val>
                                            <p:fltVal val="0"/>
                                          </p:val>
                                        </p:tav>
                                      </p:tavLst>
                                    </p:anim>
                                    <p:animEffect transition="in" filter="fade">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110836" y="2019299"/>
            <a:ext cx="5985164" cy="3163224"/>
          </a:xfrm>
        </p:spPr>
        <p:txBody>
          <a:bodyPr anchor="t">
            <a:noAutofit/>
          </a:bodyPr>
          <a:lstStyle/>
          <a:p>
            <a:pPr algn="l"/>
            <a:r>
              <a:rPr lang="en-CA" sz="3400" u="sng" dirty="0"/>
              <a:t>The N.T. word </a:t>
            </a:r>
            <a:r>
              <a:rPr lang="en-CA" sz="3400" b="1" i="1" u="sng" dirty="0"/>
              <a:t>“</a:t>
            </a:r>
            <a:r>
              <a:rPr lang="en-CA" sz="3400" b="1" i="1" u="sng" dirty="0" err="1"/>
              <a:t>athumeo</a:t>
            </a:r>
            <a:r>
              <a:rPr lang="en-CA" sz="3400" b="1" i="1" u="sng" dirty="0"/>
              <a:t>”</a:t>
            </a:r>
            <a:r>
              <a:rPr lang="en-CA" sz="3400" u="sng" dirty="0"/>
              <a:t> describes </a:t>
            </a:r>
            <a:r>
              <a:rPr lang="en-CA" sz="3400" b="1" i="1" u="sng" dirty="0"/>
              <a:t>“someone who has passionate rushes of negative feelings.</a:t>
            </a:r>
            <a:r>
              <a:rPr lang="en-CA" sz="3400" b="1" i="1" dirty="0"/>
              <a:t>”</a:t>
            </a:r>
            <a:r>
              <a:rPr lang="en-CA" sz="3400" b="1" dirty="0"/>
              <a:t> </a:t>
            </a:r>
            <a:r>
              <a:rPr lang="en-CA" sz="3400" dirty="0"/>
              <a:t>People who enter this state feel they are being taken over by something they cannot control.</a:t>
            </a:r>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247294" y="-3"/>
            <a:ext cx="4408228" cy="1192815"/>
          </a:xfrm>
        </p:spPr>
        <p:txBody>
          <a:bodyPr anchor="b">
            <a:normAutofit fontScale="62500" lnSpcReduction="20000"/>
          </a:bodyPr>
          <a:lstStyle/>
          <a:p>
            <a:pPr algn="l"/>
            <a:br>
              <a:rPr lang="en-US" b="1" i="0" u="none" strike="noStrike" baseline="0" dirty="0"/>
            </a:br>
            <a:r>
              <a:rPr lang="en-CA" sz="3500" b="1" dirty="0"/>
              <a:t>II. THE DANGER OF DISCOURAGEMENT </a:t>
            </a:r>
          </a:p>
          <a:p>
            <a:pPr algn="l"/>
            <a:r>
              <a:rPr lang="en-CA" sz="3500" b="1" dirty="0"/>
              <a:t>(Matthew 24:12,21,22)</a:t>
            </a:r>
            <a:endParaRPr lang="en-CA" sz="3500" dirty="0"/>
          </a:p>
        </p:txBody>
      </p:sp>
      <p:sp>
        <p:nvSpPr>
          <p:cNvPr id="41" name="Rectangle 40">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extLst>
              <a:ext uri="{28A0092B-C50C-407E-A947-70E740481C1C}">
                <a14:useLocalDpi xmlns:a14="http://schemas.microsoft.com/office/drawing/2010/main" val="0"/>
              </a:ext>
            </a:extLst>
          </a:blip>
          <a:srcRect l="29969" r="13780" b="-2"/>
          <a:stretch/>
        </p:blipFill>
        <p:spPr>
          <a:xfrm>
            <a:off x="7185891" y="1335809"/>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304797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2000" fill="hold"/>
                                        <p:tgtEl>
                                          <p:spTgt spid="2"/>
                                        </p:tgtEl>
                                        <p:attrNameLst>
                                          <p:attrName>ppt_w</p:attrName>
                                        </p:attrNameLst>
                                      </p:cBhvr>
                                      <p:tavLst>
                                        <p:tav tm="0">
                                          <p:val>
                                            <p:fltVal val="0"/>
                                          </p:val>
                                        </p:tav>
                                        <p:tav tm="100000">
                                          <p:val>
                                            <p:strVal val="#ppt_w"/>
                                          </p:val>
                                        </p:tav>
                                      </p:tavLst>
                                    </p:anim>
                                    <p:anim calcmode="lin" valueType="num">
                                      <p:cBhvr>
                                        <p:cTn id="16" dur="2000" fill="hold"/>
                                        <p:tgtEl>
                                          <p:spTgt spid="2"/>
                                        </p:tgtEl>
                                        <p:attrNameLst>
                                          <p:attrName>ppt_h</p:attrName>
                                        </p:attrNameLst>
                                      </p:cBhvr>
                                      <p:tavLst>
                                        <p:tav tm="0">
                                          <p:val>
                                            <p:fltVal val="0"/>
                                          </p:val>
                                        </p:tav>
                                        <p:tav tm="100000">
                                          <p:val>
                                            <p:strVal val="#ppt_h"/>
                                          </p:val>
                                        </p:tav>
                                      </p:tavLst>
                                    </p:anim>
                                    <p:anim calcmode="lin" valueType="num">
                                      <p:cBhvr>
                                        <p:cTn id="17" dur="2000" fill="hold"/>
                                        <p:tgtEl>
                                          <p:spTgt spid="2"/>
                                        </p:tgtEl>
                                        <p:attrNameLst>
                                          <p:attrName>style.rotation</p:attrName>
                                        </p:attrNameLst>
                                      </p:cBhvr>
                                      <p:tavLst>
                                        <p:tav tm="0">
                                          <p:val>
                                            <p:fltVal val="360"/>
                                          </p:val>
                                        </p:tav>
                                        <p:tav tm="100000">
                                          <p:val>
                                            <p:fltVal val="0"/>
                                          </p:val>
                                        </p:tav>
                                      </p:tavLst>
                                    </p:anim>
                                    <p:animEffect transition="in" filter="fade">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D660E354-01D0-4D36-9100-7D4CEDE99C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duotone>
              <a:prstClr val="black"/>
              <a:prstClr val="white"/>
            </a:duotone>
            <a:extLst>
              <a:ext uri="{28A0092B-C50C-407E-A947-70E740481C1C}">
                <a14:useLocalDpi xmlns:a14="http://schemas.microsoft.com/office/drawing/2010/main" val="0"/>
              </a:ext>
            </a:extLst>
          </a:blip>
          <a:srcRect l="26334" r="10145"/>
          <a:stretch/>
        </p:blipFill>
        <p:spPr>
          <a:xfrm>
            <a:off x="1" y="10"/>
            <a:ext cx="7744393" cy="6857990"/>
          </a:xfrm>
          <a:custGeom>
            <a:avLst/>
            <a:gdLst/>
            <a:ahLst/>
            <a:cxnLst/>
            <a:rect l="l" t="t" r="r" b="b"/>
            <a:pathLst>
              <a:path w="7744393" h="6858000">
                <a:moveTo>
                  <a:pt x="0" y="0"/>
                </a:moveTo>
                <a:lnTo>
                  <a:pt x="7744393" y="0"/>
                </a:lnTo>
                <a:lnTo>
                  <a:pt x="7740387" y="3148"/>
                </a:lnTo>
                <a:cubicBezTo>
                  <a:pt x="6753686" y="817446"/>
                  <a:pt x="6124765" y="2049777"/>
                  <a:pt x="6124765" y="3429000"/>
                </a:cubicBezTo>
                <a:cubicBezTo>
                  <a:pt x="6124765" y="4808224"/>
                  <a:pt x="6753686" y="6040555"/>
                  <a:pt x="7740387" y="6854853"/>
                </a:cubicBezTo>
                <a:lnTo>
                  <a:pt x="7744392" y="6858000"/>
                </a:lnTo>
                <a:lnTo>
                  <a:pt x="0" y="6858000"/>
                </a:lnTo>
                <a:close/>
              </a:path>
            </a:pathLst>
          </a:custGeom>
        </p:spPr>
      </p:pic>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7186378" y="993914"/>
            <a:ext cx="4515391" cy="3474722"/>
          </a:xfrm>
        </p:spPr>
        <p:txBody>
          <a:bodyPr>
            <a:noAutofit/>
          </a:bodyPr>
          <a:lstStyle/>
          <a:p>
            <a:pPr algn="l"/>
            <a:r>
              <a:rPr lang="en-CA" sz="3400" dirty="0"/>
              <a:t>If deception and discouragement have become a factor in your life, let me encourage you that you are not alone. Let me also say the Bible tells us what we can do about it.</a:t>
            </a:r>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7163159" y="4643287"/>
            <a:ext cx="4726007" cy="1441706"/>
          </a:xfrm>
        </p:spPr>
        <p:txBody>
          <a:bodyPr anchor="t">
            <a:normAutofit/>
          </a:bodyPr>
          <a:lstStyle/>
          <a:p>
            <a:pPr algn="l"/>
            <a:br>
              <a:rPr lang="en-US" sz="2200" b="1" i="0" u="none" strike="noStrike" baseline="0" dirty="0"/>
            </a:br>
            <a:r>
              <a:rPr lang="en-CA" sz="3200" b="1" dirty="0"/>
              <a:t>A. Fix your Hope in Jesus</a:t>
            </a:r>
          </a:p>
          <a:p>
            <a:pPr algn="l"/>
            <a:r>
              <a:rPr lang="en-US" sz="3200" dirty="0"/>
              <a:t>Matthew 24:27,30,44</a:t>
            </a:r>
            <a:endParaRPr lang="en-CA" sz="3200" dirty="0"/>
          </a:p>
        </p:txBody>
      </p:sp>
      <p:sp>
        <p:nvSpPr>
          <p:cNvPr id="52" name="Freeform: Shape 51">
            <a:extLst>
              <a:ext uri="{FF2B5EF4-FFF2-40B4-BE49-F238E27FC236}">
                <a16:creationId xmlns:a16="http://schemas.microsoft.com/office/drawing/2014/main" id="{C05F9929-5504-4C68-9AA2-E98BBA1F8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9590" y="4546924"/>
            <a:ext cx="2369988" cy="2311077"/>
          </a:xfrm>
          <a:custGeom>
            <a:avLst/>
            <a:gdLst>
              <a:gd name="connsiteX0" fmla="*/ 0 w 2369988"/>
              <a:gd name="connsiteY0" fmla="*/ 0 h 2311077"/>
              <a:gd name="connsiteX1" fmla="*/ 1128071 w 2369988"/>
              <a:gd name="connsiteY1" fmla="*/ 0 h 2311077"/>
              <a:gd name="connsiteX2" fmla="*/ 1157716 w 2369988"/>
              <a:gd name="connsiteY2" fmla="*/ 128440 h 2311077"/>
              <a:gd name="connsiteX3" fmla="*/ 2316462 w 2369988"/>
              <a:gd name="connsiteY3" fmla="*/ 2257392 h 2311077"/>
              <a:gd name="connsiteX4" fmla="*/ 2369988 w 2369988"/>
              <a:gd name="connsiteY4" fmla="*/ 2311077 h 2311077"/>
              <a:gd name="connsiteX5" fmla="*/ 957894 w 2369988"/>
              <a:gd name="connsiteY5" fmla="*/ 2311077 h 2311077"/>
              <a:gd name="connsiteX6" fmla="*/ 777804 w 2369988"/>
              <a:gd name="connsiteY6" fmla="*/ 2040997 h 2311077"/>
              <a:gd name="connsiteX7" fmla="*/ 19614 w 2369988"/>
              <a:gd name="connsiteY7" fmla="*/ 109827 h 2311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9988" h="2311077">
                <a:moveTo>
                  <a:pt x="0" y="0"/>
                </a:moveTo>
                <a:lnTo>
                  <a:pt x="1128071" y="0"/>
                </a:lnTo>
                <a:lnTo>
                  <a:pt x="1157716" y="128440"/>
                </a:lnTo>
                <a:cubicBezTo>
                  <a:pt x="1365270" y="935139"/>
                  <a:pt x="1769588" y="1662859"/>
                  <a:pt x="2316462" y="2257392"/>
                </a:cubicBezTo>
                <a:lnTo>
                  <a:pt x="2369988" y="2311077"/>
                </a:lnTo>
                <a:lnTo>
                  <a:pt x="957894" y="2311077"/>
                </a:lnTo>
                <a:lnTo>
                  <a:pt x="777804" y="2040997"/>
                </a:lnTo>
                <a:cubicBezTo>
                  <a:pt x="421651" y="1454849"/>
                  <a:pt x="161627" y="803832"/>
                  <a:pt x="19614" y="109827"/>
                </a:cubicBezTo>
                <a:close/>
              </a:path>
            </a:pathLst>
          </a:custGeom>
          <a:solidFill>
            <a:schemeClr val="accent6">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024388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D660E354-01D0-4D36-9100-7D4CEDE99C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duotone>
              <a:prstClr val="black"/>
              <a:prstClr val="white"/>
            </a:duotone>
            <a:extLst>
              <a:ext uri="{28A0092B-C50C-407E-A947-70E740481C1C}">
                <a14:useLocalDpi xmlns:a14="http://schemas.microsoft.com/office/drawing/2010/main" val="0"/>
              </a:ext>
            </a:extLst>
          </a:blip>
          <a:srcRect l="26334" r="10145"/>
          <a:stretch/>
        </p:blipFill>
        <p:spPr>
          <a:xfrm>
            <a:off x="1" y="10"/>
            <a:ext cx="7744393" cy="6857990"/>
          </a:xfrm>
          <a:custGeom>
            <a:avLst/>
            <a:gdLst/>
            <a:ahLst/>
            <a:cxnLst/>
            <a:rect l="l" t="t" r="r" b="b"/>
            <a:pathLst>
              <a:path w="7744393" h="6858000">
                <a:moveTo>
                  <a:pt x="0" y="0"/>
                </a:moveTo>
                <a:lnTo>
                  <a:pt x="7744393" y="0"/>
                </a:lnTo>
                <a:lnTo>
                  <a:pt x="7740387" y="3148"/>
                </a:lnTo>
                <a:cubicBezTo>
                  <a:pt x="6753686" y="817446"/>
                  <a:pt x="6124765" y="2049777"/>
                  <a:pt x="6124765" y="3429000"/>
                </a:cubicBezTo>
                <a:cubicBezTo>
                  <a:pt x="6124765" y="4808224"/>
                  <a:pt x="6753686" y="6040555"/>
                  <a:pt x="7740387" y="6854853"/>
                </a:cubicBezTo>
                <a:lnTo>
                  <a:pt x="7744392" y="6858000"/>
                </a:lnTo>
                <a:lnTo>
                  <a:pt x="0" y="6858000"/>
                </a:lnTo>
                <a:close/>
              </a:path>
            </a:pathLst>
          </a:custGeom>
        </p:spPr>
      </p:pic>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7186378" y="993914"/>
            <a:ext cx="4515391" cy="3474722"/>
          </a:xfrm>
        </p:spPr>
        <p:txBody>
          <a:bodyPr>
            <a:noAutofit/>
          </a:bodyPr>
          <a:lstStyle/>
          <a:p>
            <a:pPr algn="l"/>
            <a:r>
              <a:rPr lang="en-CA" sz="3400" dirty="0"/>
              <a:t>If deception and discouragement have become a factor in your life, let me encourage you that you are not alone. Let me also say the Bible tells us what we can do about it.</a:t>
            </a:r>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7163160" y="4643287"/>
            <a:ext cx="4373058" cy="1441706"/>
          </a:xfrm>
        </p:spPr>
        <p:txBody>
          <a:bodyPr anchor="t">
            <a:normAutofit fontScale="85000" lnSpcReduction="20000"/>
          </a:bodyPr>
          <a:lstStyle/>
          <a:p>
            <a:pPr algn="l"/>
            <a:br>
              <a:rPr lang="en-US" sz="2200" b="1" i="0" u="none" strike="noStrike" baseline="0" dirty="0"/>
            </a:br>
            <a:r>
              <a:rPr lang="en-CA" sz="3500" b="1" dirty="0"/>
              <a:t>B. Become Anchored in the Word of God</a:t>
            </a:r>
          </a:p>
          <a:p>
            <a:pPr algn="l"/>
            <a:r>
              <a:rPr lang="en-US" sz="3500" dirty="0"/>
              <a:t>Matthew 24:34,35</a:t>
            </a:r>
            <a:endParaRPr lang="en-CA" sz="3500" dirty="0"/>
          </a:p>
        </p:txBody>
      </p:sp>
      <p:sp>
        <p:nvSpPr>
          <p:cNvPr id="52" name="Freeform: Shape 51">
            <a:extLst>
              <a:ext uri="{FF2B5EF4-FFF2-40B4-BE49-F238E27FC236}">
                <a16:creationId xmlns:a16="http://schemas.microsoft.com/office/drawing/2014/main" id="{C05F9929-5504-4C68-9AA2-E98BBA1F8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9590" y="4546924"/>
            <a:ext cx="2369988" cy="2311077"/>
          </a:xfrm>
          <a:custGeom>
            <a:avLst/>
            <a:gdLst>
              <a:gd name="connsiteX0" fmla="*/ 0 w 2369988"/>
              <a:gd name="connsiteY0" fmla="*/ 0 h 2311077"/>
              <a:gd name="connsiteX1" fmla="*/ 1128071 w 2369988"/>
              <a:gd name="connsiteY1" fmla="*/ 0 h 2311077"/>
              <a:gd name="connsiteX2" fmla="*/ 1157716 w 2369988"/>
              <a:gd name="connsiteY2" fmla="*/ 128440 h 2311077"/>
              <a:gd name="connsiteX3" fmla="*/ 2316462 w 2369988"/>
              <a:gd name="connsiteY3" fmla="*/ 2257392 h 2311077"/>
              <a:gd name="connsiteX4" fmla="*/ 2369988 w 2369988"/>
              <a:gd name="connsiteY4" fmla="*/ 2311077 h 2311077"/>
              <a:gd name="connsiteX5" fmla="*/ 957894 w 2369988"/>
              <a:gd name="connsiteY5" fmla="*/ 2311077 h 2311077"/>
              <a:gd name="connsiteX6" fmla="*/ 777804 w 2369988"/>
              <a:gd name="connsiteY6" fmla="*/ 2040997 h 2311077"/>
              <a:gd name="connsiteX7" fmla="*/ 19614 w 2369988"/>
              <a:gd name="connsiteY7" fmla="*/ 109827 h 2311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9988" h="2311077">
                <a:moveTo>
                  <a:pt x="0" y="0"/>
                </a:moveTo>
                <a:lnTo>
                  <a:pt x="1128071" y="0"/>
                </a:lnTo>
                <a:lnTo>
                  <a:pt x="1157716" y="128440"/>
                </a:lnTo>
                <a:cubicBezTo>
                  <a:pt x="1365270" y="935139"/>
                  <a:pt x="1769588" y="1662859"/>
                  <a:pt x="2316462" y="2257392"/>
                </a:cubicBezTo>
                <a:lnTo>
                  <a:pt x="2369988" y="2311077"/>
                </a:lnTo>
                <a:lnTo>
                  <a:pt x="957894" y="2311077"/>
                </a:lnTo>
                <a:lnTo>
                  <a:pt x="777804" y="2040997"/>
                </a:lnTo>
                <a:cubicBezTo>
                  <a:pt x="421651" y="1454849"/>
                  <a:pt x="161627" y="803832"/>
                  <a:pt x="19614" y="109827"/>
                </a:cubicBezTo>
                <a:close/>
              </a:path>
            </a:pathLst>
          </a:custGeom>
          <a:solidFill>
            <a:schemeClr val="accent6">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55720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D660E354-01D0-4D36-9100-7D4CEDE99C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duotone>
              <a:prstClr val="black"/>
              <a:prstClr val="white"/>
            </a:duotone>
            <a:extLst>
              <a:ext uri="{28A0092B-C50C-407E-A947-70E740481C1C}">
                <a14:useLocalDpi xmlns:a14="http://schemas.microsoft.com/office/drawing/2010/main" val="0"/>
              </a:ext>
            </a:extLst>
          </a:blip>
          <a:srcRect l="26334" r="10145"/>
          <a:stretch/>
        </p:blipFill>
        <p:spPr>
          <a:xfrm>
            <a:off x="1" y="10"/>
            <a:ext cx="7744393" cy="6857990"/>
          </a:xfrm>
          <a:custGeom>
            <a:avLst/>
            <a:gdLst/>
            <a:ahLst/>
            <a:cxnLst/>
            <a:rect l="l" t="t" r="r" b="b"/>
            <a:pathLst>
              <a:path w="7744393" h="6858000">
                <a:moveTo>
                  <a:pt x="0" y="0"/>
                </a:moveTo>
                <a:lnTo>
                  <a:pt x="7744393" y="0"/>
                </a:lnTo>
                <a:lnTo>
                  <a:pt x="7740387" y="3148"/>
                </a:lnTo>
                <a:cubicBezTo>
                  <a:pt x="6753686" y="817446"/>
                  <a:pt x="6124765" y="2049777"/>
                  <a:pt x="6124765" y="3429000"/>
                </a:cubicBezTo>
                <a:cubicBezTo>
                  <a:pt x="6124765" y="4808224"/>
                  <a:pt x="6753686" y="6040555"/>
                  <a:pt x="7740387" y="6854853"/>
                </a:cubicBezTo>
                <a:lnTo>
                  <a:pt x="7744392" y="6858000"/>
                </a:lnTo>
                <a:lnTo>
                  <a:pt x="0" y="6858000"/>
                </a:lnTo>
                <a:close/>
              </a:path>
            </a:pathLst>
          </a:custGeom>
        </p:spPr>
      </p:pic>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7186378" y="993914"/>
            <a:ext cx="4515391" cy="3474722"/>
          </a:xfrm>
        </p:spPr>
        <p:txBody>
          <a:bodyPr>
            <a:noAutofit/>
          </a:bodyPr>
          <a:lstStyle/>
          <a:p>
            <a:pPr algn="l"/>
            <a:r>
              <a:rPr lang="en-CA" sz="3400" dirty="0"/>
              <a:t>If deception and discouragement have become a factor in your life, let me encourage you that you are not alone. Let me also say the Bible tells us what we can do about it.</a:t>
            </a:r>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7163159" y="4643287"/>
            <a:ext cx="4726008" cy="1441706"/>
          </a:xfrm>
        </p:spPr>
        <p:txBody>
          <a:bodyPr anchor="t">
            <a:normAutofit fontScale="85000" lnSpcReduction="20000"/>
          </a:bodyPr>
          <a:lstStyle/>
          <a:p>
            <a:pPr algn="l"/>
            <a:br>
              <a:rPr lang="en-US" sz="2200" b="1" i="0" u="none" strike="noStrike" baseline="0" dirty="0"/>
            </a:br>
            <a:r>
              <a:rPr lang="en-CA" sz="3500" b="1" dirty="0"/>
              <a:t>C. Keep a Sober (Alert) Watch </a:t>
            </a:r>
          </a:p>
          <a:p>
            <a:pPr algn="l"/>
            <a:r>
              <a:rPr lang="en-US" sz="3500" dirty="0"/>
              <a:t>Matthew 24:42-51</a:t>
            </a:r>
            <a:endParaRPr lang="en-CA" sz="3500" dirty="0"/>
          </a:p>
        </p:txBody>
      </p:sp>
      <p:sp>
        <p:nvSpPr>
          <p:cNvPr id="52" name="Freeform: Shape 51">
            <a:extLst>
              <a:ext uri="{FF2B5EF4-FFF2-40B4-BE49-F238E27FC236}">
                <a16:creationId xmlns:a16="http://schemas.microsoft.com/office/drawing/2014/main" id="{C05F9929-5504-4C68-9AA2-E98BBA1F8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9590" y="4546924"/>
            <a:ext cx="2369988" cy="2311077"/>
          </a:xfrm>
          <a:custGeom>
            <a:avLst/>
            <a:gdLst>
              <a:gd name="connsiteX0" fmla="*/ 0 w 2369988"/>
              <a:gd name="connsiteY0" fmla="*/ 0 h 2311077"/>
              <a:gd name="connsiteX1" fmla="*/ 1128071 w 2369988"/>
              <a:gd name="connsiteY1" fmla="*/ 0 h 2311077"/>
              <a:gd name="connsiteX2" fmla="*/ 1157716 w 2369988"/>
              <a:gd name="connsiteY2" fmla="*/ 128440 h 2311077"/>
              <a:gd name="connsiteX3" fmla="*/ 2316462 w 2369988"/>
              <a:gd name="connsiteY3" fmla="*/ 2257392 h 2311077"/>
              <a:gd name="connsiteX4" fmla="*/ 2369988 w 2369988"/>
              <a:gd name="connsiteY4" fmla="*/ 2311077 h 2311077"/>
              <a:gd name="connsiteX5" fmla="*/ 957894 w 2369988"/>
              <a:gd name="connsiteY5" fmla="*/ 2311077 h 2311077"/>
              <a:gd name="connsiteX6" fmla="*/ 777804 w 2369988"/>
              <a:gd name="connsiteY6" fmla="*/ 2040997 h 2311077"/>
              <a:gd name="connsiteX7" fmla="*/ 19614 w 2369988"/>
              <a:gd name="connsiteY7" fmla="*/ 109827 h 2311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9988" h="2311077">
                <a:moveTo>
                  <a:pt x="0" y="0"/>
                </a:moveTo>
                <a:lnTo>
                  <a:pt x="1128071" y="0"/>
                </a:lnTo>
                <a:lnTo>
                  <a:pt x="1157716" y="128440"/>
                </a:lnTo>
                <a:cubicBezTo>
                  <a:pt x="1365270" y="935139"/>
                  <a:pt x="1769588" y="1662859"/>
                  <a:pt x="2316462" y="2257392"/>
                </a:cubicBezTo>
                <a:lnTo>
                  <a:pt x="2369988" y="2311077"/>
                </a:lnTo>
                <a:lnTo>
                  <a:pt x="957894" y="2311077"/>
                </a:lnTo>
                <a:lnTo>
                  <a:pt x="777804" y="2040997"/>
                </a:lnTo>
                <a:cubicBezTo>
                  <a:pt x="421651" y="1454849"/>
                  <a:pt x="161627" y="803832"/>
                  <a:pt x="19614" y="109827"/>
                </a:cubicBezTo>
                <a:close/>
              </a:path>
            </a:pathLst>
          </a:custGeom>
          <a:solidFill>
            <a:schemeClr val="accent6">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6321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258620" y="4525347"/>
            <a:ext cx="7444507" cy="1737360"/>
          </a:xfrm>
        </p:spPr>
        <p:txBody>
          <a:bodyPr anchor="ctr">
            <a:normAutofit fontScale="90000"/>
          </a:bodyPr>
          <a:lstStyle/>
          <a:p>
            <a:r>
              <a:rPr lang="en-CA" sz="4800" b="1" i="0" strike="noStrike" baseline="0" dirty="0"/>
              <a:t>Jesus warned us that the last generation would have to face incredible hardships</a:t>
            </a:r>
            <a:br>
              <a:rPr lang="en-CA" sz="4200" b="1" i="0" u="none" strike="noStrike" baseline="0" dirty="0"/>
            </a:br>
            <a:endParaRPr lang="en-CA" sz="4200" dirty="0"/>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8050762" y="4525347"/>
            <a:ext cx="3211288" cy="1737360"/>
          </a:xfrm>
        </p:spPr>
        <p:txBody>
          <a:bodyPr anchor="ctr">
            <a:normAutofit/>
          </a:bodyPr>
          <a:lstStyle/>
          <a:p>
            <a:pPr algn="l"/>
            <a:br>
              <a:rPr lang="en-US" b="1" i="0" u="none" strike="noStrike" baseline="0"/>
            </a:br>
            <a:r>
              <a:rPr lang="en-US" b="1" i="0" u="none" strike="noStrike" baseline="0"/>
              <a:t>Matthew 24: 4,5,10-12, 21-25</a:t>
            </a:r>
            <a:endParaRPr lang="en-CA"/>
          </a:p>
        </p:txBody>
      </p:sp>
      <p:sp>
        <p:nvSpPr>
          <p:cNvPr id="19" name="Oval 18">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rgbClr val="522E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rgbClr val="B30E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extLst>
              <a:ext uri="{28A0092B-C50C-407E-A947-70E740481C1C}">
                <a14:useLocalDpi xmlns:a14="http://schemas.microsoft.com/office/drawing/2010/main" val="0"/>
              </a:ext>
            </a:extLst>
          </a:blip>
          <a:srcRect l="18601" r="2414"/>
          <a:stretch/>
        </p:blipFill>
        <p:spPr>
          <a:xfrm>
            <a:off x="6492113" y="10"/>
            <a:ext cx="5699887" cy="4059234"/>
          </a:xfrm>
          <a:custGeom>
            <a:avLst/>
            <a:gdLst/>
            <a:ahLst/>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cxnSp>
        <p:nvCxnSpPr>
          <p:cNvPr id="25" name="Straight Connector 24">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38663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81684" y="574863"/>
            <a:ext cx="7970981" cy="3749963"/>
          </a:xfrm>
        </p:spPr>
        <p:txBody>
          <a:bodyPr>
            <a:noAutofit/>
          </a:bodyPr>
          <a:lstStyle/>
          <a:p>
            <a:pPr algn="l"/>
            <a:r>
              <a:rPr lang="en-CA" sz="3400" b="0" i="1" u="none" strike="noStrike" baseline="0" dirty="0">
                <a:solidFill>
                  <a:srgbClr val="FF0000"/>
                </a:solidFill>
              </a:rPr>
              <a:t>“</a:t>
            </a:r>
            <a:r>
              <a:rPr lang="en-CA" sz="3400" b="0" i="1" u="sng" strike="noStrike" baseline="0" dirty="0">
                <a:solidFill>
                  <a:srgbClr val="FF0000"/>
                </a:solidFill>
              </a:rPr>
              <a:t>Watch out that no one deceives you.</a:t>
            </a:r>
            <a:br>
              <a:rPr lang="en-CA" sz="3400" b="0" i="1" u="none" strike="noStrike" baseline="0" dirty="0">
                <a:solidFill>
                  <a:srgbClr val="FF0000"/>
                </a:solidFill>
              </a:rPr>
            </a:br>
            <a:r>
              <a:rPr lang="en-CA" sz="3400" b="0" i="1" u="none" strike="noStrike" baseline="0" dirty="0">
                <a:solidFill>
                  <a:srgbClr val="FF0000"/>
                </a:solidFill>
              </a:rPr>
              <a:t>5. For many will come in my name, claiming, ‘I am the Christ, and </a:t>
            </a:r>
            <a:r>
              <a:rPr lang="en-CA" sz="3400" b="1" i="1" u="none" strike="noStrike" baseline="0" dirty="0">
                <a:solidFill>
                  <a:srgbClr val="FF0000"/>
                </a:solidFill>
              </a:rPr>
              <a:t>will deceive many</a:t>
            </a:r>
            <a:r>
              <a:rPr lang="en-CA" sz="3400" b="0" i="1" u="none" strike="noStrike" baseline="0" dirty="0">
                <a:solidFill>
                  <a:srgbClr val="FF0000"/>
                </a:solidFill>
              </a:rPr>
              <a:t> . . .</a:t>
            </a:r>
            <a:br>
              <a:rPr lang="en-CA" sz="3400" b="0" i="1" u="none" strike="noStrike" baseline="0" dirty="0">
                <a:solidFill>
                  <a:srgbClr val="FF0000"/>
                </a:solidFill>
              </a:rPr>
            </a:br>
            <a:r>
              <a:rPr lang="en-CA" sz="3400" b="0" i="1" u="none" strike="noStrike" baseline="0" dirty="0">
                <a:solidFill>
                  <a:srgbClr val="FF0000"/>
                </a:solidFill>
              </a:rPr>
              <a:t>10. At that time many will turn away from the faith and will betray and hate each other.</a:t>
            </a:r>
            <a:br>
              <a:rPr lang="en-CA" sz="3400" b="0" i="1" u="none" strike="noStrike" baseline="0" dirty="0">
                <a:solidFill>
                  <a:srgbClr val="FF0000"/>
                </a:solidFill>
              </a:rPr>
            </a:br>
            <a:r>
              <a:rPr lang="en-CA" sz="3400" b="0" i="1" u="none" strike="noStrike" baseline="0" dirty="0">
                <a:solidFill>
                  <a:srgbClr val="FF0000"/>
                </a:solidFill>
              </a:rPr>
              <a:t>11. And many false prophets will appear </a:t>
            </a:r>
            <a:r>
              <a:rPr lang="en-CA" sz="3400" b="1" i="1" u="sng" strike="noStrike" baseline="0" dirty="0">
                <a:solidFill>
                  <a:srgbClr val="FF0000"/>
                </a:solidFill>
              </a:rPr>
              <a:t>and deceive many people</a:t>
            </a:r>
            <a:r>
              <a:rPr lang="en-CA" sz="3400" b="0" i="1" u="sng" strike="noStrike" baseline="0" dirty="0">
                <a:solidFill>
                  <a:srgbClr val="FF0000"/>
                </a:solidFill>
              </a:rPr>
              <a:t> . . . </a:t>
            </a:r>
            <a:br>
              <a:rPr lang="en-CA" sz="3400" b="0" i="1" u="none" strike="noStrike" baseline="0" dirty="0">
                <a:solidFill>
                  <a:srgbClr val="FF0000"/>
                </a:solidFill>
              </a:rPr>
            </a:br>
            <a:r>
              <a:rPr lang="en-US" sz="3400" b="0" i="1" u="none" strike="noStrike" baseline="0" dirty="0">
                <a:solidFill>
                  <a:srgbClr val="FF0000"/>
                </a:solidFill>
              </a:rPr>
              <a:t>				Matthew 24: 4,5,10,11</a:t>
            </a:r>
            <a:br>
              <a:rPr lang="en-CA" sz="3600" b="1" i="0" u="none" strike="noStrike" baseline="0" dirty="0"/>
            </a:br>
            <a:endParaRPr lang="en-CA" sz="3600" dirty="0"/>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1158240" y="4700588"/>
            <a:ext cx="6339840" cy="1655762"/>
          </a:xfrm>
        </p:spPr>
        <p:txBody>
          <a:bodyPr>
            <a:normAutofit fontScale="92500"/>
          </a:bodyPr>
          <a:lstStyle/>
          <a:p>
            <a:pPr algn="l"/>
            <a:br>
              <a:rPr lang="en-US" b="1" i="0" u="none" strike="noStrike" baseline="0" dirty="0"/>
            </a:br>
            <a:r>
              <a:rPr lang="en-CA" sz="4000" b="1" i="0" u="none" strike="noStrike" baseline="0" dirty="0"/>
              <a:t>I. THE DANGER OF DECEPTION (Matthew 24:4,5,11,23,24)</a:t>
            </a:r>
            <a:endParaRPr lang="en-CA" sz="4000" dirty="0"/>
          </a:p>
        </p:txBody>
      </p:sp>
      <p:cxnSp>
        <p:nvCxnSpPr>
          <p:cNvPr id="34"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extLst>
              <a:ext uri="{28A0092B-C50C-407E-A947-70E740481C1C}">
                <a14:useLocalDpi xmlns:a14="http://schemas.microsoft.com/office/drawing/2010/main" val="0"/>
              </a:ext>
            </a:extLst>
          </a:blip>
          <a:srcRect l="29968" r="13783" b="2"/>
          <a:stretch/>
        </p:blipFill>
        <p:spPr>
          <a:xfrm>
            <a:off x="8134348" y="1005839"/>
            <a:ext cx="3444236" cy="3444236"/>
          </a:xfrm>
          <a:custGeom>
            <a:avLst/>
            <a:gdLst/>
            <a:ahLst/>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190171861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750" fill="hold"/>
                                        <p:tgtEl>
                                          <p:spTgt spid="2"/>
                                        </p:tgtEl>
                                        <p:attrNameLst>
                                          <p:attrName>ppt_w</p:attrName>
                                        </p:attrNameLst>
                                      </p:cBhvr>
                                      <p:tavLst>
                                        <p:tav tm="0">
                                          <p:val>
                                            <p:fltVal val="0"/>
                                          </p:val>
                                        </p:tav>
                                        <p:tav tm="100000">
                                          <p:val>
                                            <p:strVal val="#ppt_w"/>
                                          </p:val>
                                        </p:tav>
                                      </p:tavLst>
                                    </p:anim>
                                    <p:anim calcmode="lin" valueType="num">
                                      <p:cBhvr>
                                        <p:cTn id="13" dur="1750" fill="hold"/>
                                        <p:tgtEl>
                                          <p:spTgt spid="2"/>
                                        </p:tgtEl>
                                        <p:attrNameLst>
                                          <p:attrName>ppt_h</p:attrName>
                                        </p:attrNameLst>
                                      </p:cBhvr>
                                      <p:tavLst>
                                        <p:tav tm="0">
                                          <p:val>
                                            <p:fltVal val="0"/>
                                          </p:val>
                                        </p:tav>
                                        <p:tav tm="100000">
                                          <p:val>
                                            <p:strVal val="#ppt_h"/>
                                          </p:val>
                                        </p:tav>
                                      </p:tavLst>
                                    </p:anim>
                                    <p:animEffect transition="in" filter="fade">
                                      <p:cBhvr>
                                        <p:cTn id="14"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178380" y="1099202"/>
            <a:ext cx="7758545" cy="3749963"/>
          </a:xfrm>
        </p:spPr>
        <p:txBody>
          <a:bodyPr>
            <a:normAutofit fontScale="90000"/>
          </a:bodyPr>
          <a:lstStyle/>
          <a:p>
            <a:pPr algn="l"/>
            <a:br>
              <a:rPr lang="en-CA" sz="2800" b="0" i="1" u="none" strike="noStrike" baseline="0" dirty="0">
                <a:solidFill>
                  <a:srgbClr val="FF0000"/>
                </a:solidFill>
              </a:rPr>
            </a:br>
            <a:r>
              <a:rPr lang="en-CA" sz="3800" b="0" i="1" u="none" strike="noStrike" baseline="0" dirty="0">
                <a:solidFill>
                  <a:srgbClr val="FF0000"/>
                </a:solidFill>
              </a:rPr>
              <a:t>23. At that time if anyone says to ‘Look, here is the Christ!’ Or, ‘There he is!’ Do not believe it.</a:t>
            </a:r>
            <a:br>
              <a:rPr lang="en-CA" sz="3800" b="0" i="1" u="none" strike="noStrike" baseline="0" dirty="0">
                <a:solidFill>
                  <a:srgbClr val="FF0000"/>
                </a:solidFill>
              </a:rPr>
            </a:br>
            <a:r>
              <a:rPr lang="en-CA" sz="3800" b="0" i="1" u="none" strike="noStrike" baseline="0" dirty="0">
                <a:solidFill>
                  <a:srgbClr val="FF0000"/>
                </a:solidFill>
              </a:rPr>
              <a:t>24. For false Christs and false prophets will appear and perform great signs and miracles </a:t>
            </a:r>
            <a:r>
              <a:rPr lang="en-CA" sz="3800" b="1" i="1" u="sng" strike="noStrike" baseline="0" dirty="0">
                <a:solidFill>
                  <a:srgbClr val="FF0000"/>
                </a:solidFill>
              </a:rPr>
              <a:t>to deceive even the elect - if that were possible.</a:t>
            </a:r>
            <a:br>
              <a:rPr lang="en-CA" sz="3800" b="0" i="1" u="none" strike="noStrike" baseline="0" dirty="0">
                <a:solidFill>
                  <a:srgbClr val="FF0000"/>
                </a:solidFill>
              </a:rPr>
            </a:br>
            <a:r>
              <a:rPr lang="en-CA" sz="3800" b="0" i="1" u="none" strike="noStrike" baseline="0" dirty="0">
                <a:solidFill>
                  <a:srgbClr val="FF0000"/>
                </a:solidFill>
              </a:rPr>
              <a:t>25. See, I have told you ahead of time.”</a:t>
            </a:r>
            <a:br>
              <a:rPr lang="en-CA" sz="3800" b="0" i="1" u="none" strike="noStrike" baseline="0" dirty="0">
                <a:solidFill>
                  <a:srgbClr val="FF0000"/>
                </a:solidFill>
              </a:rPr>
            </a:br>
            <a:r>
              <a:rPr lang="en-US" sz="3800" b="0" i="1" u="none" strike="noStrike" baseline="0" dirty="0">
                <a:solidFill>
                  <a:srgbClr val="FF0000"/>
                </a:solidFill>
              </a:rPr>
              <a:t>				Matthew 24: 23,24,25</a:t>
            </a:r>
            <a:br>
              <a:rPr lang="en-CA" sz="4100" b="1" i="0" u="none" strike="noStrike" baseline="0" dirty="0"/>
            </a:br>
            <a:endParaRPr lang="en-CA" sz="4100" dirty="0"/>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1158240" y="4700588"/>
            <a:ext cx="6339840" cy="1655762"/>
          </a:xfrm>
        </p:spPr>
        <p:txBody>
          <a:bodyPr>
            <a:normAutofit fontScale="92500"/>
          </a:bodyPr>
          <a:lstStyle/>
          <a:p>
            <a:pPr algn="l"/>
            <a:br>
              <a:rPr lang="en-US" b="1" i="0" u="none" strike="noStrike" baseline="0" dirty="0"/>
            </a:br>
            <a:r>
              <a:rPr lang="en-CA" sz="4000" b="1" i="0" u="none" strike="noStrike" baseline="0" dirty="0"/>
              <a:t>I. THE DANGER OF DECEPTION (Matthew 24:4,5,11,23,24)</a:t>
            </a:r>
            <a:endParaRPr lang="en-CA" sz="4000" dirty="0"/>
          </a:p>
        </p:txBody>
      </p:sp>
      <p:cxnSp>
        <p:nvCxnSpPr>
          <p:cNvPr id="34"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extLst>
              <a:ext uri="{28A0092B-C50C-407E-A947-70E740481C1C}">
                <a14:useLocalDpi xmlns:a14="http://schemas.microsoft.com/office/drawing/2010/main" val="0"/>
              </a:ext>
            </a:extLst>
          </a:blip>
          <a:srcRect l="29968" r="13783" b="2"/>
          <a:stretch/>
        </p:blipFill>
        <p:spPr>
          <a:xfrm>
            <a:off x="8134348" y="1005839"/>
            <a:ext cx="3444236" cy="3444236"/>
          </a:xfrm>
          <a:custGeom>
            <a:avLst/>
            <a:gdLst/>
            <a:ahLst/>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249366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750" fill="hold"/>
                                        <p:tgtEl>
                                          <p:spTgt spid="2"/>
                                        </p:tgtEl>
                                        <p:attrNameLst>
                                          <p:attrName>ppt_w</p:attrName>
                                        </p:attrNameLst>
                                      </p:cBhvr>
                                      <p:tavLst>
                                        <p:tav tm="0">
                                          <p:val>
                                            <p:fltVal val="0"/>
                                          </p:val>
                                        </p:tav>
                                        <p:tav tm="100000">
                                          <p:val>
                                            <p:strVal val="#ppt_w"/>
                                          </p:val>
                                        </p:tav>
                                      </p:tavLst>
                                    </p:anim>
                                    <p:anim calcmode="lin" valueType="num">
                                      <p:cBhvr>
                                        <p:cTn id="8" dur="1750" fill="hold"/>
                                        <p:tgtEl>
                                          <p:spTgt spid="2"/>
                                        </p:tgtEl>
                                        <p:attrNameLst>
                                          <p:attrName>ppt_h</p:attrName>
                                        </p:attrNameLst>
                                      </p:cBhvr>
                                      <p:tavLst>
                                        <p:tav tm="0">
                                          <p:val>
                                            <p:fltVal val="0"/>
                                          </p:val>
                                        </p:tav>
                                        <p:tav tm="100000">
                                          <p:val>
                                            <p:strVal val="#ppt_h"/>
                                          </p:val>
                                        </p:tav>
                                      </p:tavLst>
                                    </p:anim>
                                    <p:animEffect transition="in" filter="fade">
                                      <p:cBhvr>
                                        <p:cTn id="9"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187902" y="224805"/>
            <a:ext cx="7758545" cy="3749963"/>
          </a:xfrm>
        </p:spPr>
        <p:txBody>
          <a:bodyPr>
            <a:normAutofit fontScale="90000"/>
          </a:bodyPr>
          <a:lstStyle/>
          <a:p>
            <a:pPr algn="l"/>
            <a:br>
              <a:rPr lang="en-CA" sz="2800" b="0" i="1" u="none" strike="noStrike" baseline="0" dirty="0">
                <a:solidFill>
                  <a:srgbClr val="FF0000"/>
                </a:solidFill>
              </a:rPr>
            </a:br>
            <a:r>
              <a:rPr lang="en-CA" sz="3800" b="0" i="0" u="none" strike="noStrike" baseline="0" dirty="0"/>
              <a:t>The word used to describe this danger is </a:t>
            </a:r>
            <a:r>
              <a:rPr lang="en-CA" sz="3800" b="1" i="1" u="none" strike="noStrike" baseline="0" dirty="0"/>
              <a:t>“deceive.”</a:t>
            </a:r>
            <a:r>
              <a:rPr lang="en-CA" sz="3800" b="0" i="0" u="none" strike="noStrike" baseline="0" dirty="0"/>
              <a:t> The Greek word </a:t>
            </a:r>
            <a:r>
              <a:rPr lang="en-CA" sz="3800" b="1" i="1" u="none" strike="noStrike" baseline="0" dirty="0"/>
              <a:t>“</a:t>
            </a:r>
            <a:r>
              <a:rPr lang="en-CA" sz="3800" b="1" i="1" u="none" strike="noStrike" baseline="0" dirty="0" err="1"/>
              <a:t>planao</a:t>
            </a:r>
            <a:r>
              <a:rPr lang="en-CA" sz="3800" b="1" i="1" u="none" strike="noStrike" baseline="0" dirty="0"/>
              <a:t>”</a:t>
            </a:r>
            <a:r>
              <a:rPr lang="en-CA" sz="3800" b="0" i="0" u="none" strike="noStrike" baseline="0" dirty="0"/>
              <a:t>  means </a:t>
            </a:r>
            <a:r>
              <a:rPr lang="en-CA" sz="3800" b="1" i="1" u="none" strike="noStrike" baseline="0" dirty="0"/>
              <a:t>“</a:t>
            </a:r>
            <a:r>
              <a:rPr lang="en-CA" sz="3800" b="1" i="1" u="sng" strike="noStrike" baseline="0" dirty="0"/>
              <a:t>cause to roam</a:t>
            </a:r>
            <a:r>
              <a:rPr lang="en-CA" sz="3800" b="1" i="1" u="none" strike="noStrike" baseline="0" dirty="0"/>
              <a:t> (</a:t>
            </a:r>
            <a:r>
              <a:rPr lang="en-CA" sz="3800" b="1" i="1" u="sng" strike="noStrike" baseline="0" dirty="0">
                <a:effectLst>
                  <a:outerShdw blurRad="38100" dist="38100" dir="2700000" algn="tl">
                    <a:srgbClr val="000000">
                      <a:alpha val="43137"/>
                    </a:srgbClr>
                  </a:outerShdw>
                </a:effectLst>
              </a:rPr>
              <a:t>from</a:t>
            </a:r>
            <a:r>
              <a:rPr lang="en-CA" sz="3800" b="1" i="1" u="none" strike="noStrike" baseline="0" dirty="0"/>
              <a:t> safety, truth, or virtue): to go astray, deceive, err, seduce, wander, be out of the way.”</a:t>
            </a:r>
            <a:br>
              <a:rPr lang="en-CA" sz="1800" b="0" i="0" u="none" strike="noStrike" baseline="0" dirty="0"/>
            </a:br>
            <a:br>
              <a:rPr lang="en-CA" sz="4100" b="1" i="0" u="none" strike="noStrike" baseline="0" dirty="0"/>
            </a:br>
            <a:endParaRPr lang="en-CA" sz="4100" dirty="0"/>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1158240" y="4700588"/>
            <a:ext cx="6339840" cy="1655762"/>
          </a:xfrm>
        </p:spPr>
        <p:txBody>
          <a:bodyPr>
            <a:normAutofit fontScale="92500"/>
          </a:bodyPr>
          <a:lstStyle/>
          <a:p>
            <a:pPr algn="l"/>
            <a:br>
              <a:rPr lang="en-US" b="1" i="0" u="none" strike="noStrike" baseline="0" dirty="0"/>
            </a:br>
            <a:r>
              <a:rPr lang="en-CA" sz="4000" b="1" i="0" u="none" strike="noStrike" baseline="0" dirty="0"/>
              <a:t>I. THE DANGER OF DECEPTION (Matthew 24:4,5,11,23,24)</a:t>
            </a:r>
            <a:endParaRPr lang="en-CA" sz="4000" dirty="0"/>
          </a:p>
        </p:txBody>
      </p:sp>
      <p:cxnSp>
        <p:nvCxnSpPr>
          <p:cNvPr id="34"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extLst>
              <a:ext uri="{28A0092B-C50C-407E-A947-70E740481C1C}">
                <a14:useLocalDpi xmlns:a14="http://schemas.microsoft.com/office/drawing/2010/main" val="0"/>
              </a:ext>
            </a:extLst>
          </a:blip>
          <a:srcRect l="29968" r="13783" b="2"/>
          <a:stretch/>
        </p:blipFill>
        <p:spPr>
          <a:xfrm>
            <a:off x="8134348" y="1005839"/>
            <a:ext cx="3444236" cy="3444236"/>
          </a:xfrm>
          <a:custGeom>
            <a:avLst/>
            <a:gdLst/>
            <a:ahLst/>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82345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247475" y="1862642"/>
            <a:ext cx="7758545" cy="3132716"/>
          </a:xfrm>
        </p:spPr>
        <p:txBody>
          <a:bodyPr>
            <a:normAutofit fontScale="90000"/>
          </a:bodyPr>
          <a:lstStyle/>
          <a:p>
            <a:pPr algn="l"/>
            <a:br>
              <a:rPr lang="en-CA" sz="2800" b="0" i="1" u="none" strike="noStrike" baseline="0" dirty="0">
                <a:solidFill>
                  <a:srgbClr val="FF0000"/>
                </a:solidFill>
              </a:rPr>
            </a:br>
            <a:r>
              <a:rPr lang="en-CA" sz="3800" b="0" i="1" u="none" strike="noStrike" baseline="0" dirty="0"/>
              <a:t>“The Spirit clearly says that in the latter times </a:t>
            </a:r>
            <a:r>
              <a:rPr lang="en-CA" sz="3800" b="0" i="1" u="sng" strike="noStrike" baseline="0" dirty="0"/>
              <a:t>some</a:t>
            </a:r>
            <a:r>
              <a:rPr lang="en-CA" sz="3800" b="0" i="1" u="none" strike="noStrike" baseline="0" dirty="0"/>
              <a:t> will abandon the faith and follow </a:t>
            </a:r>
            <a:r>
              <a:rPr lang="en-CA" sz="3800" b="0" i="1" u="sng" strike="noStrike" baseline="0" dirty="0"/>
              <a:t>deceiving spirits</a:t>
            </a:r>
            <a:r>
              <a:rPr lang="en-CA" sz="3800" b="0" i="1" u="none" strike="noStrike" baseline="0" dirty="0"/>
              <a:t> and things taught by demons.</a:t>
            </a:r>
            <a:br>
              <a:rPr lang="en-CA" sz="3800" b="0" i="1" u="none" strike="noStrike" baseline="0" dirty="0"/>
            </a:br>
            <a:r>
              <a:rPr lang="en-CA" sz="3800" b="0" i="1" u="none" strike="noStrike" baseline="0" dirty="0"/>
              <a:t>2. Such teachings come through hypocritical liars, whose consciences have been seared as with a hot iron.”	</a:t>
            </a:r>
            <a:br>
              <a:rPr lang="en-CA" sz="3800" b="0" i="1" u="none" strike="noStrike" baseline="0" dirty="0"/>
            </a:br>
            <a:r>
              <a:rPr lang="en-CA" sz="3800" b="0" i="1" u="none" strike="noStrike" baseline="0" dirty="0"/>
              <a:t>					I Timothy 4:1,2</a:t>
            </a:r>
            <a:br>
              <a:rPr lang="en-CA" sz="3800" b="0" i="0" u="none" strike="noStrike" baseline="0" dirty="0"/>
            </a:br>
            <a:br>
              <a:rPr lang="en-CA" sz="4100" b="1" i="0" u="none" strike="noStrike" baseline="0" dirty="0"/>
            </a:br>
            <a:endParaRPr lang="en-CA" sz="4100" dirty="0"/>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1158240" y="4700588"/>
            <a:ext cx="6339840" cy="1655762"/>
          </a:xfrm>
        </p:spPr>
        <p:txBody>
          <a:bodyPr>
            <a:normAutofit fontScale="92500"/>
          </a:bodyPr>
          <a:lstStyle/>
          <a:p>
            <a:pPr algn="l"/>
            <a:br>
              <a:rPr lang="en-US" b="1" i="0" u="none" strike="noStrike" baseline="0" dirty="0"/>
            </a:br>
            <a:r>
              <a:rPr lang="en-CA" sz="4000" b="1" i="0" u="none" strike="noStrike" baseline="0" dirty="0"/>
              <a:t>I. THE DANGER OF DECEPTION (Matthew 24:4,5,11,23,24)</a:t>
            </a:r>
            <a:endParaRPr lang="en-CA" sz="4000" dirty="0"/>
          </a:p>
        </p:txBody>
      </p:sp>
      <p:cxnSp>
        <p:nvCxnSpPr>
          <p:cNvPr id="34"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extLst>
              <a:ext uri="{28A0092B-C50C-407E-A947-70E740481C1C}">
                <a14:useLocalDpi xmlns:a14="http://schemas.microsoft.com/office/drawing/2010/main" val="0"/>
              </a:ext>
            </a:extLst>
          </a:blip>
          <a:srcRect l="29968" r="13783" b="2"/>
          <a:stretch/>
        </p:blipFill>
        <p:spPr>
          <a:xfrm>
            <a:off x="8134348" y="1005839"/>
            <a:ext cx="3444236" cy="3444236"/>
          </a:xfrm>
          <a:custGeom>
            <a:avLst/>
            <a:gdLst/>
            <a:ahLst/>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98392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750" fill="hold"/>
                                        <p:tgtEl>
                                          <p:spTgt spid="2"/>
                                        </p:tgtEl>
                                        <p:attrNameLst>
                                          <p:attrName>ppt_w</p:attrName>
                                        </p:attrNameLst>
                                      </p:cBhvr>
                                      <p:tavLst>
                                        <p:tav tm="0">
                                          <p:val>
                                            <p:fltVal val="0"/>
                                          </p:val>
                                        </p:tav>
                                        <p:tav tm="100000">
                                          <p:val>
                                            <p:strVal val="#ppt_w"/>
                                          </p:val>
                                        </p:tav>
                                      </p:tavLst>
                                    </p:anim>
                                    <p:anim calcmode="lin" valueType="num">
                                      <p:cBhvr>
                                        <p:cTn id="8" dur="1750" fill="hold"/>
                                        <p:tgtEl>
                                          <p:spTgt spid="2"/>
                                        </p:tgtEl>
                                        <p:attrNameLst>
                                          <p:attrName>ppt_h</p:attrName>
                                        </p:attrNameLst>
                                      </p:cBhvr>
                                      <p:tavLst>
                                        <p:tav tm="0">
                                          <p:val>
                                            <p:fltVal val="0"/>
                                          </p:val>
                                        </p:tav>
                                        <p:tav tm="100000">
                                          <p:val>
                                            <p:strVal val="#ppt_h"/>
                                          </p:val>
                                        </p:tav>
                                      </p:tavLst>
                                    </p:anim>
                                    <p:animEffect transition="in" filter="fade">
                                      <p:cBhvr>
                                        <p:cTn id="9"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247475" y="3180645"/>
            <a:ext cx="7758545" cy="1394689"/>
          </a:xfrm>
        </p:spPr>
        <p:txBody>
          <a:bodyPr>
            <a:normAutofit fontScale="90000"/>
          </a:bodyPr>
          <a:lstStyle/>
          <a:p>
            <a:pPr algn="l"/>
            <a:br>
              <a:rPr lang="en-CA" sz="2800" b="0" i="1" u="none" strike="noStrike" baseline="0" dirty="0">
                <a:solidFill>
                  <a:srgbClr val="FF0000"/>
                </a:solidFill>
              </a:rPr>
            </a:br>
            <a:r>
              <a:rPr lang="en-CA" sz="3800" b="0" i="0" u="none" strike="noStrike" baseline="0" dirty="0"/>
              <a:t>These </a:t>
            </a:r>
            <a:r>
              <a:rPr lang="en-CA" sz="3800" b="1" i="1" u="none" strike="noStrike" baseline="0" dirty="0"/>
              <a:t>“seducing or deceiving spirits”</a:t>
            </a:r>
            <a:r>
              <a:rPr lang="en-CA" sz="3800" b="0" i="0" u="none" strike="noStrike" baseline="0" dirty="0"/>
              <a:t> according to Vines Expository Dictionary of New Testament Words denote </a:t>
            </a:r>
            <a:r>
              <a:rPr lang="en-CA" sz="3800" b="1" i="0" u="sng" strike="noStrike" baseline="0" dirty="0"/>
              <a:t>an imposter of the vagabond type, and so any kind of deceiver or corrupter. It is a word used to describe someone who leads others into error.</a:t>
            </a:r>
            <a:br>
              <a:rPr lang="en-CA" sz="3800" b="0" i="0" u="none" strike="noStrike" baseline="0" dirty="0"/>
            </a:br>
            <a:br>
              <a:rPr lang="en-CA" sz="4100" b="1" i="0" u="none" strike="noStrike" baseline="0" dirty="0"/>
            </a:br>
            <a:endParaRPr lang="en-CA" sz="4100" dirty="0"/>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1158240" y="4700588"/>
            <a:ext cx="6339840" cy="1655762"/>
          </a:xfrm>
        </p:spPr>
        <p:txBody>
          <a:bodyPr>
            <a:normAutofit fontScale="92500"/>
          </a:bodyPr>
          <a:lstStyle/>
          <a:p>
            <a:pPr algn="l"/>
            <a:br>
              <a:rPr lang="en-US" b="1" i="0" u="none" strike="noStrike" baseline="0" dirty="0"/>
            </a:br>
            <a:r>
              <a:rPr lang="en-CA" sz="4000" b="1" i="0" u="none" strike="noStrike" baseline="0" dirty="0"/>
              <a:t>I. THE DANGER OF DECEPTION (Matthew 24:4,5,11,23,24)</a:t>
            </a:r>
            <a:endParaRPr lang="en-CA" sz="4000" dirty="0"/>
          </a:p>
        </p:txBody>
      </p:sp>
      <p:cxnSp>
        <p:nvCxnSpPr>
          <p:cNvPr id="34"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extLst>
              <a:ext uri="{28A0092B-C50C-407E-A947-70E740481C1C}">
                <a14:useLocalDpi xmlns:a14="http://schemas.microsoft.com/office/drawing/2010/main" val="0"/>
              </a:ext>
            </a:extLst>
          </a:blip>
          <a:srcRect l="29968" r="13783" b="2"/>
          <a:stretch/>
        </p:blipFill>
        <p:spPr>
          <a:xfrm>
            <a:off x="8134348" y="1005839"/>
            <a:ext cx="3444236" cy="3444236"/>
          </a:xfrm>
          <a:custGeom>
            <a:avLst/>
            <a:gdLst/>
            <a:ahLst/>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22704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247475" y="2930137"/>
            <a:ext cx="7758545" cy="1394689"/>
          </a:xfrm>
        </p:spPr>
        <p:txBody>
          <a:bodyPr>
            <a:normAutofit fontScale="90000"/>
          </a:bodyPr>
          <a:lstStyle/>
          <a:p>
            <a:pPr algn="l"/>
            <a:br>
              <a:rPr lang="en-CA" sz="2800" b="0" i="1" u="none" strike="noStrike" baseline="0" dirty="0">
                <a:solidFill>
                  <a:srgbClr val="FF0000"/>
                </a:solidFill>
              </a:rPr>
            </a:br>
            <a:r>
              <a:rPr lang="en-CA" sz="3800" b="0" i="1" u="none" strike="noStrike" baseline="0" dirty="0">
                <a:solidFill>
                  <a:srgbClr val="FF0000"/>
                </a:solidFill>
              </a:rPr>
              <a:t>“Many will say to me on that day, ‘Lord, Lord did we not prophesy in your name, and in your name drive out demons and perform many miracles?</a:t>
            </a:r>
            <a:br>
              <a:rPr lang="en-CA" sz="3800" b="0" i="1" u="none" strike="noStrike" baseline="0" dirty="0">
                <a:solidFill>
                  <a:srgbClr val="FF0000"/>
                </a:solidFill>
              </a:rPr>
            </a:br>
            <a:r>
              <a:rPr lang="en-CA" sz="3800" b="0" i="1" u="none" strike="noStrike" baseline="0" dirty="0">
                <a:solidFill>
                  <a:srgbClr val="FF0000"/>
                </a:solidFill>
              </a:rPr>
              <a:t>23. Then I will tell them plainly, </a:t>
            </a:r>
            <a:r>
              <a:rPr lang="en-CA" sz="3800" b="0" i="1" u="sng" strike="noStrike" baseline="0" dirty="0">
                <a:solidFill>
                  <a:srgbClr val="FF0000"/>
                </a:solidFill>
              </a:rPr>
              <a:t>‘I never knew you.</a:t>
            </a:r>
            <a:r>
              <a:rPr lang="en-CA" sz="3800" b="0" i="1" u="none" strike="noStrike" baseline="0" dirty="0">
                <a:solidFill>
                  <a:srgbClr val="FF0000"/>
                </a:solidFill>
              </a:rPr>
              <a:t> Away from me, you evildoers.”</a:t>
            </a:r>
            <a:br>
              <a:rPr lang="en-CA" sz="3800" b="0" i="1" u="none" strike="noStrike" baseline="0" dirty="0">
                <a:solidFill>
                  <a:srgbClr val="FF0000"/>
                </a:solidFill>
              </a:rPr>
            </a:br>
            <a:r>
              <a:rPr lang="en-US" sz="3800" b="0" i="1" u="none" strike="noStrike" baseline="0" dirty="0">
                <a:solidFill>
                  <a:srgbClr val="FF0000"/>
                </a:solidFill>
              </a:rPr>
              <a:t>					Matthew 7:22,23</a:t>
            </a:r>
            <a:br>
              <a:rPr lang="en-CA" sz="4100" b="1" i="0" u="none" strike="noStrike" baseline="0" dirty="0"/>
            </a:br>
            <a:endParaRPr lang="en-CA" sz="4100" dirty="0"/>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1158240" y="4700588"/>
            <a:ext cx="6339840" cy="1655762"/>
          </a:xfrm>
        </p:spPr>
        <p:txBody>
          <a:bodyPr>
            <a:normAutofit fontScale="92500"/>
          </a:bodyPr>
          <a:lstStyle/>
          <a:p>
            <a:pPr algn="l"/>
            <a:br>
              <a:rPr lang="en-US" b="1" i="0" u="none" strike="noStrike" baseline="0" dirty="0"/>
            </a:br>
            <a:r>
              <a:rPr lang="en-CA" sz="4000" b="1" i="0" u="none" strike="noStrike" baseline="0" dirty="0"/>
              <a:t>I. THE DANGER OF DECEPTION (Matthew 24:4,5,11,23,24)</a:t>
            </a:r>
            <a:endParaRPr lang="en-CA" sz="4000" dirty="0"/>
          </a:p>
        </p:txBody>
      </p:sp>
      <p:cxnSp>
        <p:nvCxnSpPr>
          <p:cNvPr id="34"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extLst>
              <a:ext uri="{28A0092B-C50C-407E-A947-70E740481C1C}">
                <a14:useLocalDpi xmlns:a14="http://schemas.microsoft.com/office/drawing/2010/main" val="0"/>
              </a:ext>
            </a:extLst>
          </a:blip>
          <a:srcRect l="29968" r="13783" b="2"/>
          <a:stretch/>
        </p:blipFill>
        <p:spPr>
          <a:xfrm>
            <a:off x="8134348" y="1005839"/>
            <a:ext cx="3444236" cy="3444236"/>
          </a:xfrm>
          <a:custGeom>
            <a:avLst/>
            <a:gdLst/>
            <a:ahLst/>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126380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750" fill="hold"/>
                                        <p:tgtEl>
                                          <p:spTgt spid="2"/>
                                        </p:tgtEl>
                                        <p:attrNameLst>
                                          <p:attrName>ppt_w</p:attrName>
                                        </p:attrNameLst>
                                      </p:cBhvr>
                                      <p:tavLst>
                                        <p:tav tm="0">
                                          <p:val>
                                            <p:fltVal val="0"/>
                                          </p:val>
                                        </p:tav>
                                        <p:tav tm="100000">
                                          <p:val>
                                            <p:strVal val="#ppt_w"/>
                                          </p:val>
                                        </p:tav>
                                      </p:tavLst>
                                    </p:anim>
                                    <p:anim calcmode="lin" valueType="num">
                                      <p:cBhvr>
                                        <p:cTn id="8" dur="1750" fill="hold"/>
                                        <p:tgtEl>
                                          <p:spTgt spid="2"/>
                                        </p:tgtEl>
                                        <p:attrNameLst>
                                          <p:attrName>ppt_h</p:attrName>
                                        </p:attrNameLst>
                                      </p:cBhvr>
                                      <p:tavLst>
                                        <p:tav tm="0">
                                          <p:val>
                                            <p:fltVal val="0"/>
                                          </p:val>
                                        </p:tav>
                                        <p:tav tm="100000">
                                          <p:val>
                                            <p:strVal val="#ppt_h"/>
                                          </p:val>
                                        </p:tav>
                                      </p:tavLst>
                                    </p:anim>
                                    <p:animEffect transition="in" filter="fade">
                                      <p:cBhvr>
                                        <p:cTn id="9"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88A9F3-49E2-0C06-D1B5-08ED6312994D}"/>
              </a:ext>
            </a:extLst>
          </p:cNvPr>
          <p:cNvSpPr>
            <a:spLocks noGrp="1"/>
          </p:cNvSpPr>
          <p:nvPr>
            <p:ph type="ctrTitle"/>
          </p:nvPr>
        </p:nvSpPr>
        <p:spPr>
          <a:xfrm>
            <a:off x="45203" y="3501593"/>
            <a:ext cx="8006020" cy="1394689"/>
          </a:xfrm>
        </p:spPr>
        <p:txBody>
          <a:bodyPr>
            <a:normAutofit fontScale="90000"/>
          </a:bodyPr>
          <a:lstStyle/>
          <a:p>
            <a:pPr algn="l"/>
            <a:br>
              <a:rPr lang="en-CA" sz="2800" b="0" i="1" u="none" strike="noStrike" baseline="0" dirty="0">
                <a:solidFill>
                  <a:srgbClr val="FF0000"/>
                </a:solidFill>
              </a:rPr>
            </a:br>
            <a:r>
              <a:rPr lang="en-CA" sz="3800" b="0" i="0" u="none" strike="noStrike" baseline="0" dirty="0"/>
              <a:t>“</a:t>
            </a:r>
            <a:r>
              <a:rPr lang="en-CA" sz="3800" b="0" i="1" u="sng" strike="noStrike" baseline="0" dirty="0"/>
              <a:t>For the time will come when men will not put up with sound doctrine.</a:t>
            </a:r>
            <a:r>
              <a:rPr lang="en-CA" sz="3800" b="0" i="1" u="none" strike="noStrike" baseline="0" dirty="0"/>
              <a:t> Instead, to suit their own desires, </a:t>
            </a:r>
            <a:r>
              <a:rPr lang="en-CA" sz="3800" b="0" i="1" u="sng" strike="noStrike" baseline="0" dirty="0"/>
              <a:t>they will gather around them a great number of teachers to say what their itching ears want to hear</a:t>
            </a:r>
            <a:r>
              <a:rPr lang="en-CA" sz="3800" b="0" i="1" u="none" strike="noStrike" baseline="0" dirty="0"/>
              <a:t>.</a:t>
            </a:r>
            <a:br>
              <a:rPr lang="en-CA" sz="3800" b="0" i="1" u="none" strike="noStrike" baseline="0" dirty="0"/>
            </a:br>
            <a:r>
              <a:rPr lang="en-CA" sz="3800" b="0" i="1" u="sng" strike="noStrike" baseline="0" dirty="0"/>
              <a:t>4. They will turn their ears away from truth</a:t>
            </a:r>
            <a:r>
              <a:rPr lang="en-CA" sz="3800" b="0" i="1" u="none" strike="noStrike" baseline="0" dirty="0"/>
              <a:t> and turn aside to fables.</a:t>
            </a:r>
            <a:br>
              <a:rPr lang="en-CA" sz="3800" b="0" i="1" u="none" strike="noStrike" baseline="0" dirty="0"/>
            </a:br>
            <a:r>
              <a:rPr lang="en-CA" sz="3800" b="0" i="1" u="none" strike="noStrike" baseline="0" dirty="0"/>
              <a:t>5. But you keep your head in all situations . . .  </a:t>
            </a:r>
            <a:br>
              <a:rPr lang="en-CA" sz="3800" b="0" i="1" u="none" strike="noStrike" baseline="0" dirty="0"/>
            </a:br>
            <a:r>
              <a:rPr lang="en-US" sz="3800" b="0" i="1" u="none" strike="noStrike" baseline="0" dirty="0"/>
              <a:t>					II Timothy 4:3-5</a:t>
            </a:r>
            <a:br>
              <a:rPr lang="en-US" sz="3800" b="0" i="1" u="none" strike="noStrike" baseline="0" dirty="0"/>
            </a:br>
            <a:endParaRPr lang="en-CA" sz="3800" dirty="0"/>
          </a:p>
        </p:txBody>
      </p:sp>
      <p:sp>
        <p:nvSpPr>
          <p:cNvPr id="3" name="Subtitle 2">
            <a:extLst>
              <a:ext uri="{FF2B5EF4-FFF2-40B4-BE49-F238E27FC236}">
                <a16:creationId xmlns:a16="http://schemas.microsoft.com/office/drawing/2014/main" id="{A20FFD4E-13D9-A654-4EE5-C9ED4BC6101C}"/>
              </a:ext>
            </a:extLst>
          </p:cNvPr>
          <p:cNvSpPr>
            <a:spLocks noGrp="1"/>
          </p:cNvSpPr>
          <p:nvPr>
            <p:ph type="subTitle" idx="1"/>
          </p:nvPr>
        </p:nvSpPr>
        <p:spPr>
          <a:xfrm>
            <a:off x="1158240" y="4700588"/>
            <a:ext cx="6339840" cy="1655762"/>
          </a:xfrm>
        </p:spPr>
        <p:txBody>
          <a:bodyPr>
            <a:normAutofit fontScale="92500"/>
          </a:bodyPr>
          <a:lstStyle/>
          <a:p>
            <a:pPr algn="l"/>
            <a:br>
              <a:rPr lang="en-US" b="1" i="0" u="none" strike="noStrike" baseline="0" dirty="0"/>
            </a:br>
            <a:r>
              <a:rPr lang="en-CA" sz="4000" b="1" i="0" u="none" strike="noStrike" baseline="0" dirty="0"/>
              <a:t>I. THE DANGER OF DECEPTION (Matthew 24:4,5,11,23,24)</a:t>
            </a:r>
            <a:endParaRPr lang="en-CA" sz="4000" dirty="0"/>
          </a:p>
        </p:txBody>
      </p:sp>
      <p:cxnSp>
        <p:nvCxnSpPr>
          <p:cNvPr id="34" name="Straight Connector 33">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speedometer&#10;&#10;Description automatically generated with medium confidence">
            <a:extLst>
              <a:ext uri="{FF2B5EF4-FFF2-40B4-BE49-F238E27FC236}">
                <a16:creationId xmlns:a16="http://schemas.microsoft.com/office/drawing/2014/main" id="{40F738D7-0C5F-4C0B-E6DE-E4C59B96679A}"/>
              </a:ext>
            </a:extLst>
          </p:cNvPr>
          <p:cNvPicPr>
            <a:picLocks noChangeAspect="1"/>
          </p:cNvPicPr>
          <p:nvPr/>
        </p:nvPicPr>
        <p:blipFill rotWithShape="1">
          <a:blip r:embed="rId2">
            <a:extLst>
              <a:ext uri="{28A0092B-C50C-407E-A947-70E740481C1C}">
                <a14:useLocalDpi xmlns:a14="http://schemas.microsoft.com/office/drawing/2010/main" val="0"/>
              </a:ext>
            </a:extLst>
          </a:blip>
          <a:srcRect l="29968" r="13783" b="2"/>
          <a:stretch/>
        </p:blipFill>
        <p:spPr>
          <a:xfrm>
            <a:off x="8134348" y="1005839"/>
            <a:ext cx="3444236" cy="3444236"/>
          </a:xfrm>
          <a:custGeom>
            <a:avLst/>
            <a:gdLst/>
            <a:ahLst/>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305431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750" fill="hold"/>
                                        <p:tgtEl>
                                          <p:spTgt spid="2"/>
                                        </p:tgtEl>
                                        <p:attrNameLst>
                                          <p:attrName>ppt_w</p:attrName>
                                        </p:attrNameLst>
                                      </p:cBhvr>
                                      <p:tavLst>
                                        <p:tav tm="0">
                                          <p:val>
                                            <p:fltVal val="0"/>
                                          </p:val>
                                        </p:tav>
                                        <p:tav tm="100000">
                                          <p:val>
                                            <p:strVal val="#ppt_w"/>
                                          </p:val>
                                        </p:tav>
                                      </p:tavLst>
                                    </p:anim>
                                    <p:anim calcmode="lin" valueType="num">
                                      <p:cBhvr>
                                        <p:cTn id="8" dur="1750" fill="hold"/>
                                        <p:tgtEl>
                                          <p:spTgt spid="2"/>
                                        </p:tgtEl>
                                        <p:attrNameLst>
                                          <p:attrName>ppt_h</p:attrName>
                                        </p:attrNameLst>
                                      </p:cBhvr>
                                      <p:tavLst>
                                        <p:tav tm="0">
                                          <p:val>
                                            <p:fltVal val="0"/>
                                          </p:val>
                                        </p:tav>
                                        <p:tav tm="100000">
                                          <p:val>
                                            <p:strVal val="#ppt_h"/>
                                          </p:val>
                                        </p:tav>
                                      </p:tavLst>
                                    </p:anim>
                                    <p:animEffect transition="in" filter="fade">
                                      <p:cBhvr>
                                        <p:cTn id="9"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1230</Words>
  <Application>Microsoft Office PowerPoint</Application>
  <PresentationFormat>Widescreen</PresentationFormat>
  <Paragraphs>45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DANGERS OF THE END TIMES </vt:lpstr>
      <vt:lpstr>Jesus warned us that the last generation would have to face incredible hardships </vt:lpstr>
      <vt:lpstr>“Watch out that no one deceives you. 5. For many will come in my name, claiming, ‘I am the Christ, and will deceive many . . . 10. At that time many will turn away from the faith and will betray and hate each other. 11. And many false prophets will appear and deceive many people . . .      Matthew 24: 4,5,10,11 </vt:lpstr>
      <vt:lpstr> 23. At that time if anyone says to ‘Look, here is the Christ!’ Or, ‘There he is!’ Do not believe it. 24. For false Christs and false prophets will appear and perform great signs and miracles to deceive even the elect - if that were possible. 25. See, I have told you ahead of time.”     Matthew 24: 23,24,25 </vt:lpstr>
      <vt:lpstr> The word used to describe this danger is “deceive.” The Greek word “planao”  means “cause to roam (from safety, truth, or virtue): to go astray, deceive, err, seduce, wander, be out of the way.”  </vt:lpstr>
      <vt:lpstr> “The Spirit clearly says that in the latter times some will abandon the faith and follow deceiving spirits and things taught by demons. 2. Such teachings come through hypocritical liars, whose consciences have been seared as with a hot iron.”       I Timothy 4:1,2  </vt:lpstr>
      <vt:lpstr> These “seducing or deceiving spirits” according to Vines Expository Dictionary of New Testament Words denote an imposter of the vagabond type, and so any kind of deceiver or corrupter. It is a word used to describe someone who leads others into error.  </vt:lpstr>
      <vt:lpstr> “Many will say to me on that day, ‘Lord, Lord did we not prophesy in your name, and in your name drive out demons and perform many miracles? 23. Then I will tell them plainly, ‘I never knew you. Away from me, you evildoers.”      Matthew 7:22,23 </vt:lpstr>
      <vt:lpstr> “For the time will come when men will not put up with sound doctrine. Instead, to suit their own desires, they will gather around them a great number of teachers to say what their itching ears want to hear. 4. They will turn their ears away from truth and turn aside to fables. 5. But you keep your head in all situations . . .        II Timothy 4:3-5 </vt:lpstr>
      <vt:lpstr> “The coming of the lawless one will be in accordance with the work of Satan displayed in all kinds of counterfeit miracles, signs and wonders, 10. And in every sort of evil that deceives those who are perishing. They perish because they refused to love the truth and so be saved.     II Thessalonians 2:9-10</vt:lpstr>
      <vt:lpstr>11. For this reason God sends them a powerful delusion so that they will believe the lie. 12. And so that all will be condemned who have not believed the truth but have delighted in wickedness.”    II Thessalonians 2:11-12</vt:lpstr>
      <vt:lpstr>“Do not be deceived; God cannot be mocked. A man reaps what he sows. 8. The one who sows to please his sinful nature, from that nature will reap destruction; the one who sows to please the Spirit, from the Spirit will reap eternal life. 9. Let us not become weary in doing good, for at the proper time we will reap a harvest if we do not give up.”          Galatians 6:7-9</vt:lpstr>
      <vt:lpstr>“There will be signs in the sun, moon and stars. On the earth, nations will be in anguish and perplexity at the roaring and tossing of the sea. 26. Men will faint from terror, apprehensive of what is coming on the world, for the heavenly bodies will be shaken.     Luke 21:25-26 </vt:lpstr>
      <vt:lpstr>27. At that time they will see the Son of Man coming in a cloud with power and great glory. 28 When these things begin to take place, stand up and lift up your heads, because your redemption is drawing near.”     Luke 21:27-28</vt:lpstr>
      <vt:lpstr>The words used to describe “discouragement” in the Bible have meanings like “to cut down; to scare; to terrify; to break down by violence, confusion or fear; to waste; to faint; to bruise; to crush; to break; to be disheartened.” </vt:lpstr>
      <vt:lpstr>The N.T. word “athumeo” describes “someone who has passionate rushes of negative feelings.” People who enter this state feel they are being taken over by something they cannot control.</vt:lpstr>
      <vt:lpstr>If deception and discouragement have become a factor in your life, let me encourage you that you are not alone. Let me also say the Bible tells us what we can do about it.</vt:lpstr>
      <vt:lpstr>If deception and discouragement have become a factor in your life, let me encourage you that you are not alone. Let me also say the Bible tells us what we can do about it.</vt:lpstr>
      <vt:lpstr>If deception and discouragement have become a factor in your life, let me encourage you that you are not alone. Let me also say the Bible tells us what we can do about 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DANGERS OF THE END TIMES </dc:title>
  <dc:creator>Fountaingate Christian</dc:creator>
  <cp:lastModifiedBy>Fountaingate Christian</cp:lastModifiedBy>
  <cp:revision>9</cp:revision>
  <dcterms:created xsi:type="dcterms:W3CDTF">2022-06-11T00:15:02Z</dcterms:created>
  <dcterms:modified xsi:type="dcterms:W3CDTF">2022-06-15T00:02:47Z</dcterms:modified>
</cp:coreProperties>
</file>