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4"/>
  </p:sldMasterIdLst>
  <p:notesMasterIdLst>
    <p:notesMasterId r:id="rId23"/>
  </p:notesMasterIdLst>
  <p:sldIdLst>
    <p:sldId id="259" r:id="rId5"/>
    <p:sldId id="263" r:id="rId6"/>
    <p:sldId id="309" r:id="rId7"/>
    <p:sldId id="278" r:id="rId8"/>
    <p:sldId id="290" r:id="rId9"/>
    <p:sldId id="310" r:id="rId10"/>
    <p:sldId id="312" r:id="rId11"/>
    <p:sldId id="311" r:id="rId12"/>
    <p:sldId id="313" r:id="rId13"/>
    <p:sldId id="314" r:id="rId14"/>
    <p:sldId id="315" r:id="rId15"/>
    <p:sldId id="316" r:id="rId16"/>
    <p:sldId id="291" r:id="rId17"/>
    <p:sldId id="317" r:id="rId18"/>
    <p:sldId id="318" r:id="rId19"/>
    <p:sldId id="319" r:id="rId20"/>
    <p:sldId id="321" r:id="rId21"/>
    <p:sldId id="32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25" y="77"/>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B987B-6643-43AA-9B56-509B80CCD0F3}" type="datetimeFigureOut">
              <a:rPr lang="en-US" smtClean="0"/>
              <a:t>3/5/2022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806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5018346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413665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113500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946384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701104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3174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935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481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3/5/2022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169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3/5/2022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2562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3/5/2022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771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3/5/2022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568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3852E-F5CF-4AEE-8E73-07BBAD90892A}" type="datetime1">
              <a:rPr lang="en-US" smtClean="0"/>
              <a:t>3/5/2022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68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3/5/2022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0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9BF09E-DD05-437F-9F41-BFC11A888A78}" type="datetime1">
              <a:rPr lang="en-US" smtClean="0"/>
              <a:t>3/5/2022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984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E312BF-6E7B-46F2-B83A-98982FB970FA}" type="datetime1">
              <a:rPr lang="en-US" smtClean="0"/>
              <a:t>3/5/2022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8624815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10178-CDC5-4BD7-A189-8F4BBE5EA564}"/>
              </a:ext>
            </a:extLst>
          </p:cNvPr>
          <p:cNvSpPr>
            <a:spLocks noGrp="1"/>
          </p:cNvSpPr>
          <p:nvPr>
            <p:ph type="ctrTitle"/>
          </p:nvPr>
        </p:nvSpPr>
        <p:spPr>
          <a:xfrm>
            <a:off x="973667" y="404284"/>
            <a:ext cx="8465608" cy="1646302"/>
          </a:xfrm>
        </p:spPr>
        <p:txBody>
          <a:bodyPr/>
          <a:lstStyle/>
          <a:p>
            <a:pPr algn="ctr"/>
            <a:r>
              <a:rPr lang="en-CA" sz="6600" dirty="0"/>
              <a:t>DECLARING A FAST</a:t>
            </a:r>
          </a:p>
        </p:txBody>
      </p:sp>
      <p:sp>
        <p:nvSpPr>
          <p:cNvPr id="3" name="Subtitle 2">
            <a:extLst>
              <a:ext uri="{FF2B5EF4-FFF2-40B4-BE49-F238E27FC236}">
                <a16:creationId xmlns:a16="http://schemas.microsoft.com/office/drawing/2014/main" id="{F5138C4F-5ED7-4B74-B0C6-2DF6DC04F194}"/>
              </a:ext>
            </a:extLst>
          </p:cNvPr>
          <p:cNvSpPr>
            <a:spLocks noGrp="1"/>
          </p:cNvSpPr>
          <p:nvPr>
            <p:ph type="subTitle" idx="1"/>
          </p:nvPr>
        </p:nvSpPr>
        <p:spPr>
          <a:xfrm>
            <a:off x="1323003" y="3164142"/>
            <a:ext cx="7766936" cy="1096899"/>
          </a:xfrm>
        </p:spPr>
        <p:txBody>
          <a:bodyPr anchor="ctr">
            <a:noAutofit/>
          </a:bodyPr>
          <a:lstStyle/>
          <a:p>
            <a:pPr algn="ctr"/>
            <a:r>
              <a:rPr lang="en-CA" sz="4400" b="1" i="0" u="none" strike="noStrike" baseline="0" dirty="0">
                <a:solidFill>
                  <a:schemeClr val="accent2">
                    <a:lumMod val="60000"/>
                    <a:lumOff val="40000"/>
                  </a:schemeClr>
                </a:solidFill>
              </a:rPr>
              <a:t>Text:</a:t>
            </a:r>
          </a:p>
          <a:p>
            <a:pPr algn="ctr"/>
            <a:r>
              <a:rPr lang="en-CA" sz="4400" b="1" i="0" u="none" strike="noStrike" baseline="0" dirty="0">
                <a:solidFill>
                  <a:schemeClr val="accent2">
                    <a:lumMod val="60000"/>
                    <a:lumOff val="40000"/>
                  </a:schemeClr>
                </a:solidFill>
              </a:rPr>
              <a:t>Joel 2:15-17</a:t>
            </a:r>
            <a:endParaRPr lang="en-US" sz="4400" dirty="0">
              <a:solidFill>
                <a:schemeClr val="accent2">
                  <a:lumMod val="60000"/>
                  <a:lumOff val="40000"/>
                </a:schemeClr>
              </a:solidFill>
            </a:endParaRPr>
          </a:p>
        </p:txBody>
      </p:sp>
    </p:spTree>
    <p:extLst>
      <p:ext uri="{BB962C8B-B14F-4D97-AF65-F5344CB8AC3E}">
        <p14:creationId xmlns:p14="http://schemas.microsoft.com/office/powerpoint/2010/main" val="41256246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b="1" i="0" u="none" strike="noStrike" baseline="0" dirty="0">
                <a:solidFill>
                  <a:schemeClr val="accent2">
                    <a:lumMod val="60000"/>
                    <a:lumOff val="40000"/>
                  </a:schemeClr>
                </a:solidFill>
              </a:rPr>
              <a:t>II. THE PURPOSE OF FASTING (Isaiah 58:7)</a:t>
            </a:r>
            <a:br>
              <a:rPr lang="en-CA" b="1" i="0" u="none" strike="noStrike" baseline="0" dirty="0">
                <a:solidFill>
                  <a:schemeClr val="accent2">
                    <a:lumMod val="60000"/>
                    <a:lumOff val="40000"/>
                  </a:schemeClr>
                </a:solidFill>
              </a:rPr>
            </a:br>
            <a:br>
              <a:rPr lang="en-CA" b="1" i="0" u="none" strike="noStrike" baseline="0" dirty="0">
                <a:solidFill>
                  <a:schemeClr val="accent2">
                    <a:lumMod val="60000"/>
                    <a:lumOff val="40000"/>
                  </a:schemeClr>
                </a:solidFill>
              </a:rPr>
            </a:br>
            <a:br>
              <a:rPr lang="en-CA" b="0" i="0" u="none" strike="noStrike" baseline="0" dirty="0">
                <a:highlight>
                  <a:srgbClr val="FFFF00"/>
                </a:highlight>
              </a:rPr>
            </a:br>
            <a:r>
              <a:rPr lang="en-CA" b="1" i="0" u="sng" strike="noStrike" baseline="0" dirty="0">
                <a:solidFill>
                  <a:schemeClr val="accent2">
                    <a:lumMod val="60000"/>
                    <a:lumOff val="40000"/>
                  </a:schemeClr>
                </a:solidFill>
              </a:rPr>
              <a:t>Biblical Fasting is </a:t>
            </a:r>
            <a:r>
              <a:rPr lang="en-CA" sz="6600" b="1" i="0" u="sng" strike="noStrike" baseline="0" dirty="0">
                <a:solidFill>
                  <a:schemeClr val="accent2">
                    <a:lumMod val="60000"/>
                    <a:lumOff val="40000"/>
                  </a:schemeClr>
                </a:solidFill>
              </a:rPr>
              <a:t>NOT</a:t>
            </a:r>
            <a:r>
              <a:rPr lang="en-CA" sz="6600" b="1" i="0" u="none" strike="noStrike" baseline="0" dirty="0">
                <a:solidFill>
                  <a:schemeClr val="accent2">
                    <a:lumMod val="60000"/>
                    <a:lumOff val="40000"/>
                  </a:schemeClr>
                </a:solidFill>
              </a:rPr>
              <a:t>:</a:t>
            </a: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775200" y="554182"/>
            <a:ext cx="5209309" cy="5676293"/>
          </a:xfrm>
        </p:spPr>
        <p:txBody>
          <a:bodyPr anchor="ctr">
            <a:noAutofit/>
          </a:bodyPr>
          <a:lstStyle/>
          <a:p>
            <a:pPr marL="0" indent="0" algn="ctr">
              <a:buNone/>
            </a:pPr>
            <a:r>
              <a:rPr lang="en-CA" sz="3600" b="1" dirty="0">
                <a:solidFill>
                  <a:schemeClr val="accent2">
                    <a:lumMod val="60000"/>
                    <a:lumOff val="40000"/>
                  </a:schemeClr>
                </a:solidFill>
              </a:rPr>
              <a:t>B. A Manipulative Tool</a:t>
            </a:r>
            <a:r>
              <a:rPr lang="en-CA" sz="3600" dirty="0">
                <a:solidFill>
                  <a:schemeClr val="accent2">
                    <a:lumMod val="60000"/>
                    <a:lumOff val="40000"/>
                  </a:schemeClr>
                </a:solidFill>
              </a:rPr>
              <a:t>  </a:t>
            </a:r>
          </a:p>
          <a:p>
            <a:pPr marL="0" indent="0">
              <a:buNone/>
            </a:pPr>
            <a:r>
              <a:rPr lang="en-CA" sz="3200" b="1" i="1" baseline="30000" dirty="0">
                <a:solidFill>
                  <a:schemeClr val="tx1"/>
                </a:solidFill>
              </a:rPr>
              <a:t>“ </a:t>
            </a:r>
            <a:r>
              <a:rPr lang="en-CA" sz="3200" i="1" dirty="0">
                <a:solidFill>
                  <a:schemeClr val="tx1"/>
                </a:solidFill>
              </a:rPr>
              <a:t>If any of you lacks wisdom, you should ask God, who gives generously to all without finding fault, and it will be given to you.”</a:t>
            </a:r>
          </a:p>
          <a:p>
            <a:pPr marL="0" indent="0">
              <a:buNone/>
            </a:pPr>
            <a:r>
              <a:rPr lang="en-CA" sz="3200" i="1" dirty="0">
                <a:solidFill>
                  <a:schemeClr val="tx1"/>
                </a:solidFill>
              </a:rPr>
              <a:t>						James 1:5</a:t>
            </a:r>
          </a:p>
        </p:txBody>
      </p:sp>
    </p:spTree>
    <p:extLst>
      <p:ext uri="{BB962C8B-B14F-4D97-AF65-F5344CB8AC3E}">
        <p14:creationId xmlns:p14="http://schemas.microsoft.com/office/powerpoint/2010/main" val="28417736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1" end="1"/>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b="1" i="0" u="none" strike="noStrike" baseline="0" dirty="0">
                <a:solidFill>
                  <a:schemeClr val="accent2">
                    <a:lumMod val="60000"/>
                    <a:lumOff val="40000"/>
                  </a:schemeClr>
                </a:solidFill>
              </a:rPr>
              <a:t>II. THE PURPOSE OF FASTING (Isaiah 58:7)</a:t>
            </a:r>
            <a:br>
              <a:rPr lang="en-CA" b="1" i="0" u="none" strike="noStrike" baseline="0" dirty="0">
                <a:solidFill>
                  <a:schemeClr val="accent2">
                    <a:lumMod val="60000"/>
                    <a:lumOff val="40000"/>
                  </a:schemeClr>
                </a:solidFill>
              </a:rPr>
            </a:br>
            <a:br>
              <a:rPr lang="en-CA" b="1" i="0" u="none" strike="noStrike" baseline="0" dirty="0">
                <a:solidFill>
                  <a:schemeClr val="accent2">
                    <a:lumMod val="60000"/>
                    <a:lumOff val="40000"/>
                  </a:schemeClr>
                </a:solidFill>
              </a:rPr>
            </a:br>
            <a:br>
              <a:rPr lang="en-CA" b="0" i="0" u="none" strike="noStrike" baseline="0" dirty="0">
                <a:highlight>
                  <a:srgbClr val="FFFF00"/>
                </a:highlight>
              </a:rPr>
            </a:br>
            <a:r>
              <a:rPr lang="en-CA" b="1" i="0" u="sng" strike="noStrike" baseline="0" dirty="0">
                <a:solidFill>
                  <a:schemeClr val="accent2">
                    <a:lumMod val="60000"/>
                    <a:lumOff val="40000"/>
                  </a:schemeClr>
                </a:solidFill>
              </a:rPr>
              <a:t>Biblical Fasting is </a:t>
            </a:r>
            <a:r>
              <a:rPr lang="en-CA" sz="6600" b="1" i="0" u="sng" strike="noStrike" baseline="0" dirty="0">
                <a:solidFill>
                  <a:schemeClr val="accent2">
                    <a:lumMod val="60000"/>
                    <a:lumOff val="40000"/>
                  </a:schemeClr>
                </a:solidFill>
              </a:rPr>
              <a:t>NOT</a:t>
            </a:r>
            <a:r>
              <a:rPr lang="en-CA" sz="6600" b="1" i="0" u="none" strike="noStrike" baseline="0" dirty="0">
                <a:solidFill>
                  <a:schemeClr val="accent2">
                    <a:lumMod val="60000"/>
                    <a:lumOff val="40000"/>
                  </a:schemeClr>
                </a:solidFill>
              </a:rPr>
              <a:t>:</a:t>
            </a: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775200" y="554182"/>
            <a:ext cx="5209309" cy="5676293"/>
          </a:xfrm>
        </p:spPr>
        <p:txBody>
          <a:bodyPr anchor="ctr">
            <a:noAutofit/>
          </a:bodyPr>
          <a:lstStyle/>
          <a:p>
            <a:pPr marL="0" indent="0" algn="ctr">
              <a:buNone/>
            </a:pPr>
            <a:r>
              <a:rPr lang="en-CA" sz="3600" b="1" dirty="0">
                <a:solidFill>
                  <a:schemeClr val="accent2">
                    <a:lumMod val="60000"/>
                    <a:lumOff val="40000"/>
                  </a:schemeClr>
                </a:solidFill>
              </a:rPr>
              <a:t>B. A Manipulative Tool</a:t>
            </a:r>
            <a:r>
              <a:rPr lang="en-CA" sz="3600" dirty="0">
                <a:solidFill>
                  <a:schemeClr val="accent2">
                    <a:lumMod val="60000"/>
                    <a:lumOff val="40000"/>
                  </a:schemeClr>
                </a:solidFill>
              </a:rPr>
              <a:t>  </a:t>
            </a:r>
          </a:p>
          <a:p>
            <a:pPr marL="0" indent="0" algn="ctr">
              <a:buNone/>
            </a:pPr>
            <a:endParaRPr lang="en-CA" sz="3600" i="1" dirty="0">
              <a:solidFill>
                <a:schemeClr val="accent2">
                  <a:lumMod val="60000"/>
                  <a:lumOff val="40000"/>
                </a:schemeClr>
              </a:solidFill>
            </a:endParaRPr>
          </a:p>
          <a:p>
            <a:pPr marL="0" indent="0">
              <a:buNone/>
            </a:pPr>
            <a:r>
              <a:rPr lang="en-CA" sz="3200" i="1" dirty="0">
                <a:solidFill>
                  <a:schemeClr val="tx1"/>
                </a:solidFill>
              </a:rPr>
              <a:t>“If you, then, though you are evil, know how to give good gifts to your children, how much more will your Father in heaven give good gifts to those who ask him!</a:t>
            </a:r>
          </a:p>
          <a:p>
            <a:pPr marL="0" indent="0">
              <a:buNone/>
            </a:pPr>
            <a:r>
              <a:rPr lang="en-CA" sz="3200" i="1" dirty="0">
                <a:solidFill>
                  <a:schemeClr val="tx1"/>
                </a:solidFill>
              </a:rPr>
              <a:t>				Matthew 7:11</a:t>
            </a:r>
          </a:p>
        </p:txBody>
      </p:sp>
    </p:spTree>
    <p:extLst>
      <p:ext uri="{BB962C8B-B14F-4D97-AF65-F5344CB8AC3E}">
        <p14:creationId xmlns:p14="http://schemas.microsoft.com/office/powerpoint/2010/main" val="6257419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anim calcmode="lin" valueType="num">
                                      <p:cBhvr>
                                        <p:cTn id="16"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anim calcmode="lin" valueType="num">
                                      <p:cBhvr>
                                        <p:cTn id="24"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b="1" i="0" u="none" strike="noStrike" baseline="0" dirty="0">
                <a:solidFill>
                  <a:schemeClr val="accent2">
                    <a:lumMod val="60000"/>
                    <a:lumOff val="40000"/>
                  </a:schemeClr>
                </a:solidFill>
              </a:rPr>
              <a:t>II. THE PURPOSE OF FASTING (Isaiah 58:7)</a:t>
            </a:r>
            <a:br>
              <a:rPr lang="en-CA" b="1" i="0" u="none" strike="noStrike" baseline="0" dirty="0">
                <a:solidFill>
                  <a:schemeClr val="accent2">
                    <a:lumMod val="60000"/>
                    <a:lumOff val="40000"/>
                  </a:schemeClr>
                </a:solidFill>
              </a:rPr>
            </a:br>
            <a:br>
              <a:rPr lang="en-CA" b="1" i="0" u="none" strike="noStrike" baseline="0" dirty="0">
                <a:solidFill>
                  <a:schemeClr val="accent2">
                    <a:lumMod val="60000"/>
                    <a:lumOff val="40000"/>
                  </a:schemeClr>
                </a:solidFill>
              </a:rPr>
            </a:br>
            <a:br>
              <a:rPr lang="en-CA" b="0" i="0" u="none" strike="noStrike" baseline="0" dirty="0">
                <a:highlight>
                  <a:srgbClr val="FFFF00"/>
                </a:highlight>
              </a:rPr>
            </a:br>
            <a:r>
              <a:rPr lang="en-CA" b="1" i="0" u="sng" strike="noStrike" baseline="0" dirty="0">
                <a:solidFill>
                  <a:schemeClr val="accent2">
                    <a:lumMod val="60000"/>
                    <a:lumOff val="40000"/>
                  </a:schemeClr>
                </a:solidFill>
              </a:rPr>
              <a:t>Biblical Fasting is </a:t>
            </a:r>
            <a:r>
              <a:rPr lang="en-CA" sz="6600" b="1" i="0" u="sng" strike="noStrike" baseline="0" dirty="0">
                <a:solidFill>
                  <a:schemeClr val="accent2">
                    <a:lumMod val="60000"/>
                    <a:lumOff val="40000"/>
                  </a:schemeClr>
                </a:solidFill>
              </a:rPr>
              <a:t>NOT</a:t>
            </a:r>
            <a:r>
              <a:rPr lang="en-CA" sz="6600" b="1" i="0" u="none" strike="noStrike" baseline="0" dirty="0">
                <a:solidFill>
                  <a:schemeClr val="accent2">
                    <a:lumMod val="60000"/>
                    <a:lumOff val="40000"/>
                  </a:schemeClr>
                </a:solidFill>
              </a:rPr>
              <a:t>:</a:t>
            </a: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775200" y="554182"/>
            <a:ext cx="5209309" cy="5676293"/>
          </a:xfrm>
        </p:spPr>
        <p:txBody>
          <a:bodyPr anchor="ctr">
            <a:noAutofit/>
          </a:bodyPr>
          <a:lstStyle/>
          <a:p>
            <a:pPr marL="0" indent="0" algn="ctr">
              <a:buNone/>
            </a:pPr>
            <a:r>
              <a:rPr lang="en-CA" sz="3600" b="1" dirty="0">
                <a:solidFill>
                  <a:schemeClr val="accent2">
                    <a:lumMod val="60000"/>
                    <a:lumOff val="40000"/>
                  </a:schemeClr>
                </a:solidFill>
              </a:rPr>
              <a:t>C. A Hypocritical</a:t>
            </a:r>
          </a:p>
          <a:p>
            <a:pPr marL="0" indent="0" algn="ctr">
              <a:buNone/>
            </a:pPr>
            <a:r>
              <a:rPr lang="en-CA" sz="3600" b="1" dirty="0">
                <a:solidFill>
                  <a:schemeClr val="accent2">
                    <a:lumMod val="60000"/>
                    <a:lumOff val="40000"/>
                  </a:schemeClr>
                </a:solidFill>
              </a:rPr>
              <a:t>Religious Exercise</a:t>
            </a:r>
          </a:p>
          <a:p>
            <a:pPr marL="0" indent="0" algn="ctr">
              <a:buNone/>
            </a:pPr>
            <a:endParaRPr lang="en-CA" sz="3600" b="1" dirty="0">
              <a:solidFill>
                <a:schemeClr val="accent2">
                  <a:lumMod val="60000"/>
                  <a:lumOff val="40000"/>
                </a:schemeClr>
              </a:solidFill>
            </a:endParaRPr>
          </a:p>
          <a:p>
            <a:pPr marL="0" indent="0">
              <a:buNone/>
            </a:pPr>
            <a:r>
              <a:rPr lang="en-CA" sz="3200" b="1" i="1" baseline="30000" dirty="0">
                <a:solidFill>
                  <a:schemeClr val="tx1"/>
                </a:solidFill>
              </a:rPr>
              <a:t>“ </a:t>
            </a:r>
            <a:r>
              <a:rPr lang="en-CA" sz="3200" i="1" dirty="0">
                <a:solidFill>
                  <a:schemeClr val="tx1"/>
                </a:solidFill>
              </a:rPr>
              <a:t>I fast twice a week”</a:t>
            </a:r>
          </a:p>
          <a:p>
            <a:pPr marL="0" indent="0">
              <a:buNone/>
            </a:pPr>
            <a:r>
              <a:rPr lang="en-CA" sz="3200" i="1" dirty="0">
                <a:solidFill>
                  <a:schemeClr val="tx1"/>
                </a:solidFill>
              </a:rPr>
              <a:t>						Luke 18:12</a:t>
            </a:r>
          </a:p>
        </p:txBody>
      </p:sp>
    </p:spTree>
    <p:extLst>
      <p:ext uri="{BB962C8B-B14F-4D97-AF65-F5344CB8AC3E}">
        <p14:creationId xmlns:p14="http://schemas.microsoft.com/office/powerpoint/2010/main" val="7504706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anim calcmode="lin" valueType="num">
                                      <p:cBhvr>
                                        <p:cTn id="20"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3" end="3"/>
                                            </p:txEl>
                                          </p:spTgt>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anim calcmode="lin" valueType="num">
                                      <p:cBhvr>
                                        <p:cTn id="26"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832813" y="0"/>
            <a:ext cx="7766936" cy="1646302"/>
          </a:xfrm>
        </p:spPr>
        <p:txBody>
          <a:bodyPr anchor="ctr">
            <a:normAutofit/>
          </a:bodyPr>
          <a:lstStyle/>
          <a:p>
            <a:pPr algn="l"/>
            <a:r>
              <a:rPr lang="en-CA" sz="3600" b="1" i="0" u="none" strike="noStrike" baseline="0" dirty="0">
                <a:solidFill>
                  <a:schemeClr val="accent2">
                    <a:lumMod val="75000"/>
                  </a:schemeClr>
                </a:solidFill>
              </a:rPr>
              <a:t>III. THE PROVISION OF FASTING (Isaiah 58:8-14)</a:t>
            </a:r>
            <a:endParaRPr lang="en-US" sz="3600" dirty="0">
              <a:solidFill>
                <a:schemeClr val="accent2">
                  <a:lumMod val="75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type="subTitle" idx="1"/>
          </p:nvPr>
        </p:nvSpPr>
        <p:spPr>
          <a:xfrm>
            <a:off x="1507067" y="1791855"/>
            <a:ext cx="7766936" cy="4765963"/>
          </a:xfrm>
        </p:spPr>
        <p:txBody>
          <a:bodyPr anchor="ctr">
            <a:normAutofit/>
          </a:bodyPr>
          <a:lstStyle/>
          <a:p>
            <a:pPr algn="l"/>
            <a:r>
              <a:rPr lang="en-CA" sz="3200" i="1" dirty="0">
                <a:solidFill>
                  <a:schemeClr val="accent2">
                    <a:lumMod val="75000"/>
                  </a:schemeClr>
                </a:solidFill>
              </a:rPr>
              <a:t>“Then your light will break forth like the dawn, and your healing will quickly appear; then your righteousness will go before you and the glory of the LORD will be your rear guard.</a:t>
            </a:r>
          </a:p>
          <a:p>
            <a:pPr algn="l"/>
            <a:r>
              <a:rPr lang="en-CA" sz="3200" i="1" dirty="0">
                <a:solidFill>
                  <a:schemeClr val="accent2">
                    <a:lumMod val="75000"/>
                  </a:schemeClr>
                </a:solidFill>
              </a:rPr>
              <a:t>9. “Then you will call, and the LORD will answer; you will cry for help, and he will say: Here am I.”</a:t>
            </a:r>
          </a:p>
          <a:p>
            <a:pPr algn="l"/>
            <a:r>
              <a:rPr lang="en-CA" sz="3200" i="1" dirty="0">
                <a:solidFill>
                  <a:schemeClr val="accent2">
                    <a:lumMod val="75000"/>
                  </a:schemeClr>
                </a:solidFill>
              </a:rPr>
              <a:t>												Isaiah 58:9</a:t>
            </a:r>
            <a:endParaRPr lang="en-CA" sz="3200" dirty="0">
              <a:solidFill>
                <a:schemeClr val="accent2">
                  <a:lumMod val="75000"/>
                </a:schemeClr>
              </a:solidFill>
            </a:endParaRPr>
          </a:p>
        </p:txBody>
      </p:sp>
    </p:spTree>
    <p:extLst>
      <p:ext uri="{BB962C8B-B14F-4D97-AF65-F5344CB8AC3E}">
        <p14:creationId xmlns:p14="http://schemas.microsoft.com/office/powerpoint/2010/main" val="36819516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edg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832813" y="0"/>
            <a:ext cx="7766936" cy="1646302"/>
          </a:xfrm>
        </p:spPr>
        <p:txBody>
          <a:bodyPr anchor="ctr">
            <a:normAutofit/>
          </a:bodyPr>
          <a:lstStyle/>
          <a:p>
            <a:pPr algn="l"/>
            <a:r>
              <a:rPr lang="en-CA" sz="3600" b="1" i="0" u="none" strike="noStrike" baseline="0" dirty="0">
                <a:solidFill>
                  <a:schemeClr val="accent2">
                    <a:lumMod val="75000"/>
                  </a:schemeClr>
                </a:solidFill>
              </a:rPr>
              <a:t>III. THE PROVISION OF FASTING (Isaiah 58:8-14)</a:t>
            </a:r>
            <a:endParaRPr lang="en-US" sz="3600" dirty="0">
              <a:solidFill>
                <a:schemeClr val="accent2">
                  <a:lumMod val="75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type="subTitle" idx="1"/>
          </p:nvPr>
        </p:nvSpPr>
        <p:spPr>
          <a:xfrm>
            <a:off x="1507067" y="1736436"/>
            <a:ext cx="7766936" cy="4184073"/>
          </a:xfrm>
        </p:spPr>
        <p:txBody>
          <a:bodyPr anchor="ctr">
            <a:normAutofit/>
          </a:bodyPr>
          <a:lstStyle/>
          <a:p>
            <a:pPr algn="l"/>
            <a:r>
              <a:rPr lang="en-CA" sz="3200" b="1" dirty="0">
                <a:solidFill>
                  <a:schemeClr val="accent2">
                    <a:lumMod val="75000"/>
                  </a:schemeClr>
                </a:solidFill>
              </a:rPr>
              <a:t>A. Condition # 1</a:t>
            </a:r>
            <a:endParaRPr lang="en-CA" sz="3200" dirty="0">
              <a:solidFill>
                <a:schemeClr val="accent2">
                  <a:lumMod val="75000"/>
                </a:schemeClr>
              </a:solidFill>
            </a:endParaRPr>
          </a:p>
          <a:p>
            <a:pPr algn="l"/>
            <a:endParaRPr lang="en-CA" sz="3200" dirty="0">
              <a:solidFill>
                <a:schemeClr val="accent2">
                  <a:lumMod val="75000"/>
                </a:schemeClr>
              </a:solidFill>
            </a:endParaRPr>
          </a:p>
          <a:p>
            <a:pPr algn="l"/>
            <a:r>
              <a:rPr lang="en-CA" sz="3200" b="1" i="1" dirty="0">
                <a:solidFill>
                  <a:schemeClr val="accent2">
                    <a:lumMod val="75000"/>
                  </a:schemeClr>
                </a:solidFill>
              </a:rPr>
              <a:t>“</a:t>
            </a:r>
            <a:r>
              <a:rPr lang="en-CA" sz="3200" b="1" i="1" u="sng" dirty="0">
                <a:solidFill>
                  <a:schemeClr val="accent2">
                    <a:lumMod val="75000"/>
                  </a:schemeClr>
                </a:solidFill>
                <a:effectLst>
                  <a:outerShdw blurRad="38100" dist="38100" dir="2700000" algn="tl">
                    <a:srgbClr val="000000">
                      <a:alpha val="43137"/>
                    </a:srgbClr>
                  </a:outerShdw>
                </a:effectLst>
              </a:rPr>
              <a:t>If</a:t>
            </a:r>
            <a:r>
              <a:rPr lang="en-CA" sz="3200" b="1" i="1" dirty="0">
                <a:solidFill>
                  <a:schemeClr val="accent2">
                    <a:lumMod val="75000"/>
                  </a:schemeClr>
                </a:solidFill>
              </a:rPr>
              <a:t> </a:t>
            </a:r>
            <a:r>
              <a:rPr lang="en-CA" sz="3200" i="1" dirty="0">
                <a:solidFill>
                  <a:schemeClr val="accent2">
                    <a:lumMod val="75000"/>
                  </a:schemeClr>
                </a:solidFill>
              </a:rPr>
              <a:t>you do away with the yoke of oppression, with the pointing finger and malicious talk,”</a:t>
            </a:r>
            <a:endParaRPr lang="en-CA" sz="3200" dirty="0">
              <a:solidFill>
                <a:schemeClr val="accent2">
                  <a:lumMod val="75000"/>
                </a:schemeClr>
              </a:solidFill>
            </a:endParaRPr>
          </a:p>
          <a:p>
            <a:pPr algn="l"/>
            <a:r>
              <a:rPr lang="en-CA" sz="3200" dirty="0">
                <a:solidFill>
                  <a:schemeClr val="accent2">
                    <a:lumMod val="75000"/>
                  </a:schemeClr>
                </a:solidFill>
              </a:rPr>
              <a:t>											</a:t>
            </a:r>
            <a:r>
              <a:rPr lang="en-CA" sz="3200" i="1" dirty="0">
                <a:solidFill>
                  <a:schemeClr val="accent2">
                    <a:lumMod val="75000"/>
                  </a:schemeClr>
                </a:solidFill>
              </a:rPr>
              <a:t>Isaiah 58:9b</a:t>
            </a:r>
            <a:endParaRPr lang="en-CA" sz="3200" dirty="0">
              <a:solidFill>
                <a:schemeClr val="accent2">
                  <a:lumMod val="75000"/>
                </a:schemeClr>
              </a:solidFill>
            </a:endParaRPr>
          </a:p>
        </p:txBody>
      </p:sp>
    </p:spTree>
    <p:extLst>
      <p:ext uri="{BB962C8B-B14F-4D97-AF65-F5344CB8AC3E}">
        <p14:creationId xmlns:p14="http://schemas.microsoft.com/office/powerpoint/2010/main" val="292667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edge">
                                      <p:cBhvr>
                                        <p:cTn id="14" dur="2000"/>
                                        <p:tgtEl>
                                          <p:spTgt spid="3">
                                            <p:txEl>
                                              <p:pRg st="2" end="2"/>
                                            </p:txEl>
                                          </p:spTgt>
                                        </p:tgtEl>
                                      </p:cBhvr>
                                    </p:animEffect>
                                  </p:childTnLst>
                                </p:cTn>
                              </p:par>
                              <p:par>
                                <p:cTn id="15" presetID="20"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edg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832813" y="0"/>
            <a:ext cx="7766936" cy="1646302"/>
          </a:xfrm>
        </p:spPr>
        <p:txBody>
          <a:bodyPr anchor="ctr">
            <a:normAutofit/>
          </a:bodyPr>
          <a:lstStyle/>
          <a:p>
            <a:pPr algn="l"/>
            <a:r>
              <a:rPr lang="en-CA" sz="3600" b="1" i="0" u="none" strike="noStrike" baseline="0" dirty="0">
                <a:solidFill>
                  <a:schemeClr val="accent2">
                    <a:lumMod val="75000"/>
                  </a:schemeClr>
                </a:solidFill>
              </a:rPr>
              <a:t>III. THE PROVISION OF FASTING (Isaiah 58:8-14)</a:t>
            </a:r>
            <a:endParaRPr lang="en-US" sz="3600" dirty="0">
              <a:solidFill>
                <a:schemeClr val="accent2">
                  <a:lumMod val="75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type="subTitle" idx="1"/>
          </p:nvPr>
        </p:nvSpPr>
        <p:spPr>
          <a:xfrm>
            <a:off x="1507067" y="1736436"/>
            <a:ext cx="7766936" cy="4184073"/>
          </a:xfrm>
        </p:spPr>
        <p:txBody>
          <a:bodyPr anchor="ctr">
            <a:normAutofit lnSpcReduction="10000"/>
          </a:bodyPr>
          <a:lstStyle/>
          <a:p>
            <a:pPr algn="l"/>
            <a:r>
              <a:rPr lang="en-CA" sz="3200" b="1" dirty="0">
                <a:solidFill>
                  <a:schemeClr val="accent2">
                    <a:lumMod val="75000"/>
                  </a:schemeClr>
                </a:solidFill>
              </a:rPr>
              <a:t>B. Condition # 2</a:t>
            </a:r>
            <a:endParaRPr lang="en-CA" sz="3200" dirty="0">
              <a:solidFill>
                <a:schemeClr val="accent2">
                  <a:lumMod val="75000"/>
                </a:schemeClr>
              </a:solidFill>
            </a:endParaRPr>
          </a:p>
          <a:p>
            <a:pPr algn="l"/>
            <a:endParaRPr lang="en-CA" sz="3200" dirty="0">
              <a:solidFill>
                <a:schemeClr val="accent2">
                  <a:lumMod val="75000"/>
                </a:schemeClr>
              </a:solidFill>
            </a:endParaRPr>
          </a:p>
          <a:p>
            <a:pPr algn="l"/>
            <a:r>
              <a:rPr lang="en-CA" sz="3200" i="1" dirty="0">
                <a:solidFill>
                  <a:schemeClr val="accent2">
                    <a:lumMod val="75000"/>
                  </a:schemeClr>
                </a:solidFill>
              </a:rPr>
              <a:t>“And </a:t>
            </a:r>
            <a:r>
              <a:rPr lang="en-CA" sz="3200" b="1" i="1" u="sng" dirty="0">
                <a:solidFill>
                  <a:schemeClr val="accent2">
                    <a:lumMod val="75000"/>
                  </a:schemeClr>
                </a:solidFill>
                <a:effectLst>
                  <a:outerShdw blurRad="38100" dist="38100" dir="2700000" algn="tl">
                    <a:srgbClr val="000000">
                      <a:alpha val="43137"/>
                    </a:srgbClr>
                  </a:outerShdw>
                </a:effectLst>
              </a:rPr>
              <a:t>if</a:t>
            </a:r>
            <a:r>
              <a:rPr lang="en-CA" sz="3200" b="1" i="1" dirty="0">
                <a:solidFill>
                  <a:schemeClr val="accent2">
                    <a:lumMod val="75000"/>
                  </a:schemeClr>
                </a:solidFill>
              </a:rPr>
              <a:t> </a:t>
            </a:r>
            <a:r>
              <a:rPr lang="en-CA" sz="3200" i="1" dirty="0">
                <a:solidFill>
                  <a:schemeClr val="accent2">
                    <a:lumMod val="75000"/>
                  </a:schemeClr>
                </a:solidFill>
              </a:rPr>
              <a:t>you spend yourselves on behalf of the hungry and satisfy the needs of the oppressed, then your light will rise in the darkness, and your night will become like the noonday.”</a:t>
            </a:r>
          </a:p>
          <a:p>
            <a:pPr algn="l"/>
            <a:r>
              <a:rPr lang="en-CA" sz="3200" i="1" dirty="0">
                <a:solidFill>
                  <a:schemeClr val="accent2">
                    <a:lumMod val="75000"/>
                  </a:schemeClr>
                </a:solidFill>
              </a:rPr>
              <a:t>											Isaiah 58:10</a:t>
            </a:r>
            <a:endParaRPr lang="en-CA" sz="3200" dirty="0">
              <a:solidFill>
                <a:schemeClr val="accent2">
                  <a:lumMod val="75000"/>
                </a:schemeClr>
              </a:solidFill>
            </a:endParaRPr>
          </a:p>
        </p:txBody>
      </p:sp>
    </p:spTree>
    <p:extLst>
      <p:ext uri="{BB962C8B-B14F-4D97-AF65-F5344CB8AC3E}">
        <p14:creationId xmlns:p14="http://schemas.microsoft.com/office/powerpoint/2010/main" val="294277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edge">
                                      <p:cBhvr>
                                        <p:cTn id="7" dur="2000"/>
                                        <p:tgtEl>
                                          <p:spTgt spid="3">
                                            <p:txEl>
                                              <p:pRg st="2" end="2"/>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edge">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832813" y="0"/>
            <a:ext cx="7766936" cy="1646302"/>
          </a:xfrm>
        </p:spPr>
        <p:txBody>
          <a:bodyPr anchor="ctr">
            <a:normAutofit/>
          </a:bodyPr>
          <a:lstStyle/>
          <a:p>
            <a:pPr algn="l"/>
            <a:r>
              <a:rPr lang="en-CA" sz="3600" b="1" i="0" u="none" strike="noStrike" baseline="0" dirty="0">
                <a:solidFill>
                  <a:schemeClr val="accent2">
                    <a:lumMod val="75000"/>
                  </a:schemeClr>
                </a:solidFill>
              </a:rPr>
              <a:t>III. THE PROVISION OF FASTING (Isaiah 58:8-14)</a:t>
            </a:r>
            <a:endParaRPr lang="en-US" sz="3600" dirty="0">
              <a:solidFill>
                <a:schemeClr val="accent2">
                  <a:lumMod val="75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type="subTitle" idx="1"/>
          </p:nvPr>
        </p:nvSpPr>
        <p:spPr>
          <a:xfrm>
            <a:off x="1405467" y="2022764"/>
            <a:ext cx="7766936" cy="4184073"/>
          </a:xfrm>
        </p:spPr>
        <p:txBody>
          <a:bodyPr anchor="ctr">
            <a:noAutofit/>
          </a:bodyPr>
          <a:lstStyle/>
          <a:p>
            <a:pPr algn="l"/>
            <a:r>
              <a:rPr lang="en-CA" sz="3200" b="1" dirty="0">
                <a:solidFill>
                  <a:schemeClr val="accent2">
                    <a:lumMod val="75000"/>
                  </a:schemeClr>
                </a:solidFill>
              </a:rPr>
              <a:t>C. Condition # 3</a:t>
            </a:r>
            <a:endParaRPr lang="en-CA" sz="3200" dirty="0">
              <a:solidFill>
                <a:schemeClr val="accent2">
                  <a:lumMod val="75000"/>
                </a:schemeClr>
              </a:solidFill>
            </a:endParaRPr>
          </a:p>
          <a:p>
            <a:pPr algn="l"/>
            <a:endParaRPr lang="en-CA" sz="3200" dirty="0">
              <a:solidFill>
                <a:schemeClr val="accent2">
                  <a:lumMod val="75000"/>
                </a:schemeClr>
              </a:solidFill>
            </a:endParaRPr>
          </a:p>
          <a:p>
            <a:pPr algn="l"/>
            <a:r>
              <a:rPr lang="en-CA" sz="3200" b="1" i="1" dirty="0">
                <a:solidFill>
                  <a:schemeClr val="accent2">
                    <a:lumMod val="75000"/>
                  </a:schemeClr>
                </a:solidFill>
              </a:rPr>
              <a:t>“</a:t>
            </a:r>
            <a:r>
              <a:rPr lang="en-CA" sz="3200" b="1" i="1" u="sng" dirty="0">
                <a:solidFill>
                  <a:schemeClr val="accent2">
                    <a:lumMod val="75000"/>
                  </a:schemeClr>
                </a:solidFill>
                <a:effectLst>
                  <a:outerShdw blurRad="38100" dist="38100" dir="2700000" algn="tl">
                    <a:srgbClr val="000000">
                      <a:alpha val="43137"/>
                    </a:srgbClr>
                  </a:outerShdw>
                </a:effectLst>
              </a:rPr>
              <a:t>If</a:t>
            </a:r>
            <a:r>
              <a:rPr lang="en-CA" sz="3200" i="1" dirty="0">
                <a:solidFill>
                  <a:schemeClr val="accent2">
                    <a:lumMod val="75000"/>
                  </a:schemeClr>
                </a:solidFill>
              </a:rPr>
              <a:t> you keep your feet from breaking the Sabbath and from doing as you please on my holy day, </a:t>
            </a:r>
            <a:r>
              <a:rPr lang="en-CA" sz="3200" b="1" i="1" dirty="0">
                <a:solidFill>
                  <a:schemeClr val="accent2">
                    <a:lumMod val="75000"/>
                  </a:schemeClr>
                </a:solidFill>
              </a:rPr>
              <a:t>if </a:t>
            </a:r>
            <a:r>
              <a:rPr lang="en-CA" sz="3200" i="1" dirty="0">
                <a:solidFill>
                  <a:schemeClr val="accent2">
                    <a:lumMod val="75000"/>
                  </a:schemeClr>
                </a:solidFill>
              </a:rPr>
              <a:t>you call the Sabbath a delight and the LORD’s holy day honorable and </a:t>
            </a:r>
            <a:r>
              <a:rPr lang="en-CA" sz="3200" b="1" i="1" dirty="0">
                <a:solidFill>
                  <a:schemeClr val="accent2">
                    <a:lumMod val="75000"/>
                  </a:schemeClr>
                </a:solidFill>
              </a:rPr>
              <a:t>if </a:t>
            </a:r>
            <a:r>
              <a:rPr lang="en-CA" sz="3200" i="1" dirty="0">
                <a:solidFill>
                  <a:schemeClr val="accent2">
                    <a:lumMod val="75000"/>
                  </a:schemeClr>
                </a:solidFill>
              </a:rPr>
              <a:t>you honor it by not going your own way and not doing as you please or speaking idle words,</a:t>
            </a:r>
          </a:p>
          <a:p>
            <a:pPr algn="l"/>
            <a:r>
              <a:rPr lang="en-CA" sz="3200" i="1" dirty="0">
                <a:solidFill>
                  <a:schemeClr val="accent2">
                    <a:lumMod val="75000"/>
                  </a:schemeClr>
                </a:solidFill>
              </a:rPr>
              <a:t>											Isaiah 58:13</a:t>
            </a:r>
            <a:endParaRPr lang="en-CA" sz="3200" dirty="0">
              <a:solidFill>
                <a:schemeClr val="accent2">
                  <a:lumMod val="75000"/>
                </a:schemeClr>
              </a:solidFill>
            </a:endParaRPr>
          </a:p>
        </p:txBody>
      </p:sp>
    </p:spTree>
    <p:extLst>
      <p:ext uri="{BB962C8B-B14F-4D97-AF65-F5344CB8AC3E}">
        <p14:creationId xmlns:p14="http://schemas.microsoft.com/office/powerpoint/2010/main" val="419223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edge">
                                      <p:cBhvr>
                                        <p:cTn id="7" dur="2000"/>
                                        <p:tgtEl>
                                          <p:spTgt spid="3">
                                            <p:txEl>
                                              <p:pRg st="2" end="2"/>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edge">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832813" y="0"/>
            <a:ext cx="7766936" cy="1646302"/>
          </a:xfrm>
        </p:spPr>
        <p:txBody>
          <a:bodyPr anchor="ctr">
            <a:normAutofit/>
          </a:bodyPr>
          <a:lstStyle/>
          <a:p>
            <a:pPr algn="l"/>
            <a:r>
              <a:rPr lang="en-CA" sz="3600" b="1" i="0" u="none" strike="noStrike" baseline="0" dirty="0">
                <a:solidFill>
                  <a:schemeClr val="accent2">
                    <a:lumMod val="75000"/>
                  </a:schemeClr>
                </a:solidFill>
              </a:rPr>
              <a:t>III. THE PROVISION OF FASTING (Isaiah 58:8-14)</a:t>
            </a:r>
            <a:endParaRPr lang="en-US" sz="3600" dirty="0">
              <a:solidFill>
                <a:schemeClr val="accent2">
                  <a:lumMod val="75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type="subTitle" idx="1"/>
          </p:nvPr>
        </p:nvSpPr>
        <p:spPr>
          <a:xfrm>
            <a:off x="1405467" y="2022764"/>
            <a:ext cx="7766936" cy="4184073"/>
          </a:xfrm>
        </p:spPr>
        <p:txBody>
          <a:bodyPr anchor="ctr">
            <a:noAutofit/>
          </a:bodyPr>
          <a:lstStyle/>
          <a:p>
            <a:pPr algn="l"/>
            <a:r>
              <a:rPr lang="en-CA" sz="3200" b="1" dirty="0">
                <a:solidFill>
                  <a:schemeClr val="accent2">
                    <a:lumMod val="75000"/>
                  </a:schemeClr>
                </a:solidFill>
              </a:rPr>
              <a:t>C. Condition # 3</a:t>
            </a:r>
            <a:endParaRPr lang="en-CA" sz="3200" dirty="0">
              <a:solidFill>
                <a:schemeClr val="accent2">
                  <a:lumMod val="75000"/>
                </a:schemeClr>
              </a:solidFill>
            </a:endParaRPr>
          </a:p>
          <a:p>
            <a:pPr algn="l"/>
            <a:endParaRPr lang="en-CA" sz="3200" dirty="0">
              <a:solidFill>
                <a:schemeClr val="accent2">
                  <a:lumMod val="75000"/>
                </a:schemeClr>
              </a:solidFill>
            </a:endParaRPr>
          </a:p>
          <a:p>
            <a:pPr algn="l"/>
            <a:r>
              <a:rPr lang="en-CA" sz="3200" i="1" dirty="0">
                <a:solidFill>
                  <a:schemeClr val="accent2">
                    <a:lumMod val="75000"/>
                  </a:schemeClr>
                </a:solidFill>
              </a:rPr>
              <a:t>14.  Then you will find your joy in the Lord and I will cause you to ride on the heights of the land and to feast on the inheritance of your father Jacob.  The mouth of the Lord has spoken.”</a:t>
            </a:r>
          </a:p>
          <a:p>
            <a:pPr algn="l"/>
            <a:r>
              <a:rPr lang="en-CA" sz="3200" i="1" dirty="0">
                <a:solidFill>
                  <a:schemeClr val="accent2">
                    <a:lumMod val="75000"/>
                  </a:schemeClr>
                </a:solidFill>
              </a:rPr>
              <a:t>											Isaiah 58:14</a:t>
            </a:r>
            <a:endParaRPr lang="en-CA" sz="3200" dirty="0">
              <a:solidFill>
                <a:schemeClr val="accent2">
                  <a:lumMod val="75000"/>
                </a:schemeClr>
              </a:solidFill>
            </a:endParaRPr>
          </a:p>
        </p:txBody>
      </p:sp>
    </p:spTree>
    <p:extLst>
      <p:ext uri="{BB962C8B-B14F-4D97-AF65-F5344CB8AC3E}">
        <p14:creationId xmlns:p14="http://schemas.microsoft.com/office/powerpoint/2010/main" val="394248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edge">
                                      <p:cBhvr>
                                        <p:cTn id="7" dur="2000"/>
                                        <p:tgtEl>
                                          <p:spTgt spid="3">
                                            <p:txEl>
                                              <p:pRg st="2" end="2"/>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edge">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832813" y="0"/>
            <a:ext cx="7766936" cy="1646302"/>
          </a:xfrm>
        </p:spPr>
        <p:txBody>
          <a:bodyPr anchor="ctr">
            <a:normAutofit/>
          </a:bodyPr>
          <a:lstStyle/>
          <a:p>
            <a:pPr algn="l"/>
            <a:r>
              <a:rPr lang="en-CA" sz="3600" b="1" i="0" u="none" strike="noStrike" baseline="0" dirty="0">
                <a:solidFill>
                  <a:schemeClr val="accent2">
                    <a:lumMod val="75000"/>
                  </a:schemeClr>
                </a:solidFill>
              </a:rPr>
              <a:t>III. THE PROVISION OF FASTING (Isaiah 58:8-14)</a:t>
            </a:r>
            <a:endParaRPr lang="en-US" sz="3600" dirty="0">
              <a:solidFill>
                <a:schemeClr val="accent2">
                  <a:lumMod val="75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type="subTitle" idx="1"/>
          </p:nvPr>
        </p:nvSpPr>
        <p:spPr>
          <a:xfrm>
            <a:off x="1507067" y="1736436"/>
            <a:ext cx="7766936" cy="4184073"/>
          </a:xfrm>
        </p:spPr>
        <p:txBody>
          <a:bodyPr anchor="ctr">
            <a:normAutofit/>
          </a:bodyPr>
          <a:lstStyle/>
          <a:p>
            <a:pPr algn="l"/>
            <a:r>
              <a:rPr lang="en-CA" b="1" dirty="0">
                <a:solidFill>
                  <a:schemeClr val="accent2">
                    <a:lumMod val="75000"/>
                  </a:schemeClr>
                </a:solidFill>
              </a:rPr>
              <a:t>C. Conditional # 3</a:t>
            </a:r>
            <a:endParaRPr lang="en-CA" dirty="0">
              <a:solidFill>
                <a:schemeClr val="accent2">
                  <a:lumMod val="75000"/>
                </a:schemeClr>
              </a:solidFill>
            </a:endParaRPr>
          </a:p>
          <a:p>
            <a:pPr algn="l"/>
            <a:endParaRPr lang="en-CA" dirty="0">
              <a:solidFill>
                <a:schemeClr val="accent2">
                  <a:lumMod val="75000"/>
                </a:schemeClr>
              </a:solidFill>
            </a:endParaRPr>
          </a:p>
          <a:p>
            <a:pPr algn="l"/>
            <a:r>
              <a:rPr lang="en-CA" b="1" i="1" dirty="0">
                <a:solidFill>
                  <a:schemeClr val="accent2">
                    <a:lumMod val="75000"/>
                  </a:schemeClr>
                </a:solidFill>
              </a:rPr>
              <a:t>“If</a:t>
            </a:r>
            <a:r>
              <a:rPr lang="en-CA" i="1" dirty="0">
                <a:solidFill>
                  <a:schemeClr val="accent2">
                    <a:lumMod val="75000"/>
                  </a:schemeClr>
                </a:solidFill>
              </a:rPr>
              <a:t> you keep your feet from breaking the Sabbath and from doing as you please on my holy day, </a:t>
            </a:r>
            <a:r>
              <a:rPr lang="en-CA" b="1" i="1" dirty="0">
                <a:solidFill>
                  <a:schemeClr val="accent2">
                    <a:lumMod val="75000"/>
                  </a:schemeClr>
                </a:solidFill>
              </a:rPr>
              <a:t>if </a:t>
            </a:r>
            <a:r>
              <a:rPr lang="en-CA" i="1" dirty="0">
                <a:solidFill>
                  <a:schemeClr val="accent2">
                    <a:lumMod val="75000"/>
                  </a:schemeClr>
                </a:solidFill>
              </a:rPr>
              <a:t>you call the Sabbath a delight and the LORD’s holy day honorable and </a:t>
            </a:r>
            <a:r>
              <a:rPr lang="en-CA" b="1" i="1" dirty="0">
                <a:solidFill>
                  <a:schemeClr val="accent2">
                    <a:lumMod val="75000"/>
                  </a:schemeClr>
                </a:solidFill>
              </a:rPr>
              <a:t>if </a:t>
            </a:r>
            <a:r>
              <a:rPr lang="en-CA" i="1" dirty="0">
                <a:solidFill>
                  <a:schemeClr val="accent2">
                    <a:lumMod val="75000"/>
                  </a:schemeClr>
                </a:solidFill>
              </a:rPr>
              <a:t>you honor it by not going your own way and not doing as you please or speaking idle words,</a:t>
            </a:r>
          </a:p>
          <a:p>
            <a:pPr algn="l"/>
            <a:r>
              <a:rPr lang="en-CA" i="1" dirty="0">
                <a:solidFill>
                  <a:schemeClr val="accent2">
                    <a:lumMod val="75000"/>
                  </a:schemeClr>
                </a:solidFill>
              </a:rPr>
              <a:t>14.  Then you will find your joy in the Lord and I will cause you to ride on the heights of the land and to feast on the inheritance of your father Jacob.  The mouth of the Lord has spoken.”</a:t>
            </a:r>
          </a:p>
          <a:p>
            <a:pPr algn="l"/>
            <a:r>
              <a:rPr lang="en-CA" i="1" dirty="0">
                <a:solidFill>
                  <a:schemeClr val="accent2">
                    <a:lumMod val="75000"/>
                  </a:schemeClr>
                </a:solidFill>
              </a:rPr>
              <a:t>	Isaiah 58:13,14</a:t>
            </a:r>
            <a:endParaRPr lang="en-CA" sz="3200" dirty="0">
              <a:solidFill>
                <a:schemeClr val="accent2">
                  <a:lumMod val="75000"/>
                </a:schemeClr>
              </a:solidFill>
            </a:endParaRPr>
          </a:p>
        </p:txBody>
      </p:sp>
    </p:spTree>
    <p:extLst>
      <p:ext uri="{BB962C8B-B14F-4D97-AF65-F5344CB8AC3E}">
        <p14:creationId xmlns:p14="http://schemas.microsoft.com/office/powerpoint/2010/main" val="343774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edg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887100" y="3303118"/>
            <a:ext cx="8761413" cy="898674"/>
          </a:xfrm>
        </p:spPr>
        <p:txBody>
          <a:bodyPr anchor="b">
            <a:noAutofit/>
          </a:bodyPr>
          <a:lstStyle/>
          <a:p>
            <a:pPr algn="ctr">
              <a:lnSpc>
                <a:spcPct val="90000"/>
              </a:lnSpc>
            </a:pPr>
            <a:r>
              <a:rPr lang="en-CA" sz="5400" b="1" i="0" u="none" strike="noStrike" baseline="0" dirty="0">
                <a:solidFill>
                  <a:schemeClr val="accent2">
                    <a:lumMod val="60000"/>
                    <a:lumOff val="40000"/>
                  </a:schemeClr>
                </a:solidFill>
              </a:rPr>
              <a:t>What Should We Clearly Understand When it Comes to Biblical Fasting?</a:t>
            </a:r>
            <a:endParaRPr lang="en-US" sz="5400" b="1" dirty="0">
              <a:solidFill>
                <a:schemeClr val="accent2">
                  <a:lumMod val="60000"/>
                  <a:lumOff val="40000"/>
                </a:schemeClr>
              </a:solidFill>
            </a:endParaRPr>
          </a:p>
        </p:txBody>
      </p:sp>
    </p:spTree>
    <p:extLst>
      <p:ext uri="{BB962C8B-B14F-4D97-AF65-F5344CB8AC3E}">
        <p14:creationId xmlns:p14="http://schemas.microsoft.com/office/powerpoint/2010/main" val="964262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30909" y="66529"/>
            <a:ext cx="9370970" cy="1077229"/>
          </a:xfrm>
        </p:spPr>
        <p:txBody>
          <a:bodyPr>
            <a:noAutofit/>
          </a:bodyPr>
          <a:lstStyle/>
          <a:p>
            <a:pPr algn="l"/>
            <a:r>
              <a:rPr lang="en-CA" sz="4000" b="1" i="0" u="none" strike="noStrike" baseline="0" dirty="0">
                <a:solidFill>
                  <a:schemeClr val="accent2">
                    <a:lumMod val="50000"/>
                  </a:schemeClr>
                </a:solidFill>
              </a:rPr>
              <a:t>I. THE POWER OF FASTING (Isaiah 58:6) - </a:t>
            </a:r>
            <a:r>
              <a:rPr lang="en-CA" sz="4000" b="0" i="1" u="none" strike="noStrike" baseline="0" dirty="0">
                <a:solidFill>
                  <a:schemeClr val="accent2">
                    <a:lumMod val="50000"/>
                  </a:schemeClr>
                </a:solidFill>
              </a:rPr>
              <a:t>Joel 1:14; 2:12, 15; Leviticus 16:29</a:t>
            </a:r>
            <a:endParaRPr lang="en-US" sz="4000" dirty="0">
              <a:solidFill>
                <a:schemeClr val="accent2">
                  <a:lumMod val="5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230909" y="1965795"/>
            <a:ext cx="9763361" cy="3997828"/>
          </a:xfrm>
        </p:spPr>
        <p:txBody>
          <a:bodyPr>
            <a:noAutofit/>
          </a:bodyPr>
          <a:lstStyle/>
          <a:p>
            <a:pPr marL="0" indent="0" algn="ctr">
              <a:buNone/>
            </a:pPr>
            <a:r>
              <a:rPr lang="en-CA" sz="3200" b="1" dirty="0"/>
              <a:t>Nine Types of Bible Fasts</a:t>
            </a:r>
            <a:r>
              <a:rPr lang="en-CA" sz="3200" dirty="0"/>
              <a:t> (not exhaustive)</a:t>
            </a:r>
          </a:p>
          <a:p>
            <a:r>
              <a:rPr lang="en-CA" sz="2800" b="1" dirty="0"/>
              <a:t>The Samuel Fast</a:t>
            </a:r>
            <a:r>
              <a:rPr lang="en-CA" sz="2800" dirty="0"/>
              <a:t> –– to let the oppressed go free</a:t>
            </a:r>
          </a:p>
          <a:p>
            <a:pPr marL="0" indent="0">
              <a:buNone/>
            </a:pPr>
            <a:r>
              <a:rPr lang="en-CA" sz="2800" dirty="0"/>
              <a:t>	(1 Samuel 7:6) </a:t>
            </a:r>
          </a:p>
          <a:p>
            <a:r>
              <a:rPr lang="en-CA" sz="2800" dirty="0"/>
              <a:t>	</a:t>
            </a:r>
            <a:r>
              <a:rPr lang="en-CA" sz="2800" b="1" dirty="0"/>
              <a:t>The Widow’s Fast</a:t>
            </a:r>
            <a:r>
              <a:rPr lang="en-CA" sz="2800" dirty="0"/>
              <a:t> –– to share our bread with the hungry (1 Kings 17:16) </a:t>
            </a:r>
            <a:endParaRPr lang="en-CA" sz="2800" b="1" dirty="0"/>
          </a:p>
          <a:p>
            <a:r>
              <a:rPr lang="en-CA" sz="2800" b="1" dirty="0"/>
              <a:t>	The Elijah Fast</a:t>
            </a:r>
            <a:r>
              <a:rPr lang="en-CA" sz="2800" dirty="0"/>
              <a:t> –– to break every yoke (1 Kings 19:4,8) </a:t>
            </a:r>
          </a:p>
          <a:p>
            <a:r>
              <a:rPr lang="en-CA" sz="2800" dirty="0"/>
              <a:t>	</a:t>
            </a:r>
            <a:r>
              <a:rPr lang="en-CA" sz="2800" b="1" dirty="0"/>
              <a:t>The Esther Fast</a:t>
            </a:r>
            <a:r>
              <a:rPr lang="en-CA" sz="2800" dirty="0"/>
              <a:t> –– for protection against evil </a:t>
            </a:r>
          </a:p>
          <a:p>
            <a:pPr marL="457200" lvl="1" indent="0">
              <a:buNone/>
            </a:pPr>
            <a:r>
              <a:rPr lang="en-CA" sz="2600" dirty="0"/>
              <a:t>(Esther 4:16; 5:2)</a:t>
            </a:r>
          </a:p>
          <a:p>
            <a:r>
              <a:rPr lang="en-CA" sz="2800" dirty="0"/>
              <a:t>	</a:t>
            </a:r>
            <a:r>
              <a:rPr lang="en-CA" sz="2800" b="1" dirty="0"/>
              <a:t>The Ezra Fast</a:t>
            </a:r>
            <a:r>
              <a:rPr lang="en-CA" sz="2800" dirty="0"/>
              <a:t> –– undo heavy burdens (Ezra 8:23)</a:t>
            </a:r>
          </a:p>
        </p:txBody>
      </p:sp>
    </p:spTree>
    <p:extLst>
      <p:ext uri="{BB962C8B-B14F-4D97-AF65-F5344CB8AC3E}">
        <p14:creationId xmlns:p14="http://schemas.microsoft.com/office/powerpoint/2010/main" val="231149661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0" y="0"/>
            <a:ext cx="9370970" cy="1077229"/>
          </a:xfrm>
        </p:spPr>
        <p:txBody>
          <a:bodyPr>
            <a:noAutofit/>
          </a:bodyPr>
          <a:lstStyle/>
          <a:p>
            <a:pPr algn="l"/>
            <a:r>
              <a:rPr lang="en-CA" sz="4000" b="1" i="0" u="none" strike="noStrike" baseline="0" dirty="0">
                <a:solidFill>
                  <a:schemeClr val="accent2">
                    <a:lumMod val="50000"/>
                  </a:schemeClr>
                </a:solidFill>
              </a:rPr>
              <a:t>I. THE POWER OF FASTING (Isaiah 58:6) - </a:t>
            </a:r>
            <a:r>
              <a:rPr lang="en-CA" sz="4000" b="0" i="1" u="none" strike="noStrike" baseline="0" dirty="0">
                <a:solidFill>
                  <a:schemeClr val="accent2">
                    <a:lumMod val="50000"/>
                  </a:schemeClr>
                </a:solidFill>
              </a:rPr>
              <a:t>Joel 1:14; 2:12, 15; Leviticus 16:29</a:t>
            </a:r>
            <a:endParaRPr lang="en-US" sz="4000" dirty="0">
              <a:solidFill>
                <a:schemeClr val="accent2">
                  <a:lumMod val="5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544946" y="1836486"/>
            <a:ext cx="8728888" cy="3997828"/>
          </a:xfrm>
        </p:spPr>
        <p:txBody>
          <a:bodyPr>
            <a:noAutofit/>
          </a:bodyPr>
          <a:lstStyle/>
          <a:p>
            <a:pPr marL="0" indent="0" algn="ctr">
              <a:buNone/>
            </a:pPr>
            <a:r>
              <a:rPr lang="en-CA" sz="3200" b="1" dirty="0"/>
              <a:t>Nine Types of Bible Fasts</a:t>
            </a:r>
            <a:r>
              <a:rPr lang="en-CA" sz="3200" dirty="0"/>
              <a:t> (not exhaustive)</a:t>
            </a:r>
          </a:p>
          <a:p>
            <a:r>
              <a:rPr lang="en-CA" sz="2800" dirty="0"/>
              <a:t>	</a:t>
            </a:r>
            <a:r>
              <a:rPr lang="en-CA" sz="2800" b="1" dirty="0"/>
              <a:t>The Daniel Fast</a:t>
            </a:r>
            <a:r>
              <a:rPr lang="en-CA" sz="2800" dirty="0"/>
              <a:t> –– for health and healing (Daniel 1:8)</a:t>
            </a:r>
          </a:p>
          <a:p>
            <a:r>
              <a:rPr lang="en-CA" sz="2800" dirty="0"/>
              <a:t>	</a:t>
            </a:r>
            <a:r>
              <a:rPr lang="en-CA" sz="2800" b="1" dirty="0"/>
              <a:t>The Isaiah Fast</a:t>
            </a:r>
            <a:r>
              <a:rPr lang="en-CA" sz="2800" dirty="0"/>
              <a:t> –– loosen the bands of wickedness (Isaiah 58:6)</a:t>
            </a:r>
          </a:p>
          <a:p>
            <a:r>
              <a:rPr lang="en-CA" sz="2800" dirty="0"/>
              <a:t>	</a:t>
            </a:r>
            <a:r>
              <a:rPr lang="en-CA" sz="2800" b="1" dirty="0"/>
              <a:t>The John the Baptist Fast</a:t>
            </a:r>
            <a:r>
              <a:rPr lang="en-CA" sz="2800" dirty="0"/>
              <a:t> –– for effective testimonies (Luke 1:15) </a:t>
            </a:r>
          </a:p>
          <a:p>
            <a:r>
              <a:rPr lang="en-CA" sz="2800" b="1" dirty="0"/>
              <a:t>The Apostle Paul Fast</a:t>
            </a:r>
            <a:r>
              <a:rPr lang="en-CA" sz="2800" dirty="0"/>
              <a:t> –– for spiritual enlightenment (Acts 9:9)</a:t>
            </a:r>
          </a:p>
        </p:txBody>
      </p:sp>
    </p:spTree>
    <p:extLst>
      <p:ext uri="{BB962C8B-B14F-4D97-AF65-F5344CB8AC3E}">
        <p14:creationId xmlns:p14="http://schemas.microsoft.com/office/powerpoint/2010/main" val="13477307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b="1" i="0" u="none" strike="noStrike" baseline="0" dirty="0">
                <a:solidFill>
                  <a:schemeClr val="accent2">
                    <a:lumMod val="60000"/>
                    <a:lumOff val="40000"/>
                  </a:schemeClr>
                </a:solidFill>
              </a:rPr>
              <a:t>II. THE PURPOSE OF FASTING (Isaiah 58:7)</a:t>
            </a:r>
            <a:br>
              <a:rPr lang="en-CA" b="1" i="0" u="none" strike="noStrike" baseline="0" dirty="0">
                <a:solidFill>
                  <a:schemeClr val="accent2">
                    <a:lumMod val="60000"/>
                    <a:lumOff val="40000"/>
                  </a:schemeClr>
                </a:solidFill>
              </a:rPr>
            </a:br>
            <a:br>
              <a:rPr lang="en-CA" b="1" i="0" u="none" strike="noStrike" baseline="0" dirty="0">
                <a:solidFill>
                  <a:schemeClr val="accent2">
                    <a:lumMod val="60000"/>
                    <a:lumOff val="40000"/>
                  </a:schemeClr>
                </a:solidFill>
              </a:rPr>
            </a:br>
            <a:br>
              <a:rPr lang="en-CA" b="0" i="0" u="none" strike="noStrike" baseline="0" dirty="0">
                <a:highlight>
                  <a:srgbClr val="FFFF00"/>
                </a:highlight>
              </a:rPr>
            </a:br>
            <a:r>
              <a:rPr lang="en-CA" b="1" i="0" u="sng" strike="noStrike" baseline="0" dirty="0">
                <a:solidFill>
                  <a:schemeClr val="accent2">
                    <a:lumMod val="60000"/>
                    <a:lumOff val="40000"/>
                  </a:schemeClr>
                </a:solidFill>
              </a:rPr>
              <a:t>Biblical Fasting is </a:t>
            </a:r>
            <a:r>
              <a:rPr lang="en-CA" sz="6600" b="1" i="0" u="sng" strike="noStrike" baseline="0" dirty="0">
                <a:solidFill>
                  <a:schemeClr val="accent2">
                    <a:lumMod val="60000"/>
                    <a:lumOff val="40000"/>
                  </a:schemeClr>
                </a:solidFill>
              </a:rPr>
              <a:t>NOT</a:t>
            </a:r>
            <a:r>
              <a:rPr lang="en-CA" sz="6600" b="1" i="0" u="none" strike="noStrike" baseline="0" dirty="0">
                <a:solidFill>
                  <a:schemeClr val="accent2">
                    <a:lumMod val="60000"/>
                    <a:lumOff val="40000"/>
                  </a:schemeClr>
                </a:solidFill>
              </a:rPr>
              <a:t>:</a:t>
            </a: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775200" y="554182"/>
            <a:ext cx="5209309" cy="5676293"/>
          </a:xfrm>
        </p:spPr>
        <p:txBody>
          <a:bodyPr anchor="ctr">
            <a:noAutofit/>
          </a:bodyPr>
          <a:lstStyle/>
          <a:p>
            <a:pPr marL="0" indent="0" algn="ctr">
              <a:buNone/>
            </a:pPr>
            <a:r>
              <a:rPr lang="en-CA" sz="3600" b="1" dirty="0">
                <a:solidFill>
                  <a:schemeClr val="accent2">
                    <a:lumMod val="60000"/>
                    <a:lumOff val="40000"/>
                  </a:schemeClr>
                </a:solidFill>
              </a:rPr>
              <a:t>A. A Physical or Psychological Discipline</a:t>
            </a:r>
            <a:endParaRPr lang="en-CA" sz="3600" dirty="0">
              <a:solidFill>
                <a:schemeClr val="accent2">
                  <a:lumMod val="60000"/>
                  <a:lumOff val="40000"/>
                </a:schemeClr>
              </a:solidFill>
            </a:endParaRPr>
          </a:p>
        </p:txBody>
      </p:sp>
    </p:spTree>
    <p:extLst>
      <p:ext uri="{BB962C8B-B14F-4D97-AF65-F5344CB8AC3E}">
        <p14:creationId xmlns:p14="http://schemas.microsoft.com/office/powerpoint/2010/main" val="39416732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b="1" i="0" u="none" strike="noStrike" baseline="0" dirty="0">
                <a:solidFill>
                  <a:schemeClr val="accent2">
                    <a:lumMod val="60000"/>
                    <a:lumOff val="40000"/>
                  </a:schemeClr>
                </a:solidFill>
              </a:rPr>
              <a:t>II. THE PURPOSE OF FASTING (Isaiah 58:7)</a:t>
            </a:r>
            <a:br>
              <a:rPr lang="en-CA" b="1" i="0" u="none" strike="noStrike" baseline="0" dirty="0">
                <a:solidFill>
                  <a:schemeClr val="accent2">
                    <a:lumMod val="60000"/>
                    <a:lumOff val="40000"/>
                  </a:schemeClr>
                </a:solidFill>
              </a:rPr>
            </a:br>
            <a:br>
              <a:rPr lang="en-CA" b="1" i="0" u="none" strike="noStrike" baseline="0" dirty="0">
                <a:solidFill>
                  <a:schemeClr val="accent2">
                    <a:lumMod val="60000"/>
                    <a:lumOff val="40000"/>
                  </a:schemeClr>
                </a:solidFill>
              </a:rPr>
            </a:br>
            <a:br>
              <a:rPr lang="en-CA" b="0" i="0" u="none" strike="noStrike" baseline="0" dirty="0">
                <a:highlight>
                  <a:srgbClr val="FFFF00"/>
                </a:highlight>
              </a:rPr>
            </a:br>
            <a:r>
              <a:rPr lang="en-CA" b="1" i="0" u="sng" strike="noStrike" baseline="0" dirty="0">
                <a:solidFill>
                  <a:schemeClr val="accent2">
                    <a:lumMod val="60000"/>
                    <a:lumOff val="40000"/>
                  </a:schemeClr>
                </a:solidFill>
              </a:rPr>
              <a:t>Biblical Fasting is </a:t>
            </a:r>
            <a:r>
              <a:rPr lang="en-CA" sz="6600" b="1" i="0" u="sng" strike="noStrike" baseline="0" dirty="0">
                <a:solidFill>
                  <a:schemeClr val="accent2">
                    <a:lumMod val="60000"/>
                    <a:lumOff val="40000"/>
                  </a:schemeClr>
                </a:solidFill>
              </a:rPr>
              <a:t>NOT</a:t>
            </a:r>
            <a:r>
              <a:rPr lang="en-CA" sz="6600" b="1" i="0" u="none" strike="noStrike" baseline="0" dirty="0">
                <a:solidFill>
                  <a:schemeClr val="accent2">
                    <a:lumMod val="60000"/>
                    <a:lumOff val="40000"/>
                  </a:schemeClr>
                </a:solidFill>
              </a:rPr>
              <a:t>:</a:t>
            </a: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267195" y="323273"/>
            <a:ext cx="5541818" cy="5676293"/>
          </a:xfrm>
        </p:spPr>
        <p:txBody>
          <a:bodyPr anchor="ctr">
            <a:noAutofit/>
          </a:bodyPr>
          <a:lstStyle/>
          <a:p>
            <a:pPr marL="0" indent="0" algn="ctr">
              <a:buNone/>
            </a:pPr>
            <a:r>
              <a:rPr lang="en-CA" sz="3600" b="1" dirty="0">
                <a:solidFill>
                  <a:schemeClr val="accent2">
                    <a:lumMod val="60000"/>
                    <a:lumOff val="40000"/>
                  </a:schemeClr>
                </a:solidFill>
              </a:rPr>
              <a:t>B. A Manipulative Tool</a:t>
            </a:r>
          </a:p>
          <a:p>
            <a:pPr marL="0" indent="0">
              <a:buNone/>
            </a:pPr>
            <a:r>
              <a:rPr lang="en-CA" sz="3200" i="1" dirty="0"/>
              <a:t>“Is it not to share your food with the hungry and to provide the poor wanderer with shelter – when you see the naked, to clothe him, and not to turn away from your own flesh and blood?”	      						Isaiah 58:7</a:t>
            </a:r>
            <a:r>
              <a:rPr lang="en-CA" sz="3200" dirty="0">
                <a:solidFill>
                  <a:schemeClr val="accent2">
                    <a:lumMod val="60000"/>
                    <a:lumOff val="40000"/>
                  </a:schemeClr>
                </a:solidFill>
              </a:rPr>
              <a:t>  </a:t>
            </a:r>
          </a:p>
        </p:txBody>
      </p:sp>
    </p:spTree>
    <p:extLst>
      <p:ext uri="{BB962C8B-B14F-4D97-AF65-F5344CB8AC3E}">
        <p14:creationId xmlns:p14="http://schemas.microsoft.com/office/powerpoint/2010/main" val="5442872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Scale>
                                      <p:cBhvr>
                                        <p:cTn id="15"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
                                            <p:txEl>
                                              <p:pRg st="1" end="1"/>
                                            </p:txEl>
                                          </p:spTgt>
                                        </p:tgtEl>
                                        <p:attrNameLst>
                                          <p:attrName>ppt_x</p:attrName>
                                          <p:attrName>ppt_y</p:attrName>
                                        </p:attrNameLst>
                                      </p:cBhvr>
                                    </p:animMotion>
                                    <p:animEffect transition="in" filter="fade">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b="1" i="0" u="none" strike="noStrike" baseline="0" dirty="0">
                <a:solidFill>
                  <a:schemeClr val="accent2">
                    <a:lumMod val="60000"/>
                    <a:lumOff val="40000"/>
                  </a:schemeClr>
                </a:solidFill>
              </a:rPr>
              <a:t>II. THE PURPOSE OF FASTING (Isaiah 58:7)</a:t>
            </a:r>
            <a:br>
              <a:rPr lang="en-CA" b="1" i="0" u="none" strike="noStrike" baseline="0" dirty="0">
                <a:solidFill>
                  <a:schemeClr val="accent2">
                    <a:lumMod val="60000"/>
                    <a:lumOff val="40000"/>
                  </a:schemeClr>
                </a:solidFill>
              </a:rPr>
            </a:br>
            <a:br>
              <a:rPr lang="en-CA" b="1" i="0" u="none" strike="noStrike" baseline="0" dirty="0">
                <a:solidFill>
                  <a:schemeClr val="accent2">
                    <a:lumMod val="60000"/>
                    <a:lumOff val="40000"/>
                  </a:schemeClr>
                </a:solidFill>
              </a:rPr>
            </a:br>
            <a:br>
              <a:rPr lang="en-CA" b="0" i="0" u="none" strike="noStrike" baseline="0" dirty="0">
                <a:highlight>
                  <a:srgbClr val="FFFF00"/>
                </a:highlight>
              </a:rPr>
            </a:br>
            <a:r>
              <a:rPr lang="en-CA" b="1" i="0" u="sng" strike="noStrike" baseline="0" dirty="0">
                <a:solidFill>
                  <a:schemeClr val="accent2">
                    <a:lumMod val="60000"/>
                    <a:lumOff val="40000"/>
                  </a:schemeClr>
                </a:solidFill>
              </a:rPr>
              <a:t>Biblical Fasting is </a:t>
            </a:r>
            <a:r>
              <a:rPr lang="en-CA" sz="6600" b="1" i="0" u="sng" strike="noStrike" baseline="0" dirty="0">
                <a:solidFill>
                  <a:schemeClr val="accent2">
                    <a:lumMod val="60000"/>
                    <a:lumOff val="40000"/>
                  </a:schemeClr>
                </a:solidFill>
              </a:rPr>
              <a:t>NOT</a:t>
            </a:r>
            <a:r>
              <a:rPr lang="en-CA" sz="6600" b="1" i="0" u="none" strike="noStrike" baseline="0" dirty="0">
                <a:solidFill>
                  <a:schemeClr val="accent2">
                    <a:lumMod val="60000"/>
                    <a:lumOff val="40000"/>
                  </a:schemeClr>
                </a:solidFill>
              </a:rPr>
              <a:t>:</a:t>
            </a: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174831" y="720436"/>
            <a:ext cx="5541818" cy="5676293"/>
          </a:xfrm>
        </p:spPr>
        <p:txBody>
          <a:bodyPr anchor="ctr">
            <a:noAutofit/>
          </a:bodyPr>
          <a:lstStyle/>
          <a:p>
            <a:pPr marL="0" indent="0" algn="ctr">
              <a:buNone/>
            </a:pPr>
            <a:r>
              <a:rPr lang="en-CA" sz="3600" b="1" dirty="0">
                <a:solidFill>
                  <a:schemeClr val="accent2">
                    <a:lumMod val="60000"/>
                    <a:lumOff val="40000"/>
                  </a:schemeClr>
                </a:solidFill>
              </a:rPr>
              <a:t>B. A Manipulative Tool</a:t>
            </a:r>
          </a:p>
          <a:p>
            <a:pPr marL="0" indent="0">
              <a:buNone/>
            </a:pPr>
            <a:r>
              <a:rPr lang="en-CA" sz="3200" i="1" dirty="0"/>
              <a:t>"In the morning some of the Jews made a plan to kill Paul, and they took an oath not to eat or drink anything until they had killed him. They went to the leading priests and the older Jewish leaders and said, 'We have taken an oath not to eat or drink until we have killed Paul’”</a:t>
            </a:r>
            <a:r>
              <a:rPr lang="en-CA" sz="3200" dirty="0"/>
              <a:t> </a:t>
            </a:r>
          </a:p>
          <a:p>
            <a:pPr marL="0" indent="0">
              <a:buNone/>
            </a:pPr>
            <a:r>
              <a:rPr lang="en-CA" sz="3200" i="1" dirty="0"/>
              <a:t>					Acts 23:12,14</a:t>
            </a:r>
            <a:br>
              <a:rPr lang="en-CA" dirty="0"/>
            </a:br>
            <a:endParaRPr lang="en-CA" sz="3200" dirty="0">
              <a:solidFill>
                <a:schemeClr val="accent2">
                  <a:lumMod val="60000"/>
                  <a:lumOff val="40000"/>
                </a:schemeClr>
              </a:solidFill>
            </a:endParaRPr>
          </a:p>
        </p:txBody>
      </p:sp>
    </p:spTree>
    <p:extLst>
      <p:ext uri="{BB962C8B-B14F-4D97-AF65-F5344CB8AC3E}">
        <p14:creationId xmlns:p14="http://schemas.microsoft.com/office/powerpoint/2010/main" val="39149103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charRg st="23" end="304"/>
                                            </p:txEl>
                                          </p:spTgt>
                                        </p:tgtEl>
                                        <p:attrNameLst>
                                          <p:attrName>style.visibility</p:attrName>
                                        </p:attrNameLst>
                                      </p:cBhvr>
                                      <p:to>
                                        <p:strVal val="visible"/>
                                      </p:to>
                                    </p:set>
                                    <p:animScale>
                                      <p:cBhvr>
                                        <p:cTn id="7" dur="1000" decel="50000" fill="hold">
                                          <p:stCondLst>
                                            <p:cond delay="0"/>
                                          </p:stCondLst>
                                        </p:cTn>
                                        <p:tgtEl>
                                          <p:spTgt spid="3">
                                            <p:txEl>
                                              <p:charRg st="23" end="30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charRg st="23" end="304"/>
                                            </p:txEl>
                                          </p:spTgt>
                                        </p:tgtEl>
                                        <p:attrNameLst>
                                          <p:attrName>ppt_x</p:attrName>
                                          <p:attrName>ppt_y</p:attrName>
                                        </p:attrNameLst>
                                      </p:cBhvr>
                                    </p:animMotion>
                                    <p:animEffect transition="in" filter="fade">
                                      <p:cBhvr>
                                        <p:cTn id="9" dur="1000"/>
                                        <p:tgtEl>
                                          <p:spTgt spid="3">
                                            <p:txEl>
                                              <p:charRg st="23" end="304"/>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Scale>
                                      <p:cBhvr>
                                        <p:cTn id="12"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2" end="2"/>
                                            </p:txEl>
                                          </p:spTgt>
                                        </p:tgtEl>
                                        <p:attrNameLst>
                                          <p:attrName>ppt_x</p:attrName>
                                          <p:attrName>ppt_y</p:attrName>
                                        </p:attrNameLst>
                                      </p:cBhvr>
                                    </p:animMotion>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b="1" i="0" u="none" strike="noStrike" baseline="0" dirty="0">
                <a:solidFill>
                  <a:schemeClr val="accent2">
                    <a:lumMod val="60000"/>
                    <a:lumOff val="40000"/>
                  </a:schemeClr>
                </a:solidFill>
              </a:rPr>
              <a:t>II. THE PURPOSE OF FASTING (Isaiah 58:7)</a:t>
            </a:r>
            <a:br>
              <a:rPr lang="en-CA" b="1" i="0" u="none" strike="noStrike" baseline="0" dirty="0">
                <a:solidFill>
                  <a:schemeClr val="accent2">
                    <a:lumMod val="60000"/>
                    <a:lumOff val="40000"/>
                  </a:schemeClr>
                </a:solidFill>
              </a:rPr>
            </a:br>
            <a:br>
              <a:rPr lang="en-CA" b="1" i="0" u="none" strike="noStrike" baseline="0" dirty="0">
                <a:solidFill>
                  <a:schemeClr val="accent2">
                    <a:lumMod val="60000"/>
                    <a:lumOff val="40000"/>
                  </a:schemeClr>
                </a:solidFill>
              </a:rPr>
            </a:br>
            <a:br>
              <a:rPr lang="en-CA" b="0" i="0" u="none" strike="noStrike" baseline="0" dirty="0">
                <a:highlight>
                  <a:srgbClr val="FFFF00"/>
                </a:highlight>
              </a:rPr>
            </a:br>
            <a:r>
              <a:rPr lang="en-CA" b="1" i="0" u="sng" strike="noStrike" baseline="0" dirty="0">
                <a:solidFill>
                  <a:schemeClr val="accent2">
                    <a:lumMod val="60000"/>
                    <a:lumOff val="40000"/>
                  </a:schemeClr>
                </a:solidFill>
              </a:rPr>
              <a:t>Biblical Fasting is </a:t>
            </a:r>
            <a:r>
              <a:rPr lang="en-CA" sz="6600" b="1" i="0" u="sng" strike="noStrike" baseline="0" dirty="0">
                <a:solidFill>
                  <a:schemeClr val="accent2">
                    <a:lumMod val="60000"/>
                    <a:lumOff val="40000"/>
                  </a:schemeClr>
                </a:solidFill>
              </a:rPr>
              <a:t>NOT</a:t>
            </a:r>
            <a:r>
              <a:rPr lang="en-CA" sz="6600" b="1" i="0" u="none" strike="noStrike" baseline="0" dirty="0">
                <a:solidFill>
                  <a:schemeClr val="accent2">
                    <a:lumMod val="60000"/>
                    <a:lumOff val="40000"/>
                  </a:schemeClr>
                </a:solidFill>
              </a:rPr>
              <a:t>:</a:t>
            </a: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174836" y="120074"/>
            <a:ext cx="5809673" cy="6110402"/>
          </a:xfrm>
        </p:spPr>
        <p:txBody>
          <a:bodyPr anchor="ctr">
            <a:noAutofit/>
          </a:bodyPr>
          <a:lstStyle/>
          <a:p>
            <a:pPr marL="0" indent="0">
              <a:buNone/>
            </a:pPr>
            <a:r>
              <a:rPr lang="en-CA" sz="3600" b="1" dirty="0">
                <a:solidFill>
                  <a:schemeClr val="accent2">
                    <a:lumMod val="60000"/>
                    <a:lumOff val="40000"/>
                  </a:schemeClr>
                </a:solidFill>
              </a:rPr>
              <a:t>B. A Manipulative Tool</a:t>
            </a:r>
            <a:r>
              <a:rPr lang="en-CA" sz="3600" dirty="0">
                <a:solidFill>
                  <a:schemeClr val="accent2">
                    <a:lumMod val="60000"/>
                    <a:lumOff val="40000"/>
                  </a:schemeClr>
                </a:solidFill>
              </a:rPr>
              <a:t>  </a:t>
            </a:r>
          </a:p>
          <a:p>
            <a:pPr marL="0" indent="0">
              <a:buNone/>
            </a:pPr>
            <a:r>
              <a:rPr lang="en-CA" sz="3200" i="1" dirty="0"/>
              <a:t>"Although they fast, I will not listen to their cry; though they offer burnt offerings and grain offering, I will not accept them. I will destroy them with the sword, famine, and plague" </a:t>
            </a:r>
            <a:endParaRPr lang="en-CA" sz="3200" dirty="0"/>
          </a:p>
          <a:p>
            <a:pPr marL="0" indent="0">
              <a:buNone/>
            </a:pPr>
            <a:r>
              <a:rPr lang="en-CA" sz="3200" i="1" dirty="0"/>
              <a:t>			Jeremiah 14:12</a:t>
            </a:r>
            <a:endParaRPr lang="en-CA" sz="3200" dirty="0">
              <a:solidFill>
                <a:schemeClr val="accent2">
                  <a:lumMod val="60000"/>
                  <a:lumOff val="40000"/>
                </a:schemeClr>
              </a:solidFill>
            </a:endParaRPr>
          </a:p>
        </p:txBody>
      </p:sp>
    </p:spTree>
    <p:extLst>
      <p:ext uri="{BB962C8B-B14F-4D97-AF65-F5344CB8AC3E}">
        <p14:creationId xmlns:p14="http://schemas.microsoft.com/office/powerpoint/2010/main" val="345594723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1" end="1"/>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58619" y="323273"/>
            <a:ext cx="4008576" cy="6262254"/>
          </a:xfrm>
        </p:spPr>
        <p:txBody>
          <a:bodyPr anchor="ctr">
            <a:normAutofit/>
          </a:bodyPr>
          <a:lstStyle/>
          <a:p>
            <a:pPr algn="ctr"/>
            <a:r>
              <a:rPr lang="en-CA" b="1" i="0" u="none" strike="noStrike" baseline="0" dirty="0">
                <a:solidFill>
                  <a:schemeClr val="accent2">
                    <a:lumMod val="60000"/>
                    <a:lumOff val="40000"/>
                  </a:schemeClr>
                </a:solidFill>
              </a:rPr>
              <a:t>II. THE PURPOSE OF FASTING (Isaiah 58:7)</a:t>
            </a:r>
            <a:br>
              <a:rPr lang="en-CA" b="1" i="0" u="none" strike="noStrike" baseline="0" dirty="0">
                <a:solidFill>
                  <a:schemeClr val="accent2">
                    <a:lumMod val="60000"/>
                    <a:lumOff val="40000"/>
                  </a:schemeClr>
                </a:solidFill>
              </a:rPr>
            </a:br>
            <a:br>
              <a:rPr lang="en-CA" b="1" i="0" u="none" strike="noStrike" baseline="0" dirty="0">
                <a:solidFill>
                  <a:schemeClr val="accent2">
                    <a:lumMod val="60000"/>
                    <a:lumOff val="40000"/>
                  </a:schemeClr>
                </a:solidFill>
              </a:rPr>
            </a:br>
            <a:br>
              <a:rPr lang="en-CA" b="0" i="0" u="none" strike="noStrike" baseline="0" dirty="0">
                <a:highlight>
                  <a:srgbClr val="FFFF00"/>
                </a:highlight>
              </a:rPr>
            </a:br>
            <a:r>
              <a:rPr lang="en-CA" b="1" i="0" u="sng" strike="noStrike" baseline="0" dirty="0">
                <a:solidFill>
                  <a:schemeClr val="accent2">
                    <a:lumMod val="60000"/>
                    <a:lumOff val="40000"/>
                  </a:schemeClr>
                </a:solidFill>
              </a:rPr>
              <a:t>Biblical Fasting is </a:t>
            </a:r>
            <a:r>
              <a:rPr lang="en-CA" sz="6600" b="1" i="0" u="sng" strike="noStrike" baseline="0" dirty="0">
                <a:solidFill>
                  <a:schemeClr val="accent2">
                    <a:lumMod val="60000"/>
                    <a:lumOff val="40000"/>
                  </a:schemeClr>
                </a:solidFill>
              </a:rPr>
              <a:t>NOT</a:t>
            </a:r>
            <a:r>
              <a:rPr lang="en-CA" sz="6600" b="1" i="0" u="none" strike="noStrike" baseline="0" dirty="0">
                <a:solidFill>
                  <a:schemeClr val="accent2">
                    <a:lumMod val="60000"/>
                    <a:lumOff val="40000"/>
                  </a:schemeClr>
                </a:solidFill>
              </a:rPr>
              <a:t>:</a:t>
            </a:r>
            <a:endParaRPr lang="en-US" sz="66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4775200" y="554182"/>
            <a:ext cx="5209309" cy="5676293"/>
          </a:xfrm>
        </p:spPr>
        <p:txBody>
          <a:bodyPr anchor="ctr">
            <a:noAutofit/>
          </a:bodyPr>
          <a:lstStyle/>
          <a:p>
            <a:pPr marL="0" indent="0" algn="ctr">
              <a:buNone/>
            </a:pPr>
            <a:r>
              <a:rPr lang="en-CA" sz="3600" b="1" dirty="0">
                <a:solidFill>
                  <a:schemeClr val="accent2">
                    <a:lumMod val="60000"/>
                    <a:lumOff val="40000"/>
                  </a:schemeClr>
                </a:solidFill>
              </a:rPr>
              <a:t>B. A Manipulative Tool</a:t>
            </a:r>
            <a:r>
              <a:rPr lang="en-CA" sz="3600" dirty="0">
                <a:solidFill>
                  <a:schemeClr val="accent2">
                    <a:lumMod val="60000"/>
                    <a:lumOff val="40000"/>
                  </a:schemeClr>
                </a:solidFill>
              </a:rPr>
              <a:t>  </a:t>
            </a:r>
          </a:p>
          <a:p>
            <a:pPr marL="0" indent="0" algn="ctr">
              <a:buNone/>
            </a:pPr>
            <a:endParaRPr lang="en-CA" sz="3600" dirty="0">
              <a:solidFill>
                <a:schemeClr val="accent2">
                  <a:lumMod val="60000"/>
                  <a:lumOff val="40000"/>
                </a:schemeClr>
              </a:solidFill>
            </a:endParaRPr>
          </a:p>
          <a:p>
            <a:pPr marL="0" indent="0">
              <a:buNone/>
            </a:pPr>
            <a:r>
              <a:rPr lang="en-CA" sz="3200" i="1" dirty="0">
                <a:solidFill>
                  <a:schemeClr val="tx1"/>
                </a:solidFill>
              </a:rPr>
              <a:t>“The </a:t>
            </a:r>
            <a:r>
              <a:rPr lang="en-CA" sz="3200" i="1" cap="small" dirty="0">
                <a:solidFill>
                  <a:schemeClr val="tx1"/>
                </a:solidFill>
              </a:rPr>
              <a:t>Lord</a:t>
            </a:r>
            <a:r>
              <a:rPr lang="en-CA" sz="3200" i="1" dirty="0">
                <a:solidFill>
                  <a:schemeClr val="tx1"/>
                </a:solidFill>
              </a:rPr>
              <a:t> is good,</a:t>
            </a:r>
            <a:br>
              <a:rPr lang="en-CA" sz="3200" i="1" dirty="0">
                <a:solidFill>
                  <a:schemeClr val="tx1"/>
                </a:solidFill>
              </a:rPr>
            </a:br>
            <a:r>
              <a:rPr lang="en-CA" sz="3200" i="1" dirty="0">
                <a:solidFill>
                  <a:schemeClr val="tx1"/>
                </a:solidFill>
              </a:rPr>
              <a:t> a refuge in times of trouble.</a:t>
            </a:r>
            <a:br>
              <a:rPr lang="en-CA" sz="3200" i="1" dirty="0">
                <a:solidFill>
                  <a:schemeClr val="tx1"/>
                </a:solidFill>
              </a:rPr>
            </a:br>
            <a:r>
              <a:rPr lang="en-CA" sz="3200" i="1" dirty="0">
                <a:solidFill>
                  <a:schemeClr val="tx1"/>
                </a:solidFill>
              </a:rPr>
              <a:t>He cares for those who trust in him”</a:t>
            </a:r>
          </a:p>
          <a:p>
            <a:pPr marL="0" indent="0">
              <a:buNone/>
            </a:pPr>
            <a:r>
              <a:rPr lang="en-CA" sz="3200" i="1" dirty="0">
                <a:solidFill>
                  <a:schemeClr val="tx1"/>
                </a:solidFill>
              </a:rPr>
              <a:t>						Nahum 1:7</a:t>
            </a:r>
          </a:p>
        </p:txBody>
      </p:sp>
    </p:spTree>
    <p:extLst>
      <p:ext uri="{BB962C8B-B14F-4D97-AF65-F5344CB8AC3E}">
        <p14:creationId xmlns:p14="http://schemas.microsoft.com/office/powerpoint/2010/main" val="5283163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2" end="2"/>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anim calcmode="lin" valueType="num">
                                      <p:cBhvr>
                                        <p:cTn id="14"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09D4EA3-187B-4130-8E4D-A4F81F967848}">
  <ds:schemaRefs>
    <ds:schemaRef ds:uri="http://schemas.microsoft.com/sharepoint/v3/contenttype/forms"/>
  </ds:schemaRefs>
</ds:datastoreItem>
</file>

<file path=customXml/itemProps2.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38766F-4A4C-4A97-A586-D473DB738966}">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Facet</Template>
  <TotalTime>662</TotalTime>
  <Words>1163</Words>
  <Application>Microsoft Office PowerPoint</Application>
  <PresentationFormat>Widescreen</PresentationFormat>
  <Paragraphs>82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DECLARING A FAST</vt:lpstr>
      <vt:lpstr>What Should We Clearly Understand When it Comes to Biblical Fasting?</vt:lpstr>
      <vt:lpstr>I. THE POWER OF FASTING (Isaiah 58:6) - Joel 1:14; 2:12, 15; Leviticus 16:29</vt:lpstr>
      <vt:lpstr>I. THE POWER OF FASTING (Isaiah 58:6) - Joel 1:14; 2:12, 15; Leviticus 16:29</vt:lpstr>
      <vt:lpstr>II. THE PURPOSE OF FASTING (Isaiah 58:7)   Biblical Fasting is NOT:</vt:lpstr>
      <vt:lpstr>II. THE PURPOSE OF FASTING (Isaiah 58:7)   Biblical Fasting is NOT:</vt:lpstr>
      <vt:lpstr>II. THE PURPOSE OF FASTING (Isaiah 58:7)   Biblical Fasting is NOT:</vt:lpstr>
      <vt:lpstr>II. THE PURPOSE OF FASTING (Isaiah 58:7)   Biblical Fasting is NOT:</vt:lpstr>
      <vt:lpstr>II. THE PURPOSE OF FASTING (Isaiah 58:7)   Biblical Fasting is NOT:</vt:lpstr>
      <vt:lpstr>II. THE PURPOSE OF FASTING (Isaiah 58:7)   Biblical Fasting is NOT:</vt:lpstr>
      <vt:lpstr>II. THE PURPOSE OF FASTING (Isaiah 58:7)   Biblical Fasting is NOT:</vt:lpstr>
      <vt:lpstr>II. THE PURPOSE OF FASTING (Isaiah 58:7)   Biblical Fasting is NOT:</vt:lpstr>
      <vt:lpstr>III. THE PROVISION OF FASTING (Isaiah 58:8-14)</vt:lpstr>
      <vt:lpstr>III. THE PROVISION OF FASTING (Isaiah 58:8-14)</vt:lpstr>
      <vt:lpstr>III. THE PROVISION OF FASTING (Isaiah 58:8-14)</vt:lpstr>
      <vt:lpstr>III. THE PROVISION OF FASTING (Isaiah 58:8-14)</vt:lpstr>
      <vt:lpstr>III. THE PROVISION OF FASTING (Isaiah 58:8-14)</vt:lpstr>
      <vt:lpstr>III. THE PROVISION OF FASTING (Isaiah 58:8-14)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MOURNING AND PRAYER</dc:title>
  <dc:creator>Fountaingate Christian</dc:creator>
  <cp:lastModifiedBy>Fountaingate Christian</cp:lastModifiedBy>
  <cp:revision>44</cp:revision>
  <dcterms:created xsi:type="dcterms:W3CDTF">2022-01-22T23:20:23Z</dcterms:created>
  <dcterms:modified xsi:type="dcterms:W3CDTF">2022-03-05T21:53:29Z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