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2/27/2021</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23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2/27/2021</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17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2/27/2021</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4184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2/27/2021</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78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2/27/2021</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086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2/27/2021</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292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2/27/2021</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75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2/27/2021</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202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2/27/2021</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896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2/27/2021</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5026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2/27/2021</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0914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2/27/2021</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3575049247"/>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1" r:id="rId6"/>
    <p:sldLayoutId id="2147483777" r:id="rId7"/>
    <p:sldLayoutId id="2147483778" r:id="rId8"/>
    <p:sldLayoutId id="2147483779" r:id="rId9"/>
    <p:sldLayoutId id="2147483780" r:id="rId10"/>
    <p:sldLayoutId id="2147483782"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9651FA3-B4A1-4E98-9B71-4CF820877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1D5906-F0F3-4E06-AC0C-46BD4D84FC9F}"/>
              </a:ext>
            </a:extLst>
          </p:cNvPr>
          <p:cNvSpPr>
            <a:spLocks noGrp="1"/>
          </p:cNvSpPr>
          <p:nvPr>
            <p:ph type="ctrTitle"/>
          </p:nvPr>
        </p:nvSpPr>
        <p:spPr>
          <a:xfrm>
            <a:off x="643466" y="753626"/>
            <a:ext cx="5334930" cy="3004145"/>
          </a:xfrm>
        </p:spPr>
        <p:txBody>
          <a:bodyPr>
            <a:normAutofit/>
          </a:bodyPr>
          <a:lstStyle/>
          <a:p>
            <a:r>
              <a:rPr lang="en-CA" b="1" i="0" u="none" strike="noStrike" baseline="0"/>
              <a:t>DELAYED, YET DEFINITE</a:t>
            </a:r>
            <a:endParaRPr lang="en-CA"/>
          </a:p>
        </p:txBody>
      </p:sp>
      <p:sp>
        <p:nvSpPr>
          <p:cNvPr id="3" name="Subtitle 2">
            <a:extLst>
              <a:ext uri="{FF2B5EF4-FFF2-40B4-BE49-F238E27FC236}">
                <a16:creationId xmlns:a16="http://schemas.microsoft.com/office/drawing/2014/main" id="{4A176984-B4ED-4D10-A732-AECF5FBD32D4}"/>
              </a:ext>
            </a:extLst>
          </p:cNvPr>
          <p:cNvSpPr>
            <a:spLocks noGrp="1"/>
          </p:cNvSpPr>
          <p:nvPr>
            <p:ph type="subTitle" idx="1"/>
          </p:nvPr>
        </p:nvSpPr>
        <p:spPr>
          <a:xfrm>
            <a:off x="643465" y="3849845"/>
            <a:ext cx="5334931" cy="2189214"/>
          </a:xfrm>
        </p:spPr>
        <p:txBody>
          <a:bodyPr>
            <a:normAutofit/>
          </a:bodyPr>
          <a:lstStyle/>
          <a:p>
            <a:r>
              <a:rPr lang="en-CA" b="1" i="0" u="none" strike="noStrike" baseline="0" dirty="0"/>
              <a:t>Text: Daniel 10:10-13</a:t>
            </a:r>
            <a:endParaRPr lang="en-CA" dirty="0"/>
          </a:p>
        </p:txBody>
      </p:sp>
      <p:sp>
        <p:nvSpPr>
          <p:cNvPr id="24" name="Freeform: Shape 23">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03994"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0" b="1"/>
          <a:stretch/>
        </p:blipFill>
        <p:spPr>
          <a:xfrm>
            <a:off x="6595884" y="57974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8" name="Freeform: Shape 27">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792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Freeform: Shape 28">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Arc 30">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41" name="Rectangle 32">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Arc">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2429128" y="109850"/>
            <a:ext cx="5085580" cy="1260320"/>
          </a:xfrm>
        </p:spPr>
        <p:txBody>
          <a:bodyPr vert="horz" lIns="91440" tIns="45720" rIns="91440" bIns="45720" rtlCol="0" anchor="b">
            <a:normAutofit/>
          </a:bodyPr>
          <a:lstStyle/>
          <a:p>
            <a:r>
              <a:rPr lang="en-US" sz="3200" b="1" i="0" u="none" strike="noStrike" baseline="0" dirty="0"/>
              <a:t>II. GOD’S OUTSTRETCHED HAND (10:13)</a:t>
            </a:r>
            <a:endParaRPr lang="en-US" sz="32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892817" y="1370170"/>
            <a:ext cx="5663355" cy="5304849"/>
          </a:xfrm>
        </p:spPr>
        <p:txBody>
          <a:bodyPr vert="horz" lIns="91440" tIns="45720" rIns="91440" bIns="45720" rtlCol="0">
            <a:noAutofit/>
          </a:bodyPr>
          <a:lstStyle/>
          <a:p>
            <a:r>
              <a:rPr lang="en-US" b="1" i="1" dirty="0">
                <a:solidFill>
                  <a:schemeClr val="tx1"/>
                </a:solidFill>
                <a:latin typeface="Arial" panose="020B0604020202020204" pitchFamily="34" charset="0"/>
                <a:cs typeface="Arial" panose="020B0604020202020204" pitchFamily="34" charset="0"/>
              </a:rPr>
              <a:t>16. He reached down from on high and took hold of me; he drew me out of deep waters. </a:t>
            </a:r>
          </a:p>
          <a:p>
            <a:r>
              <a:rPr lang="en-US" b="1" i="1" dirty="0">
                <a:solidFill>
                  <a:schemeClr val="tx1"/>
                </a:solidFill>
                <a:latin typeface="Arial" panose="020B0604020202020204" pitchFamily="34" charset="0"/>
                <a:cs typeface="Arial" panose="020B0604020202020204" pitchFamily="34" charset="0"/>
              </a:rPr>
              <a:t>17. He rescued me from my powerful enemy, </a:t>
            </a:r>
          </a:p>
          <a:p>
            <a:r>
              <a:rPr lang="en-US" b="1" i="1" dirty="0">
                <a:solidFill>
                  <a:schemeClr val="tx1"/>
                </a:solidFill>
                <a:latin typeface="Arial" panose="020B0604020202020204" pitchFamily="34" charset="0"/>
                <a:cs typeface="Arial" panose="020B0604020202020204" pitchFamily="34" charset="0"/>
              </a:rPr>
              <a:t>from my foes, who were too strong for me.”</a:t>
            </a:r>
          </a:p>
          <a:p>
            <a:endParaRPr lang="en-CA" b="1" i="1" dirty="0">
              <a:solidFill>
                <a:schemeClr val="tx1"/>
              </a:solidFill>
              <a:latin typeface="Arial" panose="020B0604020202020204" pitchFamily="34" charset="0"/>
              <a:cs typeface="Arial" panose="020B0604020202020204" pitchFamily="34" charset="0"/>
            </a:endParaRPr>
          </a:p>
          <a:p>
            <a:r>
              <a:rPr lang="en-CA" b="1" i="1" dirty="0">
                <a:solidFill>
                  <a:schemeClr val="tx1"/>
                </a:solidFill>
                <a:latin typeface="Arial" panose="020B0604020202020204" pitchFamily="34" charset="0"/>
                <a:cs typeface="Arial" panose="020B0604020202020204" pitchFamily="34" charset="0"/>
              </a:rPr>
              <a:t>	Psalms 18:16-17 </a:t>
            </a:r>
          </a:p>
          <a:p>
            <a:endParaRPr lang="en-US" sz="2800" b="1" i="1" kern="1200" dirty="0">
              <a:solidFill>
                <a:schemeClr val="tx1"/>
              </a:solidFill>
              <a:latin typeface="Arial" panose="020B0604020202020204" pitchFamily="34" charset="0"/>
              <a:cs typeface="Arial" panose="020B0604020202020204" pitchFamily="34" charset="0"/>
            </a:endParaRPr>
          </a:p>
        </p:txBody>
      </p:sp>
      <p:sp>
        <p:nvSpPr>
          <p:cNvPr id="37" name="!!Oval">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9" name="!!Rectangle">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15350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00"/>
                                        <p:tgtEl>
                                          <p:spTgt spid="3">
                                            <p:txEl>
                                              <p:pRg st="2" end="2"/>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7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Freeform: Shape 28">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Arc 30">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41" name="Rectangle 32">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Arc">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2429128" y="109850"/>
            <a:ext cx="5085580" cy="1260320"/>
          </a:xfrm>
        </p:spPr>
        <p:txBody>
          <a:bodyPr vert="horz" lIns="91440" tIns="45720" rIns="91440" bIns="45720" rtlCol="0" anchor="b">
            <a:normAutofit/>
          </a:bodyPr>
          <a:lstStyle/>
          <a:p>
            <a:r>
              <a:rPr lang="en-US" sz="3200" b="1" i="0" u="none" strike="noStrike" baseline="0" dirty="0"/>
              <a:t>II. GOD’S OUTSTRETCHED HAND (10:13)</a:t>
            </a:r>
            <a:endParaRPr lang="en-US" sz="32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892817" y="1370170"/>
            <a:ext cx="5663355" cy="5304849"/>
          </a:xfrm>
        </p:spPr>
        <p:txBody>
          <a:bodyPr vert="horz" lIns="91440" tIns="45720" rIns="91440" bIns="45720" rtlCol="0">
            <a:noAutofit/>
          </a:bodyPr>
          <a:lstStyle/>
          <a:p>
            <a:r>
              <a:rPr lang="en-US" sz="3200" b="1" i="1" dirty="0">
                <a:solidFill>
                  <a:schemeClr val="tx1"/>
                </a:solidFill>
                <a:latin typeface="Arial" panose="020B0604020202020204" pitchFamily="34" charset="0"/>
                <a:cs typeface="Arial" panose="020B0604020202020204" pitchFamily="34" charset="0"/>
              </a:rPr>
              <a:t>“But the prince of the Persian kingdom resisted me twenty-one days.”</a:t>
            </a:r>
          </a:p>
          <a:p>
            <a:pPr marR="21600"/>
            <a:r>
              <a:rPr lang="en-CA" sz="3200" b="1" i="1" dirty="0">
                <a:solidFill>
                  <a:schemeClr val="tx1"/>
                </a:solidFill>
                <a:latin typeface="Arial" panose="020B0604020202020204" pitchFamily="34" charset="0"/>
                <a:cs typeface="Arial" panose="020B0604020202020204" pitchFamily="34" charset="0"/>
              </a:rPr>
              <a:t>	Daniel 10:13 </a:t>
            </a:r>
          </a:p>
          <a:p>
            <a:endParaRPr lang="en-CA" sz="3200" b="1" i="1" dirty="0">
              <a:solidFill>
                <a:schemeClr val="tx1"/>
              </a:solidFill>
              <a:latin typeface="Arial" panose="020B0604020202020204" pitchFamily="34" charset="0"/>
              <a:cs typeface="Arial" panose="020B0604020202020204" pitchFamily="34" charset="0"/>
            </a:endParaRPr>
          </a:p>
          <a:p>
            <a:pPr marR="21600"/>
            <a:r>
              <a:rPr lang="en-US" sz="3200" b="1" i="1" dirty="0">
                <a:solidFill>
                  <a:schemeClr val="tx1"/>
                </a:solidFill>
                <a:latin typeface="Arial" panose="020B0604020202020204" pitchFamily="34" charset="0"/>
                <a:cs typeface="Arial" panose="020B0604020202020204" pitchFamily="34" charset="0"/>
              </a:rPr>
              <a:t>“for twenty-one days the mighty Evil Spirit who overrules the kingdom of Persia blocked my way ..."</a:t>
            </a:r>
            <a:endParaRPr lang="en-US" sz="3200" b="1" dirty="0">
              <a:solidFill>
                <a:schemeClr val="tx1"/>
              </a:solidFill>
              <a:latin typeface="Arial" panose="020B0604020202020204" pitchFamily="34" charset="0"/>
              <a:cs typeface="Arial" panose="020B0604020202020204" pitchFamily="34" charset="0"/>
            </a:endParaRPr>
          </a:p>
          <a:p>
            <a:endParaRPr lang="en-US" sz="2800" b="1" i="1" kern="1200" dirty="0">
              <a:solidFill>
                <a:schemeClr val="tx1"/>
              </a:solidFill>
              <a:latin typeface="Arial" panose="020B0604020202020204" pitchFamily="34" charset="0"/>
              <a:cs typeface="Arial" panose="020B0604020202020204" pitchFamily="34" charset="0"/>
            </a:endParaRPr>
          </a:p>
        </p:txBody>
      </p:sp>
      <p:sp>
        <p:nvSpPr>
          <p:cNvPr id="37" name="!!Oval">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9" name="!!Rectangle">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485434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Freeform: Shape 28">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Arc 30">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41" name="Rectangle 32">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Arc">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2429128" y="109850"/>
            <a:ext cx="5085580" cy="1260320"/>
          </a:xfrm>
        </p:spPr>
        <p:txBody>
          <a:bodyPr vert="horz" lIns="91440" tIns="45720" rIns="91440" bIns="45720" rtlCol="0" anchor="b">
            <a:normAutofit/>
          </a:bodyPr>
          <a:lstStyle/>
          <a:p>
            <a:r>
              <a:rPr lang="en-US" sz="3200" b="1" i="0" u="none" strike="noStrike" baseline="0" dirty="0"/>
              <a:t>II. GOD’S OUTSTRETCHED HAND (10:13)</a:t>
            </a:r>
            <a:endParaRPr lang="en-US" sz="32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892817" y="1709738"/>
            <a:ext cx="5663355" cy="4965281"/>
          </a:xfrm>
        </p:spPr>
        <p:txBody>
          <a:bodyPr vert="horz" lIns="91440" tIns="45720" rIns="91440" bIns="45720" rtlCol="0">
            <a:noAutofit/>
          </a:bodyPr>
          <a:lstStyle/>
          <a:p>
            <a:r>
              <a:rPr lang="en-US" sz="3200" b="1" i="1" dirty="0">
                <a:solidFill>
                  <a:schemeClr val="tx1"/>
                </a:solidFill>
                <a:latin typeface="Arial" panose="020B0604020202020204" pitchFamily="34" charset="0"/>
                <a:cs typeface="Arial" panose="020B0604020202020204" pitchFamily="34" charset="0"/>
              </a:rPr>
              <a:t>“Then Michael, one of the top officers of the heavenly army, came to help me, so that I was able to break through these spirit rulers of Persia." </a:t>
            </a:r>
            <a:r>
              <a:rPr lang="en-CA" sz="3200" b="1" i="1" dirty="0">
                <a:solidFill>
                  <a:schemeClr val="tx1"/>
                </a:solidFill>
                <a:latin typeface="Arial" panose="020B0604020202020204" pitchFamily="34" charset="0"/>
                <a:cs typeface="Arial" panose="020B0604020202020204" pitchFamily="34" charset="0"/>
              </a:rPr>
              <a:t>	</a:t>
            </a:r>
          </a:p>
          <a:p>
            <a:r>
              <a:rPr lang="en-CA" sz="3200" b="1" i="1" dirty="0">
                <a:solidFill>
                  <a:schemeClr val="tx1"/>
                </a:solidFill>
                <a:latin typeface="Arial" panose="020B0604020202020204" pitchFamily="34" charset="0"/>
                <a:cs typeface="Arial" panose="020B0604020202020204" pitchFamily="34" charset="0"/>
              </a:rPr>
              <a:t>			Daniel 10:13 </a:t>
            </a:r>
          </a:p>
          <a:p>
            <a:endParaRPr lang="en-US" sz="2800" b="1" i="1" kern="1200" dirty="0">
              <a:solidFill>
                <a:schemeClr val="tx1"/>
              </a:solidFill>
              <a:latin typeface="Arial" panose="020B0604020202020204" pitchFamily="34" charset="0"/>
              <a:cs typeface="Arial" panose="020B0604020202020204" pitchFamily="34" charset="0"/>
            </a:endParaRPr>
          </a:p>
        </p:txBody>
      </p:sp>
      <p:sp>
        <p:nvSpPr>
          <p:cNvPr id="37" name="!!Oval">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9" name="!!Rectangle">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34696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Freeform: Shape 46">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Arc 48">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51" name="Rectangle 50">
            <a:extLst>
              <a:ext uri="{FF2B5EF4-FFF2-40B4-BE49-F238E27FC236}">
                <a16:creationId xmlns:a16="http://schemas.microsoft.com/office/drawing/2014/main" id="{8930EBA3-4D2E-42E8-B828-834555328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Arc 52">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3271838" y="239000"/>
            <a:ext cx="5857875" cy="1725268"/>
          </a:xfrm>
        </p:spPr>
        <p:txBody>
          <a:bodyPr vert="horz" lIns="91440" tIns="45720" rIns="91440" bIns="45720" rtlCol="0" anchor="b">
            <a:normAutofit/>
          </a:bodyPr>
          <a:lstStyle/>
          <a:p>
            <a:pPr algn="ctr"/>
            <a:r>
              <a:rPr lang="en-CA" sz="5400" b="1" i="0" u="none" strike="noStrike" baseline="0" dirty="0"/>
              <a:t>III. GOD’S ULTIMATE PLAN</a:t>
            </a:r>
            <a:endParaRPr lang="en-US" sz="51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385763" y="3800209"/>
            <a:ext cx="11162767" cy="2307022"/>
          </a:xfrm>
        </p:spPr>
        <p:txBody>
          <a:bodyPr vert="horz" lIns="91440" tIns="45720" rIns="91440" bIns="45720" rtlCol="0">
            <a:normAutofit/>
          </a:bodyPr>
          <a:lstStyle/>
          <a:p>
            <a:r>
              <a:rPr lang="en-US" sz="3600" b="1" i="1" dirty="0">
                <a:solidFill>
                  <a:schemeClr val="tx1"/>
                </a:solidFill>
                <a:latin typeface="Arial" panose="020B0604020202020204" pitchFamily="34" charset="0"/>
                <a:cs typeface="Arial" panose="020B0604020202020204" pitchFamily="34" charset="0"/>
              </a:rPr>
              <a:t>“Wait for the LORD; be strong and take heart and wait for the LORD.”</a:t>
            </a:r>
          </a:p>
          <a:p>
            <a:r>
              <a:rPr lang="en-CA" sz="3600" b="1" i="1" dirty="0">
                <a:solidFill>
                  <a:schemeClr val="tx1"/>
                </a:solidFill>
                <a:latin typeface="Arial" panose="020B0604020202020204" pitchFamily="34" charset="0"/>
                <a:cs typeface="Arial" panose="020B0604020202020204" pitchFamily="34" charset="0"/>
              </a:rPr>
              <a:t>								Psalm 27:14</a:t>
            </a:r>
            <a:endParaRPr lang="en-US" sz="3600" b="1" i="1" kern="1200" dirty="0">
              <a:solidFill>
                <a:schemeClr val="tx1"/>
              </a:solidFill>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0" y="503789"/>
            <a:ext cx="2925192" cy="2925211"/>
          </a:xfrm>
          <a:custGeom>
            <a:avLst/>
            <a:gdLst/>
            <a:ahLst/>
            <a:cxnLst/>
            <a:rect l="l" t="t" r="r" b="b"/>
            <a:pathLst>
              <a:path w="6094252" h="6857998">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p:spPr>
      </p:pic>
      <p:sp>
        <p:nvSpPr>
          <p:cNvPr id="55" name="Oval 54">
            <a:extLst>
              <a:ext uri="{FF2B5EF4-FFF2-40B4-BE49-F238E27FC236}">
                <a16:creationId xmlns:a16="http://schemas.microsoft.com/office/drawing/2014/main" id="{528AA953-F4F9-4DC5-97C7-491F4AF93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817759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Freeform: Shape 46">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Arc 48">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51" name="Rectangle 50">
            <a:extLst>
              <a:ext uri="{FF2B5EF4-FFF2-40B4-BE49-F238E27FC236}">
                <a16:creationId xmlns:a16="http://schemas.microsoft.com/office/drawing/2014/main" id="{8930EBA3-4D2E-42E8-B828-834555328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Arc 52">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3271838" y="239000"/>
            <a:ext cx="5857875" cy="1725268"/>
          </a:xfrm>
        </p:spPr>
        <p:txBody>
          <a:bodyPr vert="horz" lIns="91440" tIns="45720" rIns="91440" bIns="45720" rtlCol="0" anchor="b">
            <a:normAutofit/>
          </a:bodyPr>
          <a:lstStyle/>
          <a:p>
            <a:pPr algn="ctr"/>
            <a:r>
              <a:rPr lang="en-CA" sz="5400" b="1" i="0" u="none" strike="noStrike" baseline="0" dirty="0"/>
              <a:t>III. GOD’S ULTIMATE PLAN</a:t>
            </a:r>
            <a:endParaRPr lang="en-US" sz="51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385763" y="3800209"/>
            <a:ext cx="11162767" cy="2307022"/>
          </a:xfrm>
        </p:spPr>
        <p:txBody>
          <a:bodyPr vert="horz" lIns="91440" tIns="45720" rIns="91440" bIns="45720" rtlCol="0">
            <a:noAutofit/>
          </a:bodyPr>
          <a:lstStyle/>
          <a:p>
            <a:r>
              <a:rPr lang="en-US" sz="3600" b="1" i="1" dirty="0">
                <a:solidFill>
                  <a:schemeClr val="tx1"/>
                </a:solidFill>
                <a:latin typeface="Arial" panose="020B0604020202020204" pitchFamily="34" charset="0"/>
                <a:cs typeface="Arial" panose="020B0604020202020204" pitchFamily="34" charset="0"/>
              </a:rPr>
              <a:t>“Be still before the LORD and wait patiently for him; do not fret when men succeed in their ways, </a:t>
            </a:r>
          </a:p>
          <a:p>
            <a:r>
              <a:rPr lang="en-US" sz="3600" b="1" i="1" dirty="0">
                <a:solidFill>
                  <a:schemeClr val="tx1"/>
                </a:solidFill>
                <a:latin typeface="Arial" panose="020B0604020202020204" pitchFamily="34" charset="0"/>
                <a:cs typeface="Arial" panose="020B0604020202020204" pitchFamily="34" charset="0"/>
              </a:rPr>
              <a:t>when they carry out their wicked schemes.”</a:t>
            </a:r>
          </a:p>
          <a:p>
            <a:r>
              <a:rPr lang="en-CA" sz="3600" b="1" i="1" dirty="0">
                <a:solidFill>
                  <a:schemeClr val="tx1"/>
                </a:solidFill>
                <a:latin typeface="Arial" panose="020B0604020202020204" pitchFamily="34" charset="0"/>
                <a:cs typeface="Arial" panose="020B0604020202020204" pitchFamily="34" charset="0"/>
              </a:rPr>
              <a:t>								Psalm 37:7</a:t>
            </a:r>
            <a:endParaRPr lang="en-US" sz="3600" b="1" i="1" kern="1200" dirty="0">
              <a:solidFill>
                <a:schemeClr val="tx1"/>
              </a:solidFill>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0" y="503789"/>
            <a:ext cx="2925192" cy="2925211"/>
          </a:xfrm>
          <a:custGeom>
            <a:avLst/>
            <a:gdLst/>
            <a:ahLst/>
            <a:cxnLst/>
            <a:rect l="l" t="t" r="r" b="b"/>
            <a:pathLst>
              <a:path w="6094252" h="6857998">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p:spPr>
      </p:pic>
      <p:sp>
        <p:nvSpPr>
          <p:cNvPr id="55" name="Oval 54">
            <a:extLst>
              <a:ext uri="{FF2B5EF4-FFF2-40B4-BE49-F238E27FC236}">
                <a16:creationId xmlns:a16="http://schemas.microsoft.com/office/drawing/2014/main" id="{528AA953-F4F9-4DC5-97C7-491F4AF93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326797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Freeform: Shape 46">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Arc 48">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51" name="Rectangle 50">
            <a:extLst>
              <a:ext uri="{FF2B5EF4-FFF2-40B4-BE49-F238E27FC236}">
                <a16:creationId xmlns:a16="http://schemas.microsoft.com/office/drawing/2014/main" id="{8930EBA3-4D2E-42E8-B828-834555328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Arc 52">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3271838" y="239000"/>
            <a:ext cx="5857875" cy="1725268"/>
          </a:xfrm>
        </p:spPr>
        <p:txBody>
          <a:bodyPr vert="horz" lIns="91440" tIns="45720" rIns="91440" bIns="45720" rtlCol="0" anchor="b">
            <a:normAutofit/>
          </a:bodyPr>
          <a:lstStyle/>
          <a:p>
            <a:pPr algn="ctr"/>
            <a:r>
              <a:rPr lang="en-CA" sz="5400" b="1" i="0" u="none" strike="noStrike" baseline="0" dirty="0"/>
              <a:t>III. GOD’S ULTIMATE PLAN</a:t>
            </a:r>
            <a:endParaRPr lang="en-US" sz="51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385763" y="3800209"/>
            <a:ext cx="11162767" cy="2307022"/>
          </a:xfrm>
        </p:spPr>
        <p:txBody>
          <a:bodyPr vert="horz" lIns="91440" tIns="45720" rIns="91440" bIns="45720" rtlCol="0">
            <a:noAutofit/>
          </a:bodyPr>
          <a:lstStyle/>
          <a:p>
            <a:r>
              <a:rPr lang="en-US" sz="3600" b="1" i="1" dirty="0">
                <a:solidFill>
                  <a:schemeClr val="tx1"/>
                </a:solidFill>
              </a:rPr>
              <a:t>“For the revelation awaits an appointed time; it speaks of the end and will not prove false. Though it linger, wait for it; it will certainly come and will not delay.</a:t>
            </a:r>
          </a:p>
          <a:p>
            <a:r>
              <a:rPr lang="en-US" sz="3600" b="1" i="1" dirty="0">
                <a:solidFill>
                  <a:schemeClr val="tx1"/>
                </a:solidFill>
              </a:rPr>
              <a:t>								</a:t>
            </a:r>
            <a:r>
              <a:rPr lang="en-CA" sz="3600" b="1" i="1" dirty="0">
                <a:solidFill>
                  <a:schemeClr val="tx1"/>
                </a:solidFill>
              </a:rPr>
              <a:t>Habakkuk 2:3 </a:t>
            </a:r>
            <a:endParaRPr lang="en-CA" sz="3600" b="1" dirty="0">
              <a:solidFill>
                <a:schemeClr val="tx1"/>
              </a:solidFill>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0" y="503789"/>
            <a:ext cx="2925192" cy="2925211"/>
          </a:xfrm>
          <a:custGeom>
            <a:avLst/>
            <a:gdLst/>
            <a:ahLst/>
            <a:cxnLst/>
            <a:rect l="l" t="t" r="r" b="b"/>
            <a:pathLst>
              <a:path w="6094252" h="6857998">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p:spPr>
      </p:pic>
      <p:sp>
        <p:nvSpPr>
          <p:cNvPr id="55" name="Oval 54">
            <a:extLst>
              <a:ext uri="{FF2B5EF4-FFF2-40B4-BE49-F238E27FC236}">
                <a16:creationId xmlns:a16="http://schemas.microsoft.com/office/drawing/2014/main" id="{528AA953-F4F9-4DC5-97C7-491F4AF93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74321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Freeform: Shape 46">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Arc 48">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51" name="Rectangle 50">
            <a:extLst>
              <a:ext uri="{FF2B5EF4-FFF2-40B4-BE49-F238E27FC236}">
                <a16:creationId xmlns:a16="http://schemas.microsoft.com/office/drawing/2014/main" id="{8930EBA3-4D2E-42E8-B828-834555328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Arc 52">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3271838" y="239000"/>
            <a:ext cx="5857875" cy="1725268"/>
          </a:xfrm>
        </p:spPr>
        <p:txBody>
          <a:bodyPr vert="horz" lIns="91440" tIns="45720" rIns="91440" bIns="45720" rtlCol="0" anchor="b">
            <a:normAutofit/>
          </a:bodyPr>
          <a:lstStyle/>
          <a:p>
            <a:pPr algn="ctr"/>
            <a:r>
              <a:rPr lang="en-CA" sz="5400" b="1" i="0" u="none" strike="noStrike" baseline="0" dirty="0"/>
              <a:t>III. GOD’S ULTIMATE PLAN</a:t>
            </a:r>
            <a:endParaRPr lang="en-US" sz="51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385763" y="3800209"/>
            <a:ext cx="11162767" cy="2307022"/>
          </a:xfrm>
        </p:spPr>
        <p:txBody>
          <a:bodyPr vert="horz" lIns="91440" tIns="45720" rIns="91440" bIns="45720" rtlCol="0">
            <a:noAutofit/>
          </a:bodyPr>
          <a:lstStyle/>
          <a:p>
            <a:r>
              <a:rPr lang="en-US" sz="3600" b="1" dirty="0">
                <a:solidFill>
                  <a:schemeClr val="tx1"/>
                </a:solidFill>
              </a:rPr>
              <a:t>"</a:t>
            </a:r>
            <a:r>
              <a:rPr lang="en-US" sz="3600" b="1" i="1" dirty="0">
                <a:solidFill>
                  <a:schemeClr val="tx1"/>
                </a:solidFill>
              </a:rPr>
              <a:t>being fully persuaded that God had power to do what he had promised." </a:t>
            </a:r>
          </a:p>
          <a:p>
            <a:pPr algn="r"/>
            <a:r>
              <a:rPr lang="en-CA" sz="3600" b="1" i="1" dirty="0">
                <a:solidFill>
                  <a:schemeClr val="tx1"/>
                </a:solidFill>
              </a:rPr>
              <a:t>Romans 4:21</a:t>
            </a:r>
            <a:endParaRPr lang="en-CA" sz="3600" b="1" dirty="0">
              <a:solidFill>
                <a:schemeClr val="tx1"/>
              </a:solidFill>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0" y="503789"/>
            <a:ext cx="2925192" cy="2925211"/>
          </a:xfrm>
          <a:custGeom>
            <a:avLst/>
            <a:gdLst/>
            <a:ahLst/>
            <a:cxnLst/>
            <a:rect l="l" t="t" r="r" b="b"/>
            <a:pathLst>
              <a:path w="6094252" h="6857998">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p:spPr>
      </p:pic>
      <p:sp>
        <p:nvSpPr>
          <p:cNvPr id="55" name="Oval 54">
            <a:extLst>
              <a:ext uri="{FF2B5EF4-FFF2-40B4-BE49-F238E27FC236}">
                <a16:creationId xmlns:a16="http://schemas.microsoft.com/office/drawing/2014/main" id="{528AA953-F4F9-4DC5-97C7-491F4AF93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804636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Freeform: Shape 46">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Arc 48">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51" name="Rectangle 50">
            <a:extLst>
              <a:ext uri="{FF2B5EF4-FFF2-40B4-BE49-F238E27FC236}">
                <a16:creationId xmlns:a16="http://schemas.microsoft.com/office/drawing/2014/main" id="{8930EBA3-4D2E-42E8-B828-834555328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Arc 52">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3271838" y="239000"/>
            <a:ext cx="5857875" cy="1725268"/>
          </a:xfrm>
        </p:spPr>
        <p:txBody>
          <a:bodyPr vert="horz" lIns="91440" tIns="45720" rIns="91440" bIns="45720" rtlCol="0" anchor="b">
            <a:normAutofit/>
          </a:bodyPr>
          <a:lstStyle/>
          <a:p>
            <a:pPr algn="ctr"/>
            <a:r>
              <a:rPr lang="en-CA" sz="5400" b="1" i="0" u="none" strike="noStrike" baseline="0" dirty="0"/>
              <a:t>III. GOD’S ULTIMATE PLAN</a:t>
            </a:r>
            <a:endParaRPr lang="en-US" sz="51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385763" y="3800209"/>
            <a:ext cx="11162767" cy="2307022"/>
          </a:xfrm>
        </p:spPr>
        <p:txBody>
          <a:bodyPr vert="horz" lIns="91440" tIns="45720" rIns="91440" bIns="45720" rtlCol="0">
            <a:noAutofit/>
          </a:bodyPr>
          <a:lstStyle/>
          <a:p>
            <a:r>
              <a:rPr lang="en-US" sz="3600" b="1" dirty="0">
                <a:solidFill>
                  <a:schemeClr val="tx1"/>
                </a:solidFill>
              </a:rPr>
              <a:t>"</a:t>
            </a:r>
            <a:r>
              <a:rPr lang="en-US" sz="3600" b="1" i="1" dirty="0">
                <a:solidFill>
                  <a:schemeClr val="tx1"/>
                </a:solidFill>
              </a:rPr>
              <a:t>being fully persuaded that God had power to do what he had promised." </a:t>
            </a:r>
          </a:p>
          <a:p>
            <a:pPr algn="r"/>
            <a:r>
              <a:rPr lang="en-CA" sz="3600" b="1" i="1" dirty="0">
                <a:solidFill>
                  <a:schemeClr val="tx1"/>
                </a:solidFill>
              </a:rPr>
              <a:t>Romans 4:21</a:t>
            </a:r>
            <a:endParaRPr lang="en-CA" sz="3600" b="1" dirty="0">
              <a:solidFill>
                <a:schemeClr val="tx1"/>
              </a:solidFill>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0" y="503789"/>
            <a:ext cx="2925192" cy="2925211"/>
          </a:xfrm>
          <a:custGeom>
            <a:avLst/>
            <a:gdLst/>
            <a:ahLst/>
            <a:cxnLst/>
            <a:rect l="l" t="t" r="r" b="b"/>
            <a:pathLst>
              <a:path w="6094252" h="6857998">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p:spPr>
      </p:pic>
      <p:sp>
        <p:nvSpPr>
          <p:cNvPr id="55" name="Oval 54">
            <a:extLst>
              <a:ext uri="{FF2B5EF4-FFF2-40B4-BE49-F238E27FC236}">
                <a16:creationId xmlns:a16="http://schemas.microsoft.com/office/drawing/2014/main" id="{528AA953-F4F9-4DC5-97C7-491F4AF93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313780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Arc 61">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64" name="Rectangle 63">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6811074" y="1215974"/>
            <a:ext cx="5221185" cy="1227698"/>
          </a:xfrm>
        </p:spPr>
        <p:txBody>
          <a:bodyPr vert="horz" lIns="91440" tIns="45720" rIns="91440" bIns="45720" rtlCol="0" anchor="b">
            <a:normAutofit/>
          </a:bodyPr>
          <a:lstStyle/>
          <a:p>
            <a:pPr algn="ctr"/>
            <a:r>
              <a:rPr lang="en-CA" sz="4800" b="1" i="0" u="none" strike="noStrike" baseline="0" dirty="0"/>
              <a:t>CONCLUSION:</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159741" y="203200"/>
            <a:ext cx="6272615" cy="6547556"/>
          </a:xfrm>
        </p:spPr>
        <p:txBody>
          <a:bodyPr vert="horz" lIns="91440" tIns="45720" rIns="91440" bIns="45720" rtlCol="0" anchor="t">
            <a:normAutofit/>
          </a:bodyPr>
          <a:lstStyle/>
          <a:p>
            <a:r>
              <a:rPr lang="en-US" sz="4000" b="1" dirty="0">
                <a:solidFill>
                  <a:schemeClr val="tx1"/>
                </a:solidFill>
                <a:latin typeface="Arial" panose="020B0604020202020204" pitchFamily="34" charset="0"/>
                <a:cs typeface="Arial" panose="020B0604020202020204" pitchFamily="34" charset="0"/>
              </a:rPr>
              <a:t>1. God Hears Our Prayers</a:t>
            </a:r>
            <a:endParaRPr lang="en-US" sz="4000" dirty="0">
              <a:solidFill>
                <a:schemeClr val="tx1"/>
              </a:solidFill>
              <a:latin typeface="Arial" panose="020B0604020202020204" pitchFamily="34" charset="0"/>
              <a:cs typeface="Arial" panose="020B0604020202020204" pitchFamily="34" charset="0"/>
            </a:endParaRPr>
          </a:p>
          <a:p>
            <a:endParaRPr lang="en-CA" sz="4000" dirty="0">
              <a:solidFill>
                <a:schemeClr val="tx1"/>
              </a:solidFill>
              <a:latin typeface="Arial" panose="020B0604020202020204" pitchFamily="34" charset="0"/>
              <a:cs typeface="Arial" panose="020B0604020202020204" pitchFamily="34" charset="0"/>
            </a:endParaRPr>
          </a:p>
          <a:p>
            <a:pPr marR="21600"/>
            <a:r>
              <a:rPr lang="en-US" sz="4000" i="1" dirty="0">
                <a:solidFill>
                  <a:schemeClr val="tx1"/>
                </a:solidFill>
                <a:latin typeface="Arial" panose="020B0604020202020204" pitchFamily="34" charset="0"/>
                <a:cs typeface="Arial" panose="020B0604020202020204" pitchFamily="34" charset="0"/>
              </a:rPr>
              <a:t>“The eyes of the LORD are on the righteous and his ears are attentive to their cry;"</a:t>
            </a:r>
          </a:p>
          <a:p>
            <a:pPr algn="r"/>
            <a:r>
              <a:rPr lang="en-CA" sz="4000" i="1" dirty="0">
                <a:solidFill>
                  <a:schemeClr val="tx1"/>
                </a:solidFill>
                <a:latin typeface="Arial" panose="020B0604020202020204" pitchFamily="34" charset="0"/>
                <a:cs typeface="Arial" panose="020B0604020202020204" pitchFamily="34" charset="0"/>
              </a:rPr>
              <a:t>Psalm 34:15</a:t>
            </a:r>
            <a:endParaRPr lang="en-US" sz="4000" b="1" kern="1200" dirty="0">
              <a:solidFill>
                <a:schemeClr val="tx1"/>
              </a:solidFill>
              <a:latin typeface="Arial" panose="020B0604020202020204" pitchFamily="34" charset="0"/>
              <a:cs typeface="Arial" panose="020B0604020202020204" pitchFamily="34" charset="0"/>
            </a:endParaRPr>
          </a:p>
        </p:txBody>
      </p:sp>
      <p:sp>
        <p:nvSpPr>
          <p:cNvPr id="66" name="Freeform: Shape 65">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Freeform: Shape 67">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9329738" y="3446271"/>
            <a:ext cx="1819192" cy="1819204"/>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70" name="Freeform: Shape 69">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Freeform: Shape 73">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56712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00"/>
                                        <p:tgtEl>
                                          <p:spTgt spid="3">
                                            <p:txEl>
                                              <p:pRg st="2" end="2"/>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Arc 61">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64" name="Rectangle 63">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6811074" y="1215974"/>
            <a:ext cx="5221185" cy="1227698"/>
          </a:xfrm>
        </p:spPr>
        <p:txBody>
          <a:bodyPr vert="horz" lIns="91440" tIns="45720" rIns="91440" bIns="45720" rtlCol="0" anchor="b">
            <a:normAutofit/>
          </a:bodyPr>
          <a:lstStyle/>
          <a:p>
            <a:pPr algn="ctr"/>
            <a:r>
              <a:rPr lang="en-CA" sz="4800" b="1" i="0" u="none" strike="noStrike" baseline="0" dirty="0"/>
              <a:t>CONCLUSION:</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159741" y="203200"/>
            <a:ext cx="6272615" cy="6547556"/>
          </a:xfrm>
        </p:spPr>
        <p:txBody>
          <a:bodyPr vert="horz" lIns="91440" tIns="45720" rIns="91440" bIns="45720" rtlCol="0" anchor="t">
            <a:normAutofit/>
          </a:bodyPr>
          <a:lstStyle/>
          <a:p>
            <a:r>
              <a:rPr lang="en-US" sz="4000" b="1" dirty="0">
                <a:solidFill>
                  <a:schemeClr val="tx1"/>
                </a:solidFill>
                <a:latin typeface="Arial" panose="020B0604020202020204" pitchFamily="34" charset="0"/>
                <a:cs typeface="Arial" panose="020B0604020202020204" pitchFamily="34" charset="0"/>
              </a:rPr>
              <a:t>2. God Acts upon Our Prayers</a:t>
            </a:r>
          </a:p>
          <a:p>
            <a:endParaRPr lang="en-CA" sz="4000" b="1" dirty="0">
              <a:solidFill>
                <a:schemeClr val="tx1"/>
              </a:solidFill>
              <a:latin typeface="Arial" panose="020B0604020202020204" pitchFamily="34" charset="0"/>
              <a:cs typeface="Arial" panose="020B0604020202020204" pitchFamily="34" charset="0"/>
            </a:endParaRPr>
          </a:p>
          <a:p>
            <a:pPr marR="21600"/>
            <a:r>
              <a:rPr lang="en-US" sz="4000" dirty="0">
                <a:solidFill>
                  <a:schemeClr val="tx1"/>
                </a:solidFill>
                <a:latin typeface="Arial" panose="020B0604020202020204" pitchFamily="34" charset="0"/>
                <a:cs typeface="Arial" panose="020B0604020202020204" pitchFamily="34" charset="0"/>
              </a:rPr>
              <a:t>“</a:t>
            </a:r>
            <a:r>
              <a:rPr lang="en-US" sz="4000" i="1" dirty="0">
                <a:solidFill>
                  <a:schemeClr val="tx1"/>
                </a:solidFill>
                <a:latin typeface="Arial" panose="020B0604020202020204" pitchFamily="34" charset="0"/>
                <a:cs typeface="Arial" panose="020B0604020202020204" pitchFamily="34" charset="0"/>
              </a:rPr>
              <a:t>The righteous cry out, and the LORD hears them;  he delivers them from all their troubles."</a:t>
            </a:r>
          </a:p>
          <a:p>
            <a:r>
              <a:rPr lang="en-CA" sz="4000" i="1" dirty="0">
                <a:solidFill>
                  <a:schemeClr val="tx1"/>
                </a:solidFill>
                <a:latin typeface="Arial" panose="020B0604020202020204" pitchFamily="34" charset="0"/>
                <a:cs typeface="Arial" panose="020B0604020202020204" pitchFamily="34" charset="0"/>
              </a:rPr>
              <a:t>			Psalm 34:17</a:t>
            </a:r>
            <a:endParaRPr lang="en-US" sz="4000" kern="1200" dirty="0">
              <a:solidFill>
                <a:schemeClr val="tx1"/>
              </a:solidFill>
              <a:latin typeface="Arial" panose="020B0604020202020204" pitchFamily="34" charset="0"/>
              <a:cs typeface="Arial" panose="020B0604020202020204" pitchFamily="34" charset="0"/>
            </a:endParaRPr>
          </a:p>
        </p:txBody>
      </p:sp>
      <p:sp>
        <p:nvSpPr>
          <p:cNvPr id="66" name="Freeform: Shape 65">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Freeform: Shape 67">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9329738" y="3446271"/>
            <a:ext cx="1819192" cy="1819204"/>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70" name="Freeform: Shape 69">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Freeform: Shape 73">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69082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00"/>
                                        <p:tgtEl>
                                          <p:spTgt spid="3">
                                            <p:txEl>
                                              <p:pRg st="2" end="2"/>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38">
            <a:extLst>
              <a:ext uri="{FF2B5EF4-FFF2-40B4-BE49-F238E27FC236}">
                <a16:creationId xmlns:a16="http://schemas.microsoft.com/office/drawing/2014/main" id="{80E5FECD-C9FF-49B3-B1FD-6B2D855C4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subTitle" idx="1"/>
          </p:nvPr>
        </p:nvSpPr>
        <p:spPr>
          <a:xfrm>
            <a:off x="101600" y="191911"/>
            <a:ext cx="6321778" cy="5872989"/>
          </a:xfrm>
        </p:spPr>
        <p:txBody>
          <a:bodyPr anchor="t">
            <a:noAutofit/>
          </a:bodyPr>
          <a:lstStyle/>
          <a:p>
            <a:r>
              <a:rPr lang="en-US" sz="3600" i="1" dirty="0">
                <a:solidFill>
                  <a:schemeClr val="bg1"/>
                </a:solidFill>
                <a:latin typeface="Arial" panose="020B0604020202020204" pitchFamily="34" charset="0"/>
                <a:cs typeface="Arial" panose="020B0604020202020204" pitchFamily="34" charset="0"/>
              </a:rPr>
              <a:t>“A hand touched me and set me trembling on my hands and knees.  </a:t>
            </a:r>
          </a:p>
          <a:p>
            <a:r>
              <a:rPr lang="en-US" sz="3600" i="1" dirty="0">
                <a:solidFill>
                  <a:schemeClr val="bg1"/>
                </a:solidFill>
                <a:latin typeface="Arial" panose="020B0604020202020204" pitchFamily="34" charset="0"/>
                <a:cs typeface="Arial" panose="020B0604020202020204" pitchFamily="34" charset="0"/>
              </a:rPr>
              <a:t>11. He said, “Daniel, you who are highly esteemed, consider carefully the words I am about to speak to you, and stand up, for I have now been sent to you.” And when he said this to me, I stood up trembling. </a:t>
            </a:r>
            <a:endParaRPr lang="en-CA" sz="3600" dirty="0">
              <a:solidFill>
                <a:schemeClr val="bg1"/>
              </a:solidFill>
              <a:latin typeface="Arial" panose="020B0604020202020204" pitchFamily="34" charset="0"/>
              <a:cs typeface="Arial" panose="020B0604020202020204" pitchFamily="34" charset="0"/>
            </a:endParaRPr>
          </a:p>
        </p:txBody>
      </p:sp>
      <p:sp>
        <p:nvSpPr>
          <p:cNvPr id="50" name="Freeform: Shape 40">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 name="Freeform: Shape 42">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0" b="1"/>
          <a:stretch/>
        </p:blipFill>
        <p:spPr>
          <a:xfrm>
            <a:off x="7093053" y="1209578"/>
            <a:ext cx="4055884"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53" name="Freeform: Shape 44">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lumMod val="75000"/>
            </a:scheme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50612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Arc 61">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64" name="Rectangle 63">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6811074" y="1215974"/>
            <a:ext cx="5221185" cy="1227698"/>
          </a:xfrm>
        </p:spPr>
        <p:txBody>
          <a:bodyPr vert="horz" lIns="91440" tIns="45720" rIns="91440" bIns="45720" rtlCol="0" anchor="b">
            <a:normAutofit/>
          </a:bodyPr>
          <a:lstStyle/>
          <a:p>
            <a:pPr algn="ctr"/>
            <a:r>
              <a:rPr lang="en-CA" sz="4800" b="1" i="0" u="none" strike="noStrike" baseline="0" dirty="0"/>
              <a:t>CONCLUSION:</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159741" y="203200"/>
            <a:ext cx="6272615" cy="6547556"/>
          </a:xfrm>
        </p:spPr>
        <p:txBody>
          <a:bodyPr vert="horz" lIns="91440" tIns="45720" rIns="91440" bIns="45720" rtlCol="0" anchor="t">
            <a:normAutofit fontScale="92500" lnSpcReduction="10000"/>
          </a:bodyPr>
          <a:lstStyle/>
          <a:p>
            <a:r>
              <a:rPr lang="en-US" sz="4000" b="1" dirty="0">
                <a:solidFill>
                  <a:schemeClr val="tx1"/>
                </a:solidFill>
              </a:rPr>
              <a:t>3. Sometimes Our Prayers Are Hindered by the Adversary</a:t>
            </a:r>
          </a:p>
          <a:p>
            <a:endParaRPr lang="en-CA" sz="4000" dirty="0">
              <a:solidFill>
                <a:schemeClr val="tx1"/>
              </a:solidFill>
            </a:endParaRPr>
          </a:p>
          <a:p>
            <a:pPr marR="21600"/>
            <a:r>
              <a:rPr lang="en-US" sz="4000" i="1" dirty="0">
                <a:solidFill>
                  <a:schemeClr val="tx1"/>
                </a:solidFill>
              </a:rPr>
              <a:t>“For our struggle is not against flesh and blood, but against the rulers, against the authorities, against the powers of this dark world and against the spiritual forces of evil in the heavenly realms.”</a:t>
            </a:r>
          </a:p>
          <a:p>
            <a:r>
              <a:rPr lang="en-CA" sz="4000" i="1" dirty="0">
                <a:solidFill>
                  <a:schemeClr val="tx1"/>
                </a:solidFill>
              </a:rPr>
              <a:t>			Ephesians 6:12</a:t>
            </a:r>
            <a:endParaRPr lang="en-US" sz="4000" kern="1200" dirty="0">
              <a:solidFill>
                <a:schemeClr val="tx1"/>
              </a:solidFill>
              <a:latin typeface="Arial" panose="020B0604020202020204" pitchFamily="34" charset="0"/>
              <a:cs typeface="Arial" panose="020B0604020202020204" pitchFamily="34" charset="0"/>
            </a:endParaRPr>
          </a:p>
        </p:txBody>
      </p:sp>
      <p:sp>
        <p:nvSpPr>
          <p:cNvPr id="66" name="Freeform: Shape 65">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Freeform: Shape 67">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9329738" y="3446271"/>
            <a:ext cx="1819192" cy="1819204"/>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70" name="Freeform: Shape 69">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Freeform: Shape 73">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1066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00"/>
                                        <p:tgtEl>
                                          <p:spTgt spid="3">
                                            <p:txEl>
                                              <p:pRg st="2" end="2"/>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Arc 61">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64" name="Rectangle 63">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6811074" y="1215974"/>
            <a:ext cx="5221185" cy="1227698"/>
          </a:xfrm>
        </p:spPr>
        <p:txBody>
          <a:bodyPr vert="horz" lIns="91440" tIns="45720" rIns="91440" bIns="45720" rtlCol="0" anchor="b">
            <a:normAutofit/>
          </a:bodyPr>
          <a:lstStyle/>
          <a:p>
            <a:pPr algn="ctr"/>
            <a:r>
              <a:rPr lang="en-CA" sz="4800" b="1" i="0" u="none" strike="noStrike" baseline="0" dirty="0"/>
              <a:t>CONCLUSION:</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159741" y="203200"/>
            <a:ext cx="6272615" cy="6547556"/>
          </a:xfrm>
        </p:spPr>
        <p:txBody>
          <a:bodyPr vert="horz" lIns="91440" tIns="45720" rIns="91440" bIns="45720" rtlCol="0" anchor="t">
            <a:normAutofit/>
          </a:bodyPr>
          <a:lstStyle/>
          <a:p>
            <a:r>
              <a:rPr lang="en-US" sz="4000" b="1" dirty="0">
                <a:solidFill>
                  <a:schemeClr val="tx1"/>
                </a:solidFill>
                <a:latin typeface="Arial" panose="020B0604020202020204" pitchFamily="34" charset="0"/>
                <a:cs typeface="Arial" panose="020B0604020202020204" pitchFamily="34" charset="0"/>
              </a:rPr>
              <a:t>4. God Has Promised an Ultimate Victory</a:t>
            </a:r>
          </a:p>
          <a:p>
            <a:endParaRPr lang="en-CA" sz="4000" b="1" dirty="0">
              <a:solidFill>
                <a:schemeClr val="tx1"/>
              </a:solidFill>
              <a:latin typeface="Arial" panose="020B0604020202020204" pitchFamily="34" charset="0"/>
              <a:cs typeface="Arial" panose="020B0604020202020204" pitchFamily="34" charset="0"/>
            </a:endParaRPr>
          </a:p>
          <a:p>
            <a:r>
              <a:rPr lang="en-US" sz="4000" i="1" dirty="0">
                <a:solidFill>
                  <a:srgbClr val="FF0000"/>
                </a:solidFill>
                <a:latin typeface="Arial" panose="020B0604020202020204" pitchFamily="34" charset="0"/>
                <a:cs typeface="Arial" panose="020B0604020202020204" pitchFamily="34" charset="0"/>
              </a:rPr>
              <a:t>“...and on this rock I will build my church, and the gates of Hades will not overcome it.”</a:t>
            </a:r>
          </a:p>
          <a:p>
            <a:r>
              <a:rPr lang="en-CA" sz="4000" i="1" dirty="0">
                <a:solidFill>
                  <a:srgbClr val="FF0000"/>
                </a:solidFill>
                <a:latin typeface="Arial" panose="020B0604020202020204" pitchFamily="34" charset="0"/>
                <a:cs typeface="Arial" panose="020B0604020202020204" pitchFamily="34" charset="0"/>
              </a:rPr>
              <a:t>			Matthew 16:18</a:t>
            </a:r>
            <a:endParaRPr lang="en-CA" sz="4000" dirty="0">
              <a:solidFill>
                <a:srgbClr val="FF0000"/>
              </a:solidFill>
              <a:latin typeface="Arial" panose="020B0604020202020204" pitchFamily="34" charset="0"/>
              <a:cs typeface="Arial" panose="020B0604020202020204" pitchFamily="34" charset="0"/>
            </a:endParaRPr>
          </a:p>
        </p:txBody>
      </p:sp>
      <p:sp>
        <p:nvSpPr>
          <p:cNvPr id="66" name="Freeform: Shape 65">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Freeform: Shape 67">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9329738" y="3446271"/>
            <a:ext cx="1819192" cy="1819204"/>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70" name="Freeform: Shape 69">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Freeform: Shape 73">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981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00"/>
                                        <p:tgtEl>
                                          <p:spTgt spid="3">
                                            <p:txEl>
                                              <p:pRg st="2" end="2"/>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Arc 61">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64" name="Rectangle 63">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6811074" y="1215974"/>
            <a:ext cx="5221185" cy="1227698"/>
          </a:xfrm>
        </p:spPr>
        <p:txBody>
          <a:bodyPr vert="horz" lIns="91440" tIns="45720" rIns="91440" bIns="45720" rtlCol="0" anchor="b">
            <a:normAutofit/>
          </a:bodyPr>
          <a:lstStyle/>
          <a:p>
            <a:pPr algn="ctr"/>
            <a:r>
              <a:rPr lang="en-CA" sz="4800" b="1" i="0" u="none" strike="noStrike" baseline="0" dirty="0"/>
              <a:t>CONCLUSION:</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159741" y="203200"/>
            <a:ext cx="6272615" cy="6547556"/>
          </a:xfrm>
        </p:spPr>
        <p:txBody>
          <a:bodyPr vert="horz" lIns="91440" tIns="45720" rIns="91440" bIns="45720" rtlCol="0" anchor="t">
            <a:normAutofit/>
          </a:bodyPr>
          <a:lstStyle/>
          <a:p>
            <a:r>
              <a:rPr lang="en-US" sz="4000" b="1" dirty="0">
                <a:solidFill>
                  <a:schemeClr val="tx1"/>
                </a:solidFill>
                <a:latin typeface="Arial" panose="020B0604020202020204" pitchFamily="34" charset="0"/>
                <a:cs typeface="Arial" panose="020B0604020202020204" pitchFamily="34" charset="0"/>
              </a:rPr>
              <a:t>5. Waiting Is Often in Our Best Interest</a:t>
            </a:r>
            <a:endParaRPr lang="en-US" sz="4000" dirty="0">
              <a:solidFill>
                <a:schemeClr val="tx1"/>
              </a:solidFill>
              <a:latin typeface="Arial" panose="020B0604020202020204" pitchFamily="34" charset="0"/>
              <a:cs typeface="Arial" panose="020B0604020202020204" pitchFamily="34" charset="0"/>
            </a:endParaRPr>
          </a:p>
          <a:p>
            <a:endParaRPr lang="en-CA" sz="4000" dirty="0">
              <a:solidFill>
                <a:schemeClr val="tx1"/>
              </a:solidFill>
              <a:latin typeface="Arial" panose="020B0604020202020204" pitchFamily="34" charset="0"/>
              <a:cs typeface="Arial" panose="020B0604020202020204" pitchFamily="34" charset="0"/>
            </a:endParaRPr>
          </a:p>
          <a:p>
            <a:pPr marR="21600"/>
            <a:r>
              <a:rPr lang="en-US" sz="4000" i="1" dirty="0">
                <a:solidFill>
                  <a:schemeClr val="tx1"/>
                </a:solidFill>
                <a:latin typeface="Arial" panose="020B0604020202020204" pitchFamily="34" charset="0"/>
                <a:cs typeface="Arial" panose="020B0604020202020204" pitchFamily="34" charset="0"/>
              </a:rPr>
              <a:t>"But they that wait upon the LORD shall renew their strength; they shall mount up with wings as eagles; they shall run, and not be weary; and they shall walk, and not faint."</a:t>
            </a:r>
          </a:p>
          <a:p>
            <a:pPr marR="21600"/>
            <a:r>
              <a:rPr lang="en-CA" sz="4000" i="1" dirty="0">
                <a:solidFill>
                  <a:schemeClr val="tx1"/>
                </a:solidFill>
                <a:latin typeface="Arial" panose="020B0604020202020204" pitchFamily="34" charset="0"/>
                <a:cs typeface="Arial" panose="020B0604020202020204" pitchFamily="34" charset="0"/>
              </a:rPr>
              <a:t>			Isaiah 40:31</a:t>
            </a:r>
            <a:endParaRPr lang="en-CA" sz="4000" dirty="0">
              <a:solidFill>
                <a:schemeClr val="tx1"/>
              </a:solidFill>
              <a:latin typeface="Arial" panose="020B0604020202020204" pitchFamily="34" charset="0"/>
              <a:cs typeface="Arial" panose="020B0604020202020204" pitchFamily="34" charset="0"/>
            </a:endParaRPr>
          </a:p>
        </p:txBody>
      </p:sp>
      <p:sp>
        <p:nvSpPr>
          <p:cNvPr id="66" name="Freeform: Shape 65">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Freeform: Shape 67">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9329738" y="3446271"/>
            <a:ext cx="1819192" cy="1819204"/>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70" name="Freeform: Shape 69">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Freeform: Shape 73">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57970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700"/>
                                        <p:tgtEl>
                                          <p:spTgt spid="3">
                                            <p:txEl>
                                              <p:pRg st="2" end="2"/>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38">
            <a:extLst>
              <a:ext uri="{FF2B5EF4-FFF2-40B4-BE49-F238E27FC236}">
                <a16:creationId xmlns:a16="http://schemas.microsoft.com/office/drawing/2014/main" id="{80E5FECD-C9FF-49B3-B1FD-6B2D855C4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subTitle" idx="1"/>
          </p:nvPr>
        </p:nvSpPr>
        <p:spPr>
          <a:xfrm>
            <a:off x="0" y="191911"/>
            <a:ext cx="6678917" cy="5872989"/>
          </a:xfrm>
        </p:spPr>
        <p:txBody>
          <a:bodyPr anchor="t">
            <a:noAutofit/>
          </a:bodyPr>
          <a:lstStyle/>
          <a:p>
            <a:pPr algn="l"/>
            <a:r>
              <a:rPr lang="en-US" sz="3200" i="1" dirty="0">
                <a:solidFill>
                  <a:schemeClr val="bg1"/>
                </a:solidFill>
                <a:latin typeface="Arial" panose="020B0604020202020204" pitchFamily="34" charset="0"/>
                <a:cs typeface="Arial" panose="020B0604020202020204" pitchFamily="34" charset="0"/>
              </a:rPr>
              <a:t>12. Then he continued, “Do not be afraid, Daniel. </a:t>
            </a:r>
            <a:r>
              <a:rPr lang="en-US" sz="3200" i="1" u="sng" dirty="0">
                <a:solidFill>
                  <a:schemeClr val="bg1"/>
                </a:solidFill>
                <a:latin typeface="Arial" panose="020B0604020202020204" pitchFamily="34" charset="0"/>
                <a:cs typeface="Arial" panose="020B0604020202020204" pitchFamily="34" charset="0"/>
              </a:rPr>
              <a:t>Since the first day that you set your mind to gain understanding and to humble yourself before your God, your words were heard, and I have come in response to them</a:t>
            </a:r>
            <a:r>
              <a:rPr lang="en-US" sz="3200" i="1" dirty="0">
                <a:solidFill>
                  <a:schemeClr val="bg1"/>
                </a:solidFill>
                <a:latin typeface="Arial" panose="020B0604020202020204" pitchFamily="34" charset="0"/>
                <a:cs typeface="Arial" panose="020B0604020202020204" pitchFamily="34" charset="0"/>
              </a:rPr>
              <a:t>.  </a:t>
            </a:r>
          </a:p>
          <a:p>
            <a:pPr algn="l"/>
            <a:r>
              <a:rPr lang="en-US" sz="3200" i="1" dirty="0">
                <a:solidFill>
                  <a:schemeClr val="bg1"/>
                </a:solidFill>
                <a:latin typeface="Arial" panose="020B0604020202020204" pitchFamily="34" charset="0"/>
                <a:cs typeface="Arial" panose="020B0604020202020204" pitchFamily="34" charset="0"/>
              </a:rPr>
              <a:t>13. But the prince of the Persian kingdom resisted me twenty-one days. Then Michael, one of the chief princes, came to help me, because I was detained there with the king of Persia . . .</a:t>
            </a:r>
          </a:p>
        </p:txBody>
      </p:sp>
      <p:sp>
        <p:nvSpPr>
          <p:cNvPr id="50" name="Freeform: Shape 40">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 name="Freeform: Shape 42">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0" b="1"/>
          <a:stretch/>
        </p:blipFill>
        <p:spPr>
          <a:xfrm>
            <a:off x="7093053" y="1209578"/>
            <a:ext cx="4055884"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53" name="Freeform: Shape 44">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lumMod val="75000"/>
            </a:scheme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030363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38">
            <a:extLst>
              <a:ext uri="{FF2B5EF4-FFF2-40B4-BE49-F238E27FC236}">
                <a16:creationId xmlns:a16="http://schemas.microsoft.com/office/drawing/2014/main" id="{80E5FECD-C9FF-49B3-B1FD-6B2D855C4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subTitle" idx="1"/>
          </p:nvPr>
        </p:nvSpPr>
        <p:spPr>
          <a:xfrm>
            <a:off x="0" y="191911"/>
            <a:ext cx="6678917" cy="5872989"/>
          </a:xfrm>
        </p:spPr>
        <p:txBody>
          <a:bodyPr anchor="t">
            <a:noAutofit/>
          </a:bodyPr>
          <a:lstStyle/>
          <a:p>
            <a:pPr marR="21600" algn="l"/>
            <a:r>
              <a:rPr lang="en-US" sz="3200" i="1" dirty="0">
                <a:solidFill>
                  <a:schemeClr val="bg1"/>
                </a:solidFill>
                <a:latin typeface="Arial" panose="020B0604020202020204" pitchFamily="34" charset="0"/>
                <a:cs typeface="Arial" panose="020B0604020202020204" pitchFamily="34" charset="0"/>
              </a:rPr>
              <a:t>18. Again the one who looked like a man touched me and gave me strength.</a:t>
            </a:r>
            <a:endParaRPr lang="en-US" sz="3200" dirty="0">
              <a:solidFill>
                <a:schemeClr val="bg1"/>
              </a:solidFill>
              <a:latin typeface="Arial" panose="020B0604020202020204" pitchFamily="34" charset="0"/>
              <a:cs typeface="Arial" panose="020B0604020202020204" pitchFamily="34" charset="0"/>
            </a:endParaRPr>
          </a:p>
          <a:p>
            <a:pPr algn="l"/>
            <a:r>
              <a:rPr lang="en-CA" sz="3200" dirty="0">
                <a:solidFill>
                  <a:schemeClr val="bg1"/>
                </a:solidFill>
                <a:latin typeface="Arial" panose="020B0604020202020204" pitchFamily="34" charset="0"/>
                <a:cs typeface="Arial" panose="020B0604020202020204" pitchFamily="34" charset="0"/>
              </a:rPr>
              <a:t>			</a:t>
            </a:r>
            <a:r>
              <a:rPr lang="en-CA" sz="3200" i="1" dirty="0">
                <a:solidFill>
                  <a:schemeClr val="bg1"/>
                </a:solidFill>
                <a:latin typeface="Arial" panose="020B0604020202020204" pitchFamily="34" charset="0"/>
                <a:cs typeface="Arial" panose="020B0604020202020204" pitchFamily="34" charset="0"/>
              </a:rPr>
              <a:t>Daniel 10:10-13,18</a:t>
            </a:r>
            <a:endParaRPr lang="en-CA" sz="3200" dirty="0">
              <a:solidFill>
                <a:schemeClr val="bg1"/>
              </a:solidFill>
              <a:latin typeface="Arial" panose="020B0604020202020204" pitchFamily="34" charset="0"/>
              <a:cs typeface="Arial" panose="020B0604020202020204" pitchFamily="34" charset="0"/>
            </a:endParaRPr>
          </a:p>
        </p:txBody>
      </p:sp>
      <p:sp>
        <p:nvSpPr>
          <p:cNvPr id="50" name="Freeform: Shape 40">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 name="Freeform: Shape 42">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0" b="1"/>
          <a:stretch/>
        </p:blipFill>
        <p:spPr>
          <a:xfrm>
            <a:off x="7093053" y="1209578"/>
            <a:ext cx="4055884"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53" name="Freeform: Shape 44">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lumMod val="75000"/>
            </a:scheme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679989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38">
            <a:extLst>
              <a:ext uri="{FF2B5EF4-FFF2-40B4-BE49-F238E27FC236}">
                <a16:creationId xmlns:a16="http://schemas.microsoft.com/office/drawing/2014/main" id="{80E5FECD-C9FF-49B3-B1FD-6B2D855C4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subTitle" idx="1"/>
          </p:nvPr>
        </p:nvSpPr>
        <p:spPr>
          <a:xfrm>
            <a:off x="0" y="191911"/>
            <a:ext cx="6678917" cy="5872989"/>
          </a:xfrm>
        </p:spPr>
        <p:txBody>
          <a:bodyPr anchor="t">
            <a:noAutofit/>
          </a:bodyPr>
          <a:lstStyle/>
          <a:p>
            <a:pPr marR="21600" algn="l"/>
            <a:r>
              <a:rPr lang="en-US" sz="3200" i="1" dirty="0">
                <a:solidFill>
                  <a:schemeClr val="bg1"/>
                </a:solidFill>
                <a:latin typeface="Arial" panose="020B0604020202020204" pitchFamily="34" charset="0"/>
                <a:cs typeface="Arial" panose="020B0604020202020204" pitchFamily="34" charset="0"/>
              </a:rPr>
              <a:t>18. Again the one who looked like a man touched me and gave me strength.</a:t>
            </a:r>
            <a:endParaRPr lang="en-US" sz="3200" dirty="0">
              <a:solidFill>
                <a:schemeClr val="bg1"/>
              </a:solidFill>
              <a:latin typeface="Arial" panose="020B0604020202020204" pitchFamily="34" charset="0"/>
              <a:cs typeface="Arial" panose="020B0604020202020204" pitchFamily="34" charset="0"/>
            </a:endParaRPr>
          </a:p>
          <a:p>
            <a:pPr algn="l"/>
            <a:r>
              <a:rPr lang="en-CA" sz="3200" dirty="0">
                <a:solidFill>
                  <a:schemeClr val="bg1"/>
                </a:solidFill>
                <a:latin typeface="Arial" panose="020B0604020202020204" pitchFamily="34" charset="0"/>
                <a:cs typeface="Arial" panose="020B0604020202020204" pitchFamily="34" charset="0"/>
              </a:rPr>
              <a:t>			</a:t>
            </a:r>
            <a:r>
              <a:rPr lang="en-CA" sz="3200" i="1" dirty="0">
                <a:solidFill>
                  <a:schemeClr val="bg1"/>
                </a:solidFill>
                <a:latin typeface="Arial" panose="020B0604020202020204" pitchFamily="34" charset="0"/>
                <a:cs typeface="Arial" panose="020B0604020202020204" pitchFamily="34" charset="0"/>
              </a:rPr>
              <a:t>Daniel 10:10-13,18</a:t>
            </a:r>
            <a:endParaRPr lang="en-CA" sz="3200" dirty="0">
              <a:solidFill>
                <a:schemeClr val="bg1"/>
              </a:solidFill>
              <a:latin typeface="Arial" panose="020B0604020202020204" pitchFamily="34" charset="0"/>
              <a:cs typeface="Arial" panose="020B0604020202020204" pitchFamily="34" charset="0"/>
            </a:endParaRPr>
          </a:p>
        </p:txBody>
      </p:sp>
      <p:sp>
        <p:nvSpPr>
          <p:cNvPr id="50" name="Freeform: Shape 40">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 name="Freeform: Shape 42">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0" b="1"/>
          <a:stretch/>
        </p:blipFill>
        <p:spPr>
          <a:xfrm>
            <a:off x="7093053" y="1209578"/>
            <a:ext cx="4055884"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53" name="Freeform: Shape 44">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lumMod val="75000"/>
            </a:scheme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Freeform: Shape 46">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2">
              <a:lumMod val="7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257791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t="25000"/>
          <a:stretch/>
        </p:blipFill>
        <p:spPr>
          <a:xfrm>
            <a:off x="20" y="10"/>
            <a:ext cx="12191980" cy="6857990"/>
          </a:xfrm>
          <a:prstGeom prst="rect">
            <a:avLst/>
          </a:prstGeom>
        </p:spPr>
      </p:pic>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335139" y="576263"/>
            <a:ext cx="3457928" cy="2852737"/>
          </a:xfrm>
        </p:spPr>
        <p:txBody>
          <a:bodyPr>
            <a:noAutofit/>
          </a:bodyPr>
          <a:lstStyle/>
          <a:p>
            <a:r>
              <a:rPr lang="en-US" sz="5400" b="1" i="0" u="none" strike="noStrike" baseline="0" dirty="0">
                <a:latin typeface="Arial" panose="020B0604020202020204" pitchFamily="34" charset="0"/>
                <a:cs typeface="Arial" panose="020B0604020202020204" pitchFamily="34" charset="0"/>
              </a:rPr>
              <a:t>I. GOD’S INCLINED EAR (10:12)</a:t>
            </a:r>
            <a:endParaRPr lang="en-CA" sz="5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5057422" y="310974"/>
            <a:ext cx="6346472" cy="1500187"/>
          </a:xfrm>
        </p:spPr>
        <p:txBody>
          <a:bodyPr>
            <a:noAutofit/>
          </a:bodyPr>
          <a:lstStyle/>
          <a:p>
            <a:r>
              <a:rPr lang="en-US" sz="4000" i="1" dirty="0">
                <a:solidFill>
                  <a:schemeClr val="bg1"/>
                </a:solidFill>
                <a:latin typeface="Arial" panose="020B0604020202020204" pitchFamily="34" charset="0"/>
                <a:cs typeface="Arial" panose="020B0604020202020204" pitchFamily="34" charset="0"/>
              </a:rPr>
              <a:t>“I waited patiently for the LORD; he turned to me and heard my cry.”  </a:t>
            </a:r>
          </a:p>
          <a:p>
            <a:r>
              <a:rPr lang="en-CA" sz="4000" i="1" dirty="0">
                <a:solidFill>
                  <a:schemeClr val="bg1"/>
                </a:solidFill>
                <a:latin typeface="Arial" panose="020B0604020202020204" pitchFamily="34" charset="0"/>
                <a:cs typeface="Arial" panose="020B0604020202020204" pitchFamily="34" charset="0"/>
              </a:rPr>
              <a:t>			     Psalm 40:1</a:t>
            </a:r>
          </a:p>
        </p:txBody>
      </p:sp>
    </p:spTree>
    <p:extLst>
      <p:ext uri="{BB962C8B-B14F-4D97-AF65-F5344CB8AC3E}">
        <p14:creationId xmlns:p14="http://schemas.microsoft.com/office/powerpoint/2010/main" val="36160601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t="25000"/>
          <a:stretch/>
        </p:blipFill>
        <p:spPr>
          <a:xfrm>
            <a:off x="20" y="10"/>
            <a:ext cx="12191980" cy="6857990"/>
          </a:xfrm>
          <a:prstGeom prst="rect">
            <a:avLst/>
          </a:prstGeom>
        </p:spPr>
      </p:pic>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335139" y="576263"/>
            <a:ext cx="3457928" cy="2852737"/>
          </a:xfrm>
        </p:spPr>
        <p:txBody>
          <a:bodyPr>
            <a:noAutofit/>
          </a:bodyPr>
          <a:lstStyle/>
          <a:p>
            <a:r>
              <a:rPr lang="en-US" sz="5400" b="1" i="0" u="none" strike="noStrike" baseline="0" dirty="0">
                <a:latin typeface="Arial" panose="020B0604020202020204" pitchFamily="34" charset="0"/>
                <a:cs typeface="Arial" panose="020B0604020202020204" pitchFamily="34" charset="0"/>
              </a:rPr>
              <a:t>I. GOD’S INCLINED EAR (10:12)</a:t>
            </a:r>
            <a:endParaRPr lang="en-CA" sz="5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5057421" y="310974"/>
            <a:ext cx="6920089" cy="1500187"/>
          </a:xfrm>
        </p:spPr>
        <p:txBody>
          <a:bodyPr>
            <a:noAutofit/>
          </a:bodyPr>
          <a:lstStyle/>
          <a:p>
            <a:r>
              <a:rPr lang="en-US" sz="4000" i="1" dirty="0">
                <a:solidFill>
                  <a:schemeClr val="bg1"/>
                </a:solidFill>
                <a:effectLst>
                  <a:outerShdw blurRad="38100" dist="38100" dir="2700000" algn="tl">
                    <a:srgbClr val="000000">
                      <a:alpha val="43137"/>
                    </a:srgbClr>
                  </a:outerShdw>
                </a:effectLst>
              </a:rPr>
              <a:t>“In my distress I called to the LORD; I cried to my God for help. From his temple he heard my voice; my cry came before him, into his ears.”</a:t>
            </a:r>
          </a:p>
          <a:p>
            <a:r>
              <a:rPr lang="en-CA" sz="4000" i="1" dirty="0">
                <a:solidFill>
                  <a:schemeClr val="bg1"/>
                </a:solidFill>
                <a:effectLst>
                  <a:outerShdw blurRad="38100" dist="38100" dir="2700000" algn="tl">
                    <a:srgbClr val="000000">
                      <a:alpha val="43137"/>
                    </a:srgbClr>
                  </a:outerShdw>
                </a:effectLst>
              </a:rPr>
              <a:t>				Psalms 18:6</a:t>
            </a:r>
          </a:p>
          <a:p>
            <a:endParaRPr lang="en-CA" sz="40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34132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Freeform: Shape 28">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Arc 30">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41" name="Rectangle 32">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Arc">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2429128" y="109850"/>
            <a:ext cx="5085580" cy="1260320"/>
          </a:xfrm>
        </p:spPr>
        <p:txBody>
          <a:bodyPr vert="horz" lIns="91440" tIns="45720" rIns="91440" bIns="45720" rtlCol="0" anchor="b">
            <a:normAutofit/>
          </a:bodyPr>
          <a:lstStyle/>
          <a:p>
            <a:r>
              <a:rPr lang="en-US" sz="3200" b="1" i="0" u="none" strike="noStrike" baseline="0" dirty="0"/>
              <a:t>II. GOD’S OUTSTRETCHED HAND (10:13)</a:t>
            </a:r>
            <a:endParaRPr lang="en-US" sz="32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892817" y="1370170"/>
            <a:ext cx="5663355" cy="5304849"/>
          </a:xfrm>
        </p:spPr>
        <p:txBody>
          <a:bodyPr vert="horz" lIns="91440" tIns="45720" rIns="91440" bIns="45720" rtlCol="0">
            <a:noAutofit/>
          </a:bodyPr>
          <a:lstStyle/>
          <a:p>
            <a:r>
              <a:rPr lang="en-US" sz="2800" b="1" i="1" dirty="0">
                <a:solidFill>
                  <a:schemeClr val="tx1"/>
                </a:solidFill>
                <a:latin typeface="Arial" panose="020B0604020202020204" pitchFamily="34" charset="0"/>
                <a:cs typeface="Arial" panose="020B0604020202020204" pitchFamily="34" charset="0"/>
              </a:rPr>
              <a:t>"I waited patiently for the LORD; he turned to me and heard my cry. </a:t>
            </a:r>
          </a:p>
          <a:p>
            <a:pPr marR="21600"/>
            <a:r>
              <a:rPr lang="en-US" sz="2800" b="1" i="1" dirty="0">
                <a:solidFill>
                  <a:schemeClr val="tx1"/>
                </a:solidFill>
                <a:latin typeface="Arial" panose="020B0604020202020204" pitchFamily="34" charset="0"/>
                <a:cs typeface="Arial" panose="020B0604020202020204" pitchFamily="34" charset="0"/>
              </a:rPr>
              <a:t>2. He lifted me out of the slimy pit, out of the mud and mire; he set my feet on a rock and gave me a firm place to stand. </a:t>
            </a:r>
          </a:p>
          <a:p>
            <a:pPr marR="21600"/>
            <a:r>
              <a:rPr lang="en-US" sz="2800" b="1" i="1" dirty="0">
                <a:solidFill>
                  <a:schemeClr val="tx1"/>
                </a:solidFill>
                <a:latin typeface="Arial" panose="020B0604020202020204" pitchFamily="34" charset="0"/>
                <a:cs typeface="Arial" panose="020B0604020202020204" pitchFamily="34" charset="0"/>
              </a:rPr>
              <a:t>3. He put a new song in my mouth, a hymn of praise to our God. Many will see and fear and put their trust in the LORD.  " </a:t>
            </a:r>
          </a:p>
          <a:p>
            <a:r>
              <a:rPr lang="en-CA" sz="2800" b="1" i="1" dirty="0">
                <a:solidFill>
                  <a:schemeClr val="tx1"/>
                </a:solidFill>
                <a:latin typeface="Arial" panose="020B0604020202020204" pitchFamily="34" charset="0"/>
                <a:cs typeface="Arial" panose="020B0604020202020204" pitchFamily="34" charset="0"/>
              </a:rPr>
              <a:t>			Psalm 40:1-3</a:t>
            </a:r>
            <a:endParaRPr lang="en-US" sz="2800" b="1" i="1" kern="1200" dirty="0">
              <a:solidFill>
                <a:schemeClr val="tx1"/>
              </a:solidFill>
              <a:latin typeface="Arial" panose="020B0604020202020204" pitchFamily="34" charset="0"/>
              <a:cs typeface="Arial" panose="020B0604020202020204" pitchFamily="34" charset="0"/>
            </a:endParaRPr>
          </a:p>
        </p:txBody>
      </p:sp>
      <p:sp>
        <p:nvSpPr>
          <p:cNvPr id="37" name="!!Oval">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9" name="!!Rectangle">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96706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00"/>
                                        <p:tgtEl>
                                          <p:spTgt spid="3">
                                            <p:txEl>
                                              <p:pRg st="2" end="2"/>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Freeform: Shape 28">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Arc 30">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41" name="Rectangle 32">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Arc">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CF66C9-F56E-4EEC-8599-AF4C6A73FE8D}"/>
              </a:ext>
            </a:extLst>
          </p:cNvPr>
          <p:cNvSpPr>
            <a:spLocks noGrp="1"/>
          </p:cNvSpPr>
          <p:nvPr>
            <p:ph type="title"/>
          </p:nvPr>
        </p:nvSpPr>
        <p:spPr>
          <a:xfrm>
            <a:off x="2429128" y="109850"/>
            <a:ext cx="5085580" cy="1260320"/>
          </a:xfrm>
        </p:spPr>
        <p:txBody>
          <a:bodyPr vert="horz" lIns="91440" tIns="45720" rIns="91440" bIns="45720" rtlCol="0" anchor="b">
            <a:normAutofit/>
          </a:bodyPr>
          <a:lstStyle/>
          <a:p>
            <a:r>
              <a:rPr lang="en-US" sz="3200" b="1" i="0" u="none" strike="noStrike" baseline="0" dirty="0"/>
              <a:t>II. GOD’S OUTSTRETCHED HAND (10:13)</a:t>
            </a:r>
            <a:endParaRPr lang="en-US" sz="32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4A176984-B4ED-4D10-A732-AECF5FBD32D4}"/>
              </a:ext>
            </a:extLst>
          </p:cNvPr>
          <p:cNvSpPr>
            <a:spLocks noGrp="1"/>
          </p:cNvSpPr>
          <p:nvPr>
            <p:ph type="body" idx="1"/>
          </p:nvPr>
        </p:nvSpPr>
        <p:spPr>
          <a:xfrm>
            <a:off x="892817" y="1370170"/>
            <a:ext cx="5663355" cy="5304849"/>
          </a:xfrm>
        </p:spPr>
        <p:txBody>
          <a:bodyPr vert="horz" lIns="91440" tIns="45720" rIns="91440" bIns="45720" rtlCol="0">
            <a:noAutofit/>
          </a:bodyPr>
          <a:lstStyle/>
          <a:p>
            <a:r>
              <a:rPr lang="en-US" sz="2800" b="1" i="1" dirty="0">
                <a:solidFill>
                  <a:schemeClr val="tx1"/>
                </a:solidFill>
                <a:latin typeface="Arial" panose="020B0604020202020204" pitchFamily="34" charset="0"/>
                <a:cs typeface="Arial" panose="020B0604020202020204" pitchFamily="34" charset="0"/>
              </a:rPr>
              <a:t>“In my distress I called to the LORD; </a:t>
            </a:r>
          </a:p>
          <a:p>
            <a:pPr marR="21600"/>
            <a:r>
              <a:rPr lang="en-US" sz="2800" b="1" i="1" dirty="0">
                <a:solidFill>
                  <a:schemeClr val="tx1"/>
                </a:solidFill>
                <a:latin typeface="Arial" panose="020B0604020202020204" pitchFamily="34" charset="0"/>
                <a:cs typeface="Arial" panose="020B0604020202020204" pitchFamily="34" charset="0"/>
              </a:rPr>
              <a:t>I cried to my God for help. </a:t>
            </a:r>
          </a:p>
          <a:p>
            <a:pPr marR="21600"/>
            <a:r>
              <a:rPr lang="en-US" sz="2800" b="1" i="1" dirty="0">
                <a:solidFill>
                  <a:schemeClr val="tx1"/>
                </a:solidFill>
                <a:latin typeface="Arial" panose="020B0604020202020204" pitchFamily="34" charset="0"/>
                <a:cs typeface="Arial" panose="020B0604020202020204" pitchFamily="34" charset="0"/>
              </a:rPr>
              <a:t>From his temple he heard my voice; </a:t>
            </a:r>
          </a:p>
          <a:p>
            <a:pPr marR="21600"/>
            <a:r>
              <a:rPr lang="en-US" sz="2800" b="1" i="1" dirty="0">
                <a:solidFill>
                  <a:schemeClr val="tx1"/>
                </a:solidFill>
                <a:latin typeface="Arial" panose="020B0604020202020204" pitchFamily="34" charset="0"/>
                <a:cs typeface="Arial" panose="020B0604020202020204" pitchFamily="34" charset="0"/>
              </a:rPr>
              <a:t>my cry came before him, into his ears. . . </a:t>
            </a:r>
          </a:p>
          <a:p>
            <a:pPr marR="21600"/>
            <a:r>
              <a:rPr lang="en-US" sz="2800" b="1" i="1" dirty="0">
                <a:solidFill>
                  <a:schemeClr val="tx1"/>
                </a:solidFill>
                <a:latin typeface="Arial" panose="020B0604020202020204" pitchFamily="34" charset="0"/>
                <a:cs typeface="Arial" panose="020B0604020202020204" pitchFamily="34" charset="0"/>
              </a:rPr>
              <a:t>9. He parted the heavens and came down; </a:t>
            </a:r>
          </a:p>
          <a:p>
            <a:pPr marR="21600"/>
            <a:r>
              <a:rPr lang="en-US" sz="2800" b="1" i="1" dirty="0">
                <a:solidFill>
                  <a:schemeClr val="tx1"/>
                </a:solidFill>
                <a:latin typeface="Arial" panose="020B0604020202020204" pitchFamily="34" charset="0"/>
                <a:cs typeface="Arial" panose="020B0604020202020204" pitchFamily="34" charset="0"/>
              </a:rPr>
              <a:t>dark clouds were under his feet . . </a:t>
            </a:r>
            <a:r>
              <a:rPr lang="en-US" sz="2800" b="1" i="1" dirty="0">
                <a:solidFill>
                  <a:schemeClr val="tx1"/>
                </a:solidFill>
              </a:rPr>
              <a:t>.</a:t>
            </a:r>
            <a:r>
              <a:rPr lang="en-CA" sz="2800" b="1" i="1" dirty="0">
                <a:solidFill>
                  <a:schemeClr val="tx1"/>
                </a:solidFill>
                <a:latin typeface="Arial" panose="020B0604020202020204" pitchFamily="34" charset="0"/>
                <a:cs typeface="Arial" panose="020B0604020202020204" pitchFamily="34" charset="0"/>
              </a:rPr>
              <a:t> 		Psalms 18:6,9 </a:t>
            </a:r>
            <a:endParaRPr lang="en-US" sz="2800" b="1" i="1" dirty="0">
              <a:solidFill>
                <a:schemeClr val="tx1"/>
              </a:solidFill>
            </a:endParaRPr>
          </a:p>
          <a:p>
            <a:endParaRPr lang="en-US" sz="2800" b="1" i="1" kern="1200" dirty="0">
              <a:solidFill>
                <a:schemeClr val="tx1"/>
              </a:solidFill>
              <a:latin typeface="Arial" panose="020B0604020202020204" pitchFamily="34" charset="0"/>
              <a:cs typeface="Arial" panose="020B0604020202020204" pitchFamily="34" charset="0"/>
            </a:endParaRPr>
          </a:p>
        </p:txBody>
      </p:sp>
      <p:sp>
        <p:nvSpPr>
          <p:cNvPr id="37" name="!!Oval">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55DE4913-26AF-4312-8DC1-B1D51F3953E2}"/>
              </a:ext>
            </a:extLst>
          </p:cNvPr>
          <p:cNvPicPr>
            <a:picLocks noChangeAspect="1"/>
          </p:cNvPicPr>
          <p:nvPr/>
        </p:nvPicPr>
        <p:blipFill rotWithShape="1">
          <a:blip r:embed="rId2"/>
          <a:srcRect l="14331" r="10671" b="2"/>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9" name="!!Rectangle">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25713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00"/>
                                        <p:tgtEl>
                                          <p:spTgt spid="3">
                                            <p:txEl>
                                              <p:pRg st="2" end="2"/>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00"/>
                                        <p:tgtEl>
                                          <p:spTgt spid="3">
                                            <p:txEl>
                                              <p:pRg st="3" end="3"/>
                                            </p:txEl>
                                          </p:spTgt>
                                        </p:tgtEl>
                                      </p:cBhvr>
                                    </p:animEffect>
                                  </p:childTnLst>
                                </p:cTn>
                              </p:par>
                              <p:par>
                                <p:cTn id="17" presetID="10" presetClass="entr" presetSubtype="0" fill="hold" grpId="0" nodeType="withEffect">
                                  <p:stCondLst>
                                    <p:cond delay="1500"/>
                                  </p:stCondLst>
                                  <p:iterate>
                                    <p:tmPct val="10000"/>
                                  </p:iterate>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00"/>
                                        <p:tgtEl>
                                          <p:spTgt spid="3">
                                            <p:txEl>
                                              <p:pRg st="4" end="4"/>
                                            </p:txEl>
                                          </p:spTgt>
                                        </p:tgtEl>
                                      </p:cBhvr>
                                    </p:animEffect>
                                  </p:childTnLst>
                                </p:cTn>
                              </p:par>
                              <p:par>
                                <p:cTn id="20" presetID="10" presetClass="entr" presetSubtype="0" fill="hold" grpId="0" nodeType="withEffect">
                                  <p:stCondLst>
                                    <p:cond delay="1500"/>
                                  </p:stCondLst>
                                  <p:iterate>
                                    <p:tmPct val="10000"/>
                                  </p:iterate>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7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hapesVTI">
  <a:themeElements>
    <a:clrScheme name="AnalogousFromLightSeedRightStep">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estival">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118</TotalTime>
  <Words>982</Words>
  <Application>Microsoft Office PowerPoint</Application>
  <PresentationFormat>Widescreen</PresentationFormat>
  <Paragraphs>83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Aharoni</vt:lpstr>
      <vt:lpstr>Arial</vt:lpstr>
      <vt:lpstr>Avenir Next LT Pro</vt:lpstr>
      <vt:lpstr>Calibri</vt:lpstr>
      <vt:lpstr>ShapesVTI</vt:lpstr>
      <vt:lpstr>DELAYED, YET DEFINITE</vt:lpstr>
      <vt:lpstr>PowerPoint Presentation</vt:lpstr>
      <vt:lpstr>PowerPoint Presentation</vt:lpstr>
      <vt:lpstr>PowerPoint Presentation</vt:lpstr>
      <vt:lpstr>PowerPoint Presentation</vt:lpstr>
      <vt:lpstr>I. GOD’S INCLINED EAR (10:12)</vt:lpstr>
      <vt:lpstr>I. GOD’S INCLINED EAR (10:12)</vt:lpstr>
      <vt:lpstr>II. GOD’S OUTSTRETCHED HAND (10:13)</vt:lpstr>
      <vt:lpstr>II. GOD’S OUTSTRETCHED HAND (10:13)</vt:lpstr>
      <vt:lpstr>II. GOD’S OUTSTRETCHED HAND (10:13)</vt:lpstr>
      <vt:lpstr>II. GOD’S OUTSTRETCHED HAND (10:13)</vt:lpstr>
      <vt:lpstr>II. GOD’S OUTSTRETCHED HAND (10:13)</vt:lpstr>
      <vt:lpstr>III. GOD’S ULTIMATE PLAN</vt:lpstr>
      <vt:lpstr>III. GOD’S ULTIMATE PLAN</vt:lpstr>
      <vt:lpstr>III. GOD’S ULTIMATE PLAN</vt:lpstr>
      <vt:lpstr>III. GOD’S ULTIMATE PLAN</vt:lpstr>
      <vt:lpstr>III. GOD’S ULTIMATE PLAN</vt:lpstr>
      <vt:lpstr>CONCLUSION:</vt:lpstr>
      <vt:lpstr>CONCLUSION:</vt:lpstr>
      <vt:lpstr>CONCLUSION:</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DELAYED, YET DEFINITE</dc:title>
  <dc:creator>Brad Montsion</dc:creator>
  <cp:lastModifiedBy>Brad Montsion</cp:lastModifiedBy>
  <cp:revision>15</cp:revision>
  <dcterms:created xsi:type="dcterms:W3CDTF">2021-02-28T01:34:54Z</dcterms:created>
  <dcterms:modified xsi:type="dcterms:W3CDTF">2021-02-28T03:32:54Z</dcterms:modified>
</cp:coreProperties>
</file>