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3/18/2023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4450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3/18/2023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23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3/18/2023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838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3/18/2023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6220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3/18/2023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2297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3/18/2023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964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3/18/2023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0097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3/18/2023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451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3/18/2023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529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3/18/2023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7879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3/18/2023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568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3/18/2023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79325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f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74">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509847"/>
            <a:ext cx="3962400" cy="2895600"/>
          </a:xfrm>
        </p:spPr>
        <p:txBody>
          <a:bodyPr anchor="b">
            <a:normAutofit/>
          </a:bodyPr>
          <a:lstStyle/>
          <a:p>
            <a:pPr algn="l"/>
            <a:r>
              <a:rPr lang="en-CA" sz="4100" b="1">
                <a:solidFill>
                  <a:schemeClr val="tx2"/>
                </a:solidFill>
                <a:effectLst>
                  <a:outerShdw blurRad="38100" dist="38100" dir="2700000" algn="tl">
                    <a:srgbClr val="000000">
                      <a:alpha val="43137"/>
                    </a:srgbClr>
                  </a:outerShdw>
                </a:effectLst>
              </a:rPr>
              <a:t>FALSE ACCUSATIONS</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3634047"/>
            <a:ext cx="3962399" cy="1810740"/>
          </a:xfrm>
        </p:spPr>
        <p:txBody>
          <a:bodyPr anchor="t">
            <a:normAutofit/>
          </a:bodyPr>
          <a:lstStyle/>
          <a:p>
            <a:pPr algn="l"/>
            <a:r>
              <a:rPr lang="en-CA" sz="3600" b="1" dirty="0">
                <a:solidFill>
                  <a:schemeClr val="tx2"/>
                </a:solidFill>
              </a:rPr>
              <a:t>Job 5:1-27</a:t>
            </a:r>
          </a:p>
        </p:txBody>
      </p:sp>
      <p:pic>
        <p:nvPicPr>
          <p:cNvPr id="5" name="Picture 4" descr="A yellow sign with black text&#10;&#10;Description automatically generated with low confidence">
            <a:extLst>
              <a:ext uri="{FF2B5EF4-FFF2-40B4-BE49-F238E27FC236}">
                <a16:creationId xmlns:a16="http://schemas.microsoft.com/office/drawing/2014/main" id="{9454496B-5BF8-B64A-0806-B8DC400E4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557" y="1301873"/>
            <a:ext cx="6402214" cy="3329151"/>
          </a:xfrm>
          <a:prstGeom prst="rect">
            <a:avLst/>
          </a:prstGeom>
        </p:spPr>
      </p:pic>
      <p:sp>
        <p:nvSpPr>
          <p:cNvPr id="77" name="Rectangle 76">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9" name="Rectangle 78">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84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3581400" cy="3155419"/>
          </a:xfrm>
        </p:spPr>
        <p:txBody>
          <a:bodyPr vert="horz" lIns="91440" tIns="45720" rIns="91440" bIns="45720" rtlCol="0" anchor="b">
            <a:normAutofit/>
          </a:bodyPr>
          <a:lstStyle/>
          <a:p>
            <a:pPr algn="l">
              <a:lnSpc>
                <a:spcPct val="90000"/>
              </a:lnSpc>
            </a:pPr>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3581399" cy="2054306"/>
          </a:xfrm>
        </p:spPr>
        <p:txBody>
          <a:bodyPr vert="horz" lIns="91440" tIns="45720" rIns="91440" bIns="45720" rtlCol="0" anchor="t">
            <a:noAutofit/>
          </a:bodyPr>
          <a:lstStyle/>
          <a:p>
            <a:pPr algn="l">
              <a:lnSpc>
                <a:spcPct val="100000"/>
              </a:lnSpc>
            </a:pPr>
            <a:r>
              <a:rPr lang="en-CA" sz="2400" b="1" dirty="0">
                <a:solidFill>
                  <a:schemeClr val="tx2"/>
                </a:solidFill>
              </a:rPr>
              <a:t>D. War and Battles (Job 5:20) </a:t>
            </a:r>
          </a:p>
          <a:p>
            <a:pPr algn="l">
              <a:lnSpc>
                <a:spcPct val="100000"/>
              </a:lnSpc>
            </a:pPr>
            <a:r>
              <a:rPr lang="en-CA" sz="2400" i="1" dirty="0">
                <a:solidFill>
                  <a:schemeClr val="tx2"/>
                </a:solidFill>
                <a:effectLst>
                  <a:outerShdw blurRad="38100" dist="38100" dir="2700000" algn="tl">
                    <a:srgbClr val="000000">
                      <a:alpha val="43137"/>
                    </a:srgbClr>
                  </a:outerShdw>
                </a:effectLst>
              </a:rPr>
              <a:t>“and in battle from the stroke of the sword.”</a:t>
            </a:r>
          </a:p>
          <a:p>
            <a:pPr algn="l">
              <a:lnSpc>
                <a:spcPct val="100000"/>
              </a:lnSpc>
            </a:pPr>
            <a:r>
              <a:rPr lang="en-CA" sz="2400" i="1" dirty="0">
                <a:solidFill>
                  <a:schemeClr val="tx2"/>
                </a:solidFill>
                <a:effectLst>
                  <a:outerShdw blurRad="38100" dist="38100" dir="2700000" algn="tl">
                    <a:srgbClr val="000000">
                      <a:alpha val="43137"/>
                    </a:srgbClr>
                  </a:outerShdw>
                </a:effectLst>
              </a:rPr>
              <a:t>		  Job 5:20b</a:t>
            </a:r>
            <a:endParaRPr lang="en-US" sz="2400" i="1" dirty="0">
              <a:solidFill>
                <a:schemeClr val="tx2"/>
              </a:solidFill>
              <a:effectLst>
                <a:outerShdw blurRad="38100" dist="38100" dir="2700000" algn="tl">
                  <a:srgbClr val="000000">
                    <a:alpha val="43137"/>
                  </a:srgbClr>
                </a:outerShdw>
              </a:effectLst>
            </a:endParaRP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1" y="0"/>
            <a:ext cx="73914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0596" y="-5"/>
            <a:ext cx="7391401"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3">
            <a:extLst>
              <a:ext uri="{28A0092B-C50C-407E-A947-70E740481C1C}">
                <a14:useLocalDpi xmlns:a14="http://schemas.microsoft.com/office/drawing/2010/main" val="0"/>
              </a:ext>
            </a:extLst>
          </a:blip>
          <a:srcRect l="13598" r="19281" b="-2"/>
          <a:stretch/>
        </p:blipFill>
        <p:spPr>
          <a:xfrm>
            <a:off x="5410200" y="567942"/>
            <a:ext cx="6139484" cy="5716862"/>
          </a:xfrm>
          <a:prstGeom prst="rect">
            <a:avLst/>
          </a:prstGeom>
        </p:spPr>
      </p:pic>
    </p:spTree>
    <p:extLst>
      <p:ext uri="{BB962C8B-B14F-4D97-AF65-F5344CB8AC3E}">
        <p14:creationId xmlns:p14="http://schemas.microsoft.com/office/powerpoint/2010/main" val="872715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4785546" cy="3155419"/>
          </a:xfrm>
        </p:spPr>
        <p:txBody>
          <a:bodyPr vert="horz" lIns="91440" tIns="45720" rIns="91440" bIns="45720" rtlCol="0" anchor="b">
            <a:normAutofit/>
          </a:bodyPr>
          <a:lstStyle/>
          <a:p>
            <a:pPr algn="l"/>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4785545" cy="2054306"/>
          </a:xfrm>
        </p:spPr>
        <p:txBody>
          <a:bodyPr vert="horz" lIns="91440" tIns="45720" rIns="91440" bIns="45720" rtlCol="0" anchor="t">
            <a:noAutofit/>
          </a:bodyPr>
          <a:lstStyle/>
          <a:p>
            <a:pPr algn="l"/>
            <a:r>
              <a:rPr lang="en-CA" sz="2400" b="1" dirty="0">
                <a:solidFill>
                  <a:schemeClr val="tx2"/>
                </a:solidFill>
              </a:rPr>
              <a:t>E. The Lash of the Tongue (Job 5:21)</a:t>
            </a:r>
          </a:p>
          <a:p>
            <a:pPr algn="l"/>
            <a:r>
              <a:rPr lang="en-CA" sz="2400" i="1" dirty="0">
                <a:solidFill>
                  <a:schemeClr val="tx2"/>
                </a:solidFill>
                <a:effectLst>
                  <a:outerShdw blurRad="38100" dist="38100" dir="2700000" algn="tl">
                    <a:srgbClr val="000000">
                      <a:alpha val="43137"/>
                    </a:srgbClr>
                  </a:outerShdw>
                </a:effectLst>
              </a:rPr>
              <a:t>“You will be protected from the lash of the tongue.”		           		        		      Job 5:21</a:t>
            </a:r>
            <a:endParaRPr lang="en-US" sz="2400" i="1" dirty="0">
              <a:solidFill>
                <a:schemeClr val="tx2"/>
              </a:solidFill>
              <a:effectLst>
                <a:outerShdw blurRad="38100" dist="38100" dir="2700000" algn="tl">
                  <a:srgbClr val="000000">
                    <a:alpha val="43137"/>
                  </a:srgbClr>
                </a:outerShdw>
              </a:effectLst>
            </a:endParaRP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732218" y="1474891"/>
            <a:ext cx="4817466" cy="3902963"/>
          </a:xfrm>
          <a:prstGeom prst="rect">
            <a:avLst/>
          </a:prstGeom>
        </p:spPr>
      </p:pic>
    </p:spTree>
    <p:extLst>
      <p:ext uri="{BB962C8B-B14F-4D97-AF65-F5344CB8AC3E}">
        <p14:creationId xmlns:p14="http://schemas.microsoft.com/office/powerpoint/2010/main" val="895843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4785546" cy="3155419"/>
          </a:xfrm>
        </p:spPr>
        <p:txBody>
          <a:bodyPr vert="horz" lIns="91440" tIns="45720" rIns="91440" bIns="45720" rtlCol="0" anchor="b">
            <a:normAutofit/>
          </a:bodyPr>
          <a:lstStyle/>
          <a:p>
            <a:pPr algn="l"/>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66676" y="4074784"/>
            <a:ext cx="5557070" cy="2054306"/>
          </a:xfrm>
        </p:spPr>
        <p:txBody>
          <a:bodyPr vert="horz" lIns="91440" tIns="45720" rIns="91440" bIns="45720" rtlCol="0" anchor="t">
            <a:noAutofit/>
          </a:bodyPr>
          <a:lstStyle/>
          <a:p>
            <a:pPr algn="l">
              <a:lnSpc>
                <a:spcPct val="100000"/>
              </a:lnSpc>
            </a:pPr>
            <a:r>
              <a:rPr lang="en-CA" sz="2400" b="1" dirty="0">
                <a:solidFill>
                  <a:schemeClr val="tx2"/>
                </a:solidFill>
              </a:rPr>
              <a:t>E. The Lash of the Tongue (Job 5:21)</a:t>
            </a:r>
          </a:p>
          <a:p>
            <a:pPr algn="l">
              <a:lnSpc>
                <a:spcPct val="100000"/>
              </a:lnSpc>
            </a:pPr>
            <a:r>
              <a:rPr lang="en-CA" sz="2400" i="1" dirty="0">
                <a:solidFill>
                  <a:schemeClr val="tx2"/>
                </a:solidFill>
                <a:effectLst>
                  <a:outerShdw blurRad="38100" dist="38100" dir="2700000" algn="tl">
                    <a:srgbClr val="000000">
                      <a:alpha val="43137"/>
                    </a:srgbClr>
                  </a:outerShdw>
                </a:effectLst>
              </a:rPr>
              <a:t>“Those who consider themselves religious and yet do not keep a tight rein on their tongues deceive themselves, and their religion is worthless.”			James 1:26</a:t>
            </a: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732218" y="1474891"/>
            <a:ext cx="4817466" cy="3902963"/>
          </a:xfrm>
          <a:prstGeom prst="rect">
            <a:avLst/>
          </a:prstGeom>
        </p:spPr>
      </p:pic>
    </p:spTree>
    <p:extLst>
      <p:ext uri="{BB962C8B-B14F-4D97-AF65-F5344CB8AC3E}">
        <p14:creationId xmlns:p14="http://schemas.microsoft.com/office/powerpoint/2010/main" val="9146438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4785546" cy="3155419"/>
          </a:xfrm>
        </p:spPr>
        <p:txBody>
          <a:bodyPr vert="horz" lIns="91440" tIns="45720" rIns="91440" bIns="45720" rtlCol="0" anchor="b">
            <a:normAutofit/>
          </a:bodyPr>
          <a:lstStyle/>
          <a:p>
            <a:pPr algn="l"/>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104775" y="4074784"/>
            <a:ext cx="5695949" cy="2054306"/>
          </a:xfrm>
        </p:spPr>
        <p:txBody>
          <a:bodyPr vert="horz" lIns="91440" tIns="45720" rIns="91440" bIns="45720" rtlCol="0" anchor="t">
            <a:noAutofit/>
          </a:bodyPr>
          <a:lstStyle/>
          <a:p>
            <a:pPr algn="l">
              <a:lnSpc>
                <a:spcPct val="100000"/>
              </a:lnSpc>
            </a:pPr>
            <a:r>
              <a:rPr lang="en-CA" sz="2400" b="1" dirty="0">
                <a:solidFill>
                  <a:schemeClr val="tx2"/>
                </a:solidFill>
              </a:rPr>
              <a:t>E. The Lash of the Tongue (Job 5:21)</a:t>
            </a:r>
          </a:p>
          <a:p>
            <a:pPr algn="l">
              <a:lnSpc>
                <a:spcPct val="100000"/>
              </a:lnSpc>
            </a:pPr>
            <a:r>
              <a:rPr lang="en-CA" sz="2400" i="1" dirty="0">
                <a:solidFill>
                  <a:schemeClr val="tx2"/>
                </a:solidFill>
                <a:effectLst>
                  <a:outerShdw blurRad="38100" dist="38100" dir="2700000" algn="tl">
                    <a:srgbClr val="000000">
                      <a:alpha val="43137"/>
                    </a:srgbClr>
                  </a:outerShdw>
                </a:effectLst>
              </a:rPr>
              <a:t>“The tongue also is a fire, a world of evil among the parts of the body. It corrupts the whole body, sets the whole course of one’s life on fire, and is itself set on fire by hell.”			   James 3:6</a:t>
            </a: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732218" y="1474891"/>
            <a:ext cx="4817466" cy="3902963"/>
          </a:xfrm>
          <a:prstGeom prst="rect">
            <a:avLst/>
          </a:prstGeom>
        </p:spPr>
      </p:pic>
    </p:spTree>
    <p:extLst>
      <p:ext uri="{BB962C8B-B14F-4D97-AF65-F5344CB8AC3E}">
        <p14:creationId xmlns:p14="http://schemas.microsoft.com/office/powerpoint/2010/main" val="3181413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4785546" cy="3155419"/>
          </a:xfrm>
        </p:spPr>
        <p:txBody>
          <a:bodyPr vert="horz" lIns="91440" tIns="45720" rIns="91440" bIns="45720" rtlCol="0" anchor="b">
            <a:normAutofit/>
          </a:bodyPr>
          <a:lstStyle/>
          <a:p>
            <a:pPr algn="l"/>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4785545" cy="2054306"/>
          </a:xfrm>
        </p:spPr>
        <p:txBody>
          <a:bodyPr vert="horz" lIns="91440" tIns="45720" rIns="91440" bIns="45720" rtlCol="0" anchor="t">
            <a:noAutofit/>
          </a:bodyPr>
          <a:lstStyle/>
          <a:p>
            <a:pPr algn="l"/>
            <a:r>
              <a:rPr lang="en-CA" sz="2400" b="1" dirty="0">
                <a:solidFill>
                  <a:schemeClr val="tx2"/>
                </a:solidFill>
              </a:rPr>
              <a:t>F. Fear of Wild Animals (Job 5:22)</a:t>
            </a:r>
          </a:p>
          <a:p>
            <a:pPr algn="l"/>
            <a:r>
              <a:rPr lang="en-CA" sz="2400" i="1" dirty="0">
                <a:solidFill>
                  <a:schemeClr val="tx2"/>
                </a:solidFill>
                <a:effectLst>
                  <a:outerShdw blurRad="38100" dist="38100" dir="2700000" algn="tl">
                    <a:srgbClr val="000000">
                      <a:alpha val="43137"/>
                    </a:srgbClr>
                  </a:outerShdw>
                </a:effectLst>
              </a:rPr>
              <a:t>“. . . and need not fear the wild animals.”</a:t>
            </a:r>
          </a:p>
          <a:p>
            <a:pPr algn="l"/>
            <a:r>
              <a:rPr lang="en-CA" sz="2400" i="1" dirty="0">
                <a:solidFill>
                  <a:schemeClr val="tx2"/>
                </a:solidFill>
                <a:effectLst>
                  <a:outerShdw blurRad="38100" dist="38100" dir="2700000" algn="tl">
                    <a:srgbClr val="000000">
                      <a:alpha val="43137"/>
                    </a:srgbClr>
                  </a:outerShdw>
                </a:effectLst>
              </a:rPr>
              <a:t>		                Job 5:22b</a:t>
            </a: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8283" y="0"/>
            <a:ext cx="619371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98281" y="-3"/>
            <a:ext cx="6193718"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3">
            <a:extLst>
              <a:ext uri="{28A0092B-C50C-407E-A947-70E740481C1C}">
                <a14:useLocalDpi xmlns:a14="http://schemas.microsoft.com/office/drawing/2010/main" val="0"/>
              </a:ext>
            </a:extLst>
          </a:blip>
          <a:srcRect r="14012" b="-1"/>
          <a:stretch/>
        </p:blipFill>
        <p:spPr>
          <a:xfrm>
            <a:off x="6732218" y="567942"/>
            <a:ext cx="4817466" cy="5716862"/>
          </a:xfrm>
          <a:prstGeom prst="rect">
            <a:avLst/>
          </a:prstGeom>
        </p:spPr>
      </p:pic>
    </p:spTree>
    <p:extLst>
      <p:ext uri="{BB962C8B-B14F-4D97-AF65-F5344CB8AC3E}">
        <p14:creationId xmlns:p14="http://schemas.microsoft.com/office/powerpoint/2010/main" val="23587041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3581400" cy="3155419"/>
          </a:xfrm>
        </p:spPr>
        <p:txBody>
          <a:bodyPr vert="horz" lIns="91440" tIns="45720" rIns="91440" bIns="45720" rtlCol="0" anchor="b">
            <a:normAutofit/>
          </a:bodyPr>
          <a:lstStyle/>
          <a:p>
            <a:pPr algn="l">
              <a:lnSpc>
                <a:spcPct val="90000"/>
              </a:lnSpc>
            </a:pPr>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3581399" cy="2054306"/>
          </a:xfrm>
        </p:spPr>
        <p:txBody>
          <a:bodyPr vert="horz" lIns="91440" tIns="45720" rIns="91440" bIns="45720" rtlCol="0" anchor="t">
            <a:noAutofit/>
          </a:bodyPr>
          <a:lstStyle/>
          <a:p>
            <a:pPr algn="l"/>
            <a:r>
              <a:rPr lang="en-CA" sz="2400" b="1" dirty="0">
                <a:solidFill>
                  <a:schemeClr val="tx2"/>
                </a:solidFill>
              </a:rPr>
              <a:t>G. Death Itself (Job 5:20a,24)</a:t>
            </a:r>
          </a:p>
          <a:p>
            <a:pPr algn="l"/>
            <a:r>
              <a:rPr lang="en-CA" sz="2400" i="1" dirty="0">
                <a:solidFill>
                  <a:schemeClr val="tx2"/>
                </a:solidFill>
                <a:effectLst>
                  <a:outerShdw blurRad="38100" dist="38100" dir="2700000" algn="tl">
                    <a:srgbClr val="000000">
                      <a:alpha val="43137"/>
                    </a:srgbClr>
                  </a:outerShdw>
                </a:effectLst>
              </a:rPr>
              <a:t>“he will deliver you from death,”		          		  Job 5:20a</a:t>
            </a: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1" y="0"/>
            <a:ext cx="73914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0596" y="-5"/>
            <a:ext cx="7391401"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3">
            <a:extLst>
              <a:ext uri="{28A0092B-C50C-407E-A947-70E740481C1C}">
                <a14:useLocalDpi xmlns:a14="http://schemas.microsoft.com/office/drawing/2010/main" val="0"/>
              </a:ext>
            </a:extLst>
          </a:blip>
          <a:srcRect l="24108" r="20048"/>
          <a:stretch/>
        </p:blipFill>
        <p:spPr>
          <a:xfrm>
            <a:off x="5410200" y="567942"/>
            <a:ext cx="6139484" cy="5716862"/>
          </a:xfrm>
          <a:prstGeom prst="rect">
            <a:avLst/>
          </a:prstGeom>
        </p:spPr>
      </p:pic>
    </p:spTree>
    <p:extLst>
      <p:ext uri="{BB962C8B-B14F-4D97-AF65-F5344CB8AC3E}">
        <p14:creationId xmlns:p14="http://schemas.microsoft.com/office/powerpoint/2010/main" val="2245323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5" name="Picture 12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7" name="Rectangle 126">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461339"/>
            <a:ext cx="4648200" cy="2831136"/>
          </a:xfrm>
        </p:spPr>
        <p:txBody>
          <a:bodyPr vert="horz" lIns="91440" tIns="45720" rIns="91440" bIns="45720" rtlCol="0" anchor="ctr">
            <a:normAutofit/>
          </a:bodyPr>
          <a:lstStyle/>
          <a:p>
            <a:pPr algn="l"/>
            <a:r>
              <a:rPr lang="en-US">
                <a:solidFill>
                  <a:schemeClr val="tx2"/>
                </a:solidFill>
                <a:effectLst>
                  <a:outerShdw blurRad="38100" dist="38100" dir="2700000" algn="tl">
                    <a:srgbClr val="000000">
                      <a:alpha val="43137"/>
                    </a:srgbClr>
                  </a:outerShdw>
                </a:effectLst>
              </a:rPr>
              <a:t>I. WHAT WAS JOB FALSELY ACCUSED OF (Job 5:1-7)?</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123826" y="3429000"/>
            <a:ext cx="5362276" cy="3324225"/>
          </a:xfrm>
        </p:spPr>
        <p:txBody>
          <a:bodyPr vert="horz" lIns="91440" tIns="45720" rIns="91440" bIns="45720" rtlCol="0">
            <a:normAutofit/>
          </a:bodyPr>
          <a:lstStyle/>
          <a:p>
            <a:pPr algn="l"/>
            <a:r>
              <a:rPr lang="en-US" sz="2400" b="1" dirty="0">
                <a:solidFill>
                  <a:schemeClr val="tx2"/>
                </a:solidFill>
              </a:rPr>
              <a:t>A. Calling upon God’s Deaf Ear – </a:t>
            </a:r>
          </a:p>
          <a:p>
            <a:pPr marL="457200" indent="-228600" algn="l">
              <a:buFont typeface="Arial" panose="020B0604020202020204" pitchFamily="34" charset="0"/>
              <a:buChar char="•"/>
            </a:pPr>
            <a:endParaRPr lang="en-US" sz="2400" b="1" dirty="0">
              <a:solidFill>
                <a:schemeClr val="tx2"/>
              </a:solidFill>
            </a:endParaRPr>
          </a:p>
          <a:p>
            <a:pPr algn="l"/>
            <a:r>
              <a:rPr lang="en-US" sz="2400" i="1" dirty="0">
                <a:solidFill>
                  <a:schemeClr val="tx2"/>
                </a:solidFill>
                <a:effectLst>
                  <a:outerShdw blurRad="38100" dist="38100" dir="2700000" algn="tl">
                    <a:srgbClr val="000000">
                      <a:alpha val="43137"/>
                    </a:srgbClr>
                  </a:outerShdw>
                </a:effectLst>
              </a:rPr>
              <a:t>“Call if you will, but who will answer you? To which of the holy ones will you turn?”</a:t>
            </a:r>
          </a:p>
          <a:p>
            <a:pPr algn="l"/>
            <a:r>
              <a:rPr lang="en-US" sz="2400" i="1" dirty="0">
                <a:solidFill>
                  <a:schemeClr val="tx2"/>
                </a:solidFill>
                <a:effectLst>
                  <a:outerShdw blurRad="38100" dist="38100" dir="2700000" algn="tl">
                    <a:srgbClr val="000000">
                      <a:alpha val="43137"/>
                    </a:srgbClr>
                  </a:outerShdw>
                </a:effectLst>
              </a:rPr>
              <a:t>				Job 5:1</a:t>
            </a:r>
          </a:p>
        </p:txBody>
      </p:sp>
      <p:sp>
        <p:nvSpPr>
          <p:cNvPr id="131" name="Rectangle 130">
            <a:extLst>
              <a:ext uri="{FF2B5EF4-FFF2-40B4-BE49-F238E27FC236}">
                <a16:creationId xmlns:a16="http://schemas.microsoft.com/office/drawing/2014/main" id="{F43188FD-F61C-4D59-9459-319BFB20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255" y="0"/>
            <a:ext cx="6397745"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3" name="Rectangle 132">
            <a:extLst>
              <a:ext uri="{FF2B5EF4-FFF2-40B4-BE49-F238E27FC236}">
                <a16:creationId xmlns:a16="http://schemas.microsoft.com/office/drawing/2014/main" id="{60AC3FF9-EB0C-48D0-BA7C-CE7C190E1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94256" y="0"/>
            <a:ext cx="6397744"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4">
            <a:extLst>
              <a:ext uri="{28A0092B-C50C-407E-A947-70E740481C1C}">
                <a14:useLocalDpi xmlns:a14="http://schemas.microsoft.com/office/drawing/2010/main" val="0"/>
              </a:ext>
            </a:extLst>
          </a:blip>
          <a:srcRect l="20876" r="22890" b="-1"/>
          <a:stretch/>
        </p:blipFill>
        <p:spPr>
          <a:xfrm>
            <a:off x="6626806" y="1019556"/>
            <a:ext cx="4817466" cy="4818888"/>
          </a:xfrm>
          <a:prstGeom prst="rect">
            <a:avLst/>
          </a:prstGeom>
        </p:spPr>
      </p:pic>
    </p:spTree>
    <p:extLst>
      <p:ext uri="{BB962C8B-B14F-4D97-AF65-F5344CB8AC3E}">
        <p14:creationId xmlns:p14="http://schemas.microsoft.com/office/powerpoint/2010/main" val="155047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5" name="Picture 12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7" name="Rectangle 12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586992"/>
            <a:ext cx="4953000" cy="1664573"/>
          </a:xfrm>
        </p:spPr>
        <p:txBody>
          <a:bodyPr vert="horz" lIns="91440" tIns="45720" rIns="91440" bIns="45720" rtlCol="0" anchor="ctr">
            <a:normAutofit/>
          </a:bodyPr>
          <a:lstStyle/>
          <a:p>
            <a:pPr algn="l">
              <a:lnSpc>
                <a:spcPct val="90000"/>
              </a:lnSpc>
            </a:pPr>
            <a:r>
              <a:rPr lang="en-US" sz="3700">
                <a:solidFill>
                  <a:schemeClr val="tx2"/>
                </a:solidFill>
                <a:effectLst>
                  <a:outerShdw blurRad="38100" dist="38100" dir="2700000" algn="tl">
                    <a:srgbClr val="000000">
                      <a:alpha val="43137"/>
                    </a:srgbClr>
                  </a:outerShdw>
                </a:effectLst>
              </a:rPr>
              <a:t>I. WHAT WAS JOB FALSELY ACCUSED OF (Job 5:1-7)?</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2411653"/>
            <a:ext cx="4952681" cy="3728613"/>
          </a:xfrm>
        </p:spPr>
        <p:txBody>
          <a:bodyPr vert="horz" lIns="91440" tIns="45720" rIns="91440" bIns="45720" rtlCol="0">
            <a:normAutofit/>
          </a:bodyPr>
          <a:lstStyle/>
          <a:p>
            <a:pPr algn="l"/>
            <a:r>
              <a:rPr lang="en-US" sz="2400" b="1" dirty="0">
                <a:solidFill>
                  <a:schemeClr val="tx2"/>
                </a:solidFill>
              </a:rPr>
              <a:t>A. Calling upon God’s Deaf Ear – </a:t>
            </a:r>
          </a:p>
          <a:p>
            <a:pPr marL="457200" indent="-228600" algn="l">
              <a:buFont typeface="Arial" panose="020B0604020202020204" pitchFamily="34" charset="0"/>
              <a:buChar char="•"/>
            </a:pPr>
            <a:endParaRPr lang="en-US" sz="2400" b="1" dirty="0">
              <a:solidFill>
                <a:schemeClr val="tx2"/>
              </a:solidFill>
            </a:endParaRPr>
          </a:p>
          <a:p>
            <a:pPr algn="l"/>
            <a:r>
              <a:rPr lang="en-US" sz="2400" i="1" dirty="0">
                <a:solidFill>
                  <a:schemeClr val="tx2"/>
                </a:solidFill>
                <a:effectLst>
                  <a:outerShdw blurRad="38100" dist="38100" dir="2700000" algn="tl">
                    <a:srgbClr val="000000">
                      <a:alpha val="43137"/>
                    </a:srgbClr>
                  </a:outerShdw>
                </a:effectLst>
              </a:rPr>
              <a:t>“This man was blameless and upright, he feared God and shunned evil.”</a:t>
            </a:r>
          </a:p>
          <a:p>
            <a:pPr algn="l"/>
            <a:r>
              <a:rPr lang="en-US" sz="2400" i="1" dirty="0">
                <a:solidFill>
                  <a:schemeClr val="tx2"/>
                </a:solidFill>
                <a:effectLst>
                  <a:outerShdw blurRad="38100" dist="38100" dir="2700000" algn="tl">
                    <a:srgbClr val="000000">
                      <a:alpha val="43137"/>
                    </a:srgbClr>
                  </a:outerShdw>
                </a:effectLst>
              </a:rPr>
              <a:t>			 	Job 1:1</a:t>
            </a:r>
          </a:p>
        </p:txBody>
      </p:sp>
      <p:sp>
        <p:nvSpPr>
          <p:cNvPr id="131" name="Rectangle 130">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3" name="Rectangle 13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2" name="Rectangle 134">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4">
            <a:extLst>
              <a:ext uri="{28A0092B-C50C-407E-A947-70E740481C1C}">
                <a14:useLocalDpi xmlns:a14="http://schemas.microsoft.com/office/drawing/2010/main" val="0"/>
              </a:ext>
            </a:extLst>
          </a:blip>
          <a:srcRect l="20867" r="22884" b="2"/>
          <a:stretch/>
        </p:blipFill>
        <p:spPr>
          <a:xfrm>
            <a:off x="6858001" y="1064179"/>
            <a:ext cx="4724400" cy="4724388"/>
          </a:xfrm>
          <a:prstGeom prst="rect">
            <a:avLst/>
          </a:prstGeom>
        </p:spPr>
      </p:pic>
    </p:spTree>
    <p:extLst>
      <p:ext uri="{BB962C8B-B14F-4D97-AF65-F5344CB8AC3E}">
        <p14:creationId xmlns:p14="http://schemas.microsoft.com/office/powerpoint/2010/main" val="364005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3" name="Picture 113">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4" name="Rectangle 11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1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461339"/>
            <a:ext cx="4648200" cy="2831136"/>
          </a:xfrm>
        </p:spPr>
        <p:txBody>
          <a:bodyPr vert="horz" lIns="91440" tIns="45720" rIns="91440" bIns="45720" rtlCol="0" anchor="ctr">
            <a:normAutofit/>
          </a:bodyPr>
          <a:lstStyle/>
          <a:p>
            <a:pPr algn="l"/>
            <a:r>
              <a:rPr lang="en-US">
                <a:solidFill>
                  <a:schemeClr val="tx2"/>
                </a:solidFill>
                <a:effectLst>
                  <a:outerShdw blurRad="38100" dist="38100" dir="2700000" algn="tl">
                    <a:srgbClr val="000000">
                      <a:alpha val="43137"/>
                    </a:srgbClr>
                  </a:outerShdw>
                </a:effectLst>
              </a:rPr>
              <a:t>I. WHAT WAS JOB FALSELY ACCUSED OF (Job 5:1-7)?</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349" y="3292475"/>
            <a:ext cx="4647901" cy="2585613"/>
          </a:xfrm>
        </p:spPr>
        <p:txBody>
          <a:bodyPr vert="horz" lIns="91440" tIns="45720" rIns="91440" bIns="45720" rtlCol="0">
            <a:noAutofit/>
          </a:bodyPr>
          <a:lstStyle/>
          <a:p>
            <a:pPr algn="l"/>
            <a:r>
              <a:rPr lang="en-US" sz="2400" b="1" dirty="0">
                <a:solidFill>
                  <a:schemeClr val="tx2"/>
                </a:solidFill>
              </a:rPr>
              <a:t>A. Calling upon God’s Deaf Ear – </a:t>
            </a:r>
          </a:p>
          <a:p>
            <a:pPr algn="l"/>
            <a:r>
              <a:rPr lang="en-US" sz="2400" i="1" dirty="0">
                <a:solidFill>
                  <a:schemeClr val="tx2"/>
                </a:solidFill>
                <a:effectLst>
                  <a:outerShdw blurRad="38100" dist="38100" dir="2700000" algn="tl">
                    <a:srgbClr val="000000">
                      <a:alpha val="43137"/>
                    </a:srgbClr>
                  </a:outerShdw>
                </a:effectLst>
              </a:rPr>
              <a:t>“Every good and perfect gift is from above, coming down from the Father of the heavenly lights, who does not change like shifting shadows.”</a:t>
            </a:r>
          </a:p>
          <a:p>
            <a:pPr algn="l"/>
            <a:r>
              <a:rPr lang="en-US" sz="2400" i="1" dirty="0">
                <a:solidFill>
                  <a:schemeClr val="tx2"/>
                </a:solidFill>
                <a:effectLst>
                  <a:outerShdw blurRad="38100" dist="38100" dir="2700000" algn="tl">
                    <a:srgbClr val="000000">
                      <a:alpha val="43137"/>
                    </a:srgbClr>
                  </a:outerShdw>
                </a:effectLst>
              </a:rPr>
              <a:t>			James 1:17</a:t>
            </a:r>
          </a:p>
        </p:txBody>
      </p:sp>
      <p:sp>
        <p:nvSpPr>
          <p:cNvPr id="120" name="Rectangle 119">
            <a:extLst>
              <a:ext uri="{FF2B5EF4-FFF2-40B4-BE49-F238E27FC236}">
                <a16:creationId xmlns:a16="http://schemas.microsoft.com/office/drawing/2014/main" id="{F43188FD-F61C-4D59-9459-319BFB20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255" y="0"/>
            <a:ext cx="6397745"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 name="Rectangle 121">
            <a:extLst>
              <a:ext uri="{FF2B5EF4-FFF2-40B4-BE49-F238E27FC236}">
                <a16:creationId xmlns:a16="http://schemas.microsoft.com/office/drawing/2014/main" id="{60AC3FF9-EB0C-48D0-BA7C-CE7C190E1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94256" y="0"/>
            <a:ext cx="6397744"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4">
            <a:extLst>
              <a:ext uri="{28A0092B-C50C-407E-A947-70E740481C1C}">
                <a14:useLocalDpi xmlns:a14="http://schemas.microsoft.com/office/drawing/2010/main" val="0"/>
              </a:ext>
            </a:extLst>
          </a:blip>
          <a:srcRect l="20876" r="22890" b="-1"/>
          <a:stretch/>
        </p:blipFill>
        <p:spPr>
          <a:xfrm>
            <a:off x="6626806" y="1019556"/>
            <a:ext cx="4817466" cy="4818888"/>
          </a:xfrm>
          <a:prstGeom prst="rect">
            <a:avLst/>
          </a:prstGeom>
        </p:spPr>
      </p:pic>
    </p:spTree>
    <p:extLst>
      <p:ext uri="{BB962C8B-B14F-4D97-AF65-F5344CB8AC3E}">
        <p14:creationId xmlns:p14="http://schemas.microsoft.com/office/powerpoint/2010/main" val="3877559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9" name="Picture 9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01" name="Rectangle 100">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3" name="Rectangle 102">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5" name="Rectangle 104">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 name="Rectangle 106">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381000"/>
            <a:ext cx="10003218" cy="1600124"/>
          </a:xfrm>
        </p:spPr>
        <p:txBody>
          <a:bodyPr vert="horz" lIns="91440" tIns="45720" rIns="91440" bIns="45720" rtlCol="0" anchor="ctr">
            <a:normAutofit/>
          </a:bodyPr>
          <a:lstStyle/>
          <a:p>
            <a:pPr algn="l"/>
            <a:r>
              <a:rPr lang="en-US">
                <a:effectLst>
                  <a:outerShdw blurRad="38100" dist="38100" dir="2700000" algn="tl">
                    <a:srgbClr val="000000">
                      <a:alpha val="43137"/>
                    </a:srgbClr>
                  </a:outerShdw>
                </a:effectLst>
              </a:rPr>
              <a:t>I. WHAT WAS JOB FALSELY ACCUSED OF (Job 5:1-7)?</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2745362"/>
            <a:ext cx="4800600" cy="3552824"/>
          </a:xfrm>
        </p:spPr>
        <p:txBody>
          <a:bodyPr vert="horz" lIns="91440" tIns="45720" rIns="91440" bIns="45720" rtlCol="0" anchor="ctr">
            <a:noAutofit/>
          </a:bodyPr>
          <a:lstStyle/>
          <a:p>
            <a:pPr algn="l"/>
            <a:r>
              <a:rPr lang="en-US" sz="2400" b="1" dirty="0">
                <a:solidFill>
                  <a:schemeClr val="tx1"/>
                </a:solidFill>
              </a:rPr>
              <a:t>B. Being Resentful, Foolish and Envious (Job 5:2,3) </a:t>
            </a:r>
          </a:p>
          <a:p>
            <a:pPr marL="457200" indent="-228600" algn="l">
              <a:buFont typeface="Arial" panose="020B0604020202020204" pitchFamily="34" charset="0"/>
              <a:buChar char="•"/>
            </a:pPr>
            <a:endParaRPr lang="en-US" sz="2400" b="1" dirty="0">
              <a:solidFill>
                <a:schemeClr val="tx1"/>
              </a:solidFill>
            </a:endParaRPr>
          </a:p>
          <a:p>
            <a:pPr algn="l"/>
            <a:r>
              <a:rPr lang="en-US" sz="2400" i="1" dirty="0">
                <a:solidFill>
                  <a:schemeClr val="tx1"/>
                </a:solidFill>
                <a:effectLst>
                  <a:outerShdw blurRad="38100" dist="38100" dir="2700000" algn="tl">
                    <a:srgbClr val="000000">
                      <a:alpha val="43137"/>
                    </a:srgbClr>
                  </a:outerShdw>
                </a:effectLst>
              </a:rPr>
              <a:t>“Resentment kills a fool, and envy slays the simple.</a:t>
            </a:r>
          </a:p>
          <a:p>
            <a:pPr algn="l"/>
            <a:r>
              <a:rPr lang="en-US" sz="2400" i="1" dirty="0">
                <a:solidFill>
                  <a:schemeClr val="tx1"/>
                </a:solidFill>
                <a:effectLst>
                  <a:outerShdw blurRad="38100" dist="38100" dir="2700000" algn="tl">
                    <a:srgbClr val="000000">
                      <a:alpha val="43137"/>
                    </a:srgbClr>
                  </a:outerShdw>
                </a:effectLst>
              </a:rPr>
              <a:t>3. I myself have seen a fool taking root, but suddenly his house was cursed.”</a:t>
            </a:r>
          </a:p>
          <a:p>
            <a:pPr algn="l"/>
            <a:r>
              <a:rPr lang="en-US" sz="2400" i="1" dirty="0">
                <a:solidFill>
                  <a:schemeClr val="tx1"/>
                </a:solidFill>
                <a:effectLst>
                  <a:outerShdw blurRad="38100" dist="38100" dir="2700000" algn="tl">
                    <a:srgbClr val="000000">
                      <a:alpha val="43137"/>
                    </a:srgbClr>
                  </a:outerShdw>
                </a:effectLst>
              </a:rPr>
              <a:t>			    Job 5:2,3</a:t>
            </a:r>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996628" y="3027580"/>
            <a:ext cx="5585772" cy="2988388"/>
          </a:xfrm>
          <a:prstGeom prst="rect">
            <a:avLst/>
          </a:prstGeom>
        </p:spPr>
      </p:pic>
    </p:spTree>
    <p:extLst>
      <p:ext uri="{BB962C8B-B14F-4D97-AF65-F5344CB8AC3E}">
        <p14:creationId xmlns:p14="http://schemas.microsoft.com/office/powerpoint/2010/main" val="1669974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4" name="Rectangle 113">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513189"/>
            <a:ext cx="5797883" cy="2667000"/>
          </a:xfrm>
        </p:spPr>
        <p:txBody>
          <a:bodyPr vert="horz" lIns="91440" tIns="45720" rIns="91440" bIns="45720" rtlCol="0" anchor="b">
            <a:normAutofit/>
          </a:bodyPr>
          <a:lstStyle/>
          <a:p>
            <a:pPr algn="l"/>
            <a:r>
              <a:rPr lang="en-US">
                <a:solidFill>
                  <a:schemeClr val="tx2"/>
                </a:solidFill>
                <a:effectLst>
                  <a:outerShdw blurRad="38100" dist="38100" dir="2700000" algn="tl">
                    <a:srgbClr val="000000">
                      <a:alpha val="43137"/>
                    </a:srgbClr>
                  </a:outerShdw>
                </a:effectLst>
              </a:rPr>
              <a:t>I. WHAT WAS JOB FALSELY ACCUSED OF (Job 5:1-7)?</a:t>
            </a: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3408788"/>
            <a:ext cx="5797882" cy="1785690"/>
          </a:xfrm>
        </p:spPr>
        <p:txBody>
          <a:bodyPr vert="horz" lIns="91440" tIns="45720" rIns="91440" bIns="45720" rtlCol="0" anchor="t">
            <a:normAutofit/>
          </a:bodyPr>
          <a:lstStyle/>
          <a:p>
            <a:pPr algn="l">
              <a:lnSpc>
                <a:spcPct val="100000"/>
              </a:lnSpc>
            </a:pPr>
            <a:r>
              <a:rPr lang="en-CA" sz="2200" b="1">
                <a:solidFill>
                  <a:schemeClr val="tx2"/>
                </a:solidFill>
              </a:rPr>
              <a:t>C. Being Crafty (Job 5:13)</a:t>
            </a:r>
            <a:endParaRPr lang="en-US" sz="2200" b="1">
              <a:solidFill>
                <a:schemeClr val="tx2"/>
              </a:solidFill>
            </a:endParaRPr>
          </a:p>
          <a:p>
            <a:pPr algn="l">
              <a:lnSpc>
                <a:spcPct val="100000"/>
              </a:lnSpc>
            </a:pPr>
            <a:r>
              <a:rPr lang="en-US" sz="2200" i="1">
                <a:solidFill>
                  <a:schemeClr val="tx2"/>
                </a:solidFill>
                <a:effectLst>
                  <a:outerShdw blurRad="38100" dist="38100" dir="2700000" algn="tl">
                    <a:srgbClr val="000000">
                      <a:alpha val="43137"/>
                    </a:srgbClr>
                  </a:outerShdw>
                </a:effectLst>
              </a:rPr>
              <a:t>“</a:t>
            </a:r>
            <a:r>
              <a:rPr lang="en-CA" sz="2200" i="1">
                <a:solidFill>
                  <a:schemeClr val="tx2"/>
                </a:solidFill>
                <a:effectLst>
                  <a:outerShdw blurRad="38100" dist="38100" dir="2700000" algn="tl">
                    <a:srgbClr val="000000">
                      <a:alpha val="43137"/>
                    </a:srgbClr>
                  </a:outerShdw>
                </a:effectLst>
              </a:rPr>
              <a:t>He catches the wise in their craftiness, and the schemes of the wily are swept away.”</a:t>
            </a:r>
          </a:p>
          <a:p>
            <a:pPr algn="l">
              <a:lnSpc>
                <a:spcPct val="100000"/>
              </a:lnSpc>
            </a:pPr>
            <a:r>
              <a:rPr lang="en-CA" sz="2200" i="1">
                <a:solidFill>
                  <a:schemeClr val="tx2"/>
                </a:solidFill>
                <a:effectLst>
                  <a:outerShdw blurRad="38100" dist="38100" dir="2700000" algn="tl">
                    <a:srgbClr val="000000">
                      <a:alpha val="43137"/>
                    </a:srgbClr>
                  </a:outerShdw>
                </a:effectLst>
              </a:rPr>
              <a:t>			    Job 5:13</a:t>
            </a:r>
            <a:endParaRPr lang="en-US" sz="2200" i="1">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2">
            <a:extLst>
              <a:ext uri="{28A0092B-C50C-407E-A947-70E740481C1C}">
                <a14:useLocalDpi xmlns:a14="http://schemas.microsoft.com/office/drawing/2010/main" val="0"/>
              </a:ext>
            </a:extLst>
          </a:blip>
          <a:srcRect l="16036" r="17717" b="-2"/>
          <a:stretch/>
        </p:blipFill>
        <p:spPr>
          <a:xfrm>
            <a:off x="7162800" y="10"/>
            <a:ext cx="5029200" cy="5693802"/>
          </a:xfrm>
          <a:prstGeom prst="rect">
            <a:avLst/>
          </a:prstGeom>
        </p:spPr>
      </p:pic>
      <p:sp>
        <p:nvSpPr>
          <p:cNvPr id="116" name="Rectangle 115">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8" name="Rectangle 117">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65989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1" y="775412"/>
            <a:ext cx="6154694" cy="2805988"/>
          </a:xfrm>
        </p:spPr>
        <p:txBody>
          <a:bodyPr vert="horz" lIns="91440" tIns="45720" rIns="91440" bIns="45720" rtlCol="0" anchor="b">
            <a:normAutofit/>
          </a:bodyPr>
          <a:lstStyle/>
          <a:p>
            <a:pPr algn="l"/>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71873" y="3657600"/>
            <a:ext cx="5071728" cy="2514600"/>
          </a:xfrm>
        </p:spPr>
        <p:txBody>
          <a:bodyPr vert="horz" lIns="91440" tIns="45720" rIns="91440" bIns="45720" rtlCol="0" anchor="t">
            <a:normAutofit/>
          </a:bodyPr>
          <a:lstStyle/>
          <a:p>
            <a:pPr algn="l"/>
            <a:r>
              <a:rPr lang="en-US" sz="2400" b="1" dirty="0">
                <a:solidFill>
                  <a:schemeClr val="tx2"/>
                </a:solidFill>
              </a:rPr>
              <a:t>A. Sickness (Job 5:18)</a:t>
            </a:r>
          </a:p>
          <a:p>
            <a:pPr algn="l"/>
            <a:r>
              <a:rPr lang="en-CA" sz="2400" i="1" dirty="0">
                <a:solidFill>
                  <a:schemeClr val="tx2"/>
                </a:solidFill>
                <a:effectLst>
                  <a:outerShdw blurRad="38100" dist="38100" dir="2700000" algn="tl">
                    <a:srgbClr val="000000">
                      <a:alpha val="43137"/>
                    </a:srgbClr>
                  </a:outerShdw>
                </a:effectLst>
              </a:rPr>
              <a:t>“For he wounds, but he also binds up; he injures, but his hands also heal.”</a:t>
            </a:r>
          </a:p>
          <a:p>
            <a:pPr algn="l"/>
            <a:r>
              <a:rPr lang="en-CA" sz="2400" i="1" dirty="0">
                <a:solidFill>
                  <a:schemeClr val="tx2"/>
                </a:solidFill>
                <a:effectLst>
                  <a:outerShdw blurRad="38100" dist="38100" dir="2700000" algn="tl">
                    <a:srgbClr val="000000">
                      <a:alpha val="43137"/>
                    </a:srgbClr>
                  </a:outerShdw>
                </a:effectLst>
              </a:rPr>
              <a:t>				Job 5:18</a:t>
            </a:r>
            <a:endParaRPr lang="en-US" sz="2400" i="1" dirty="0">
              <a:solidFill>
                <a:schemeClr val="tx2"/>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162800" y="1903094"/>
            <a:ext cx="4572000" cy="3051810"/>
          </a:xfrm>
          <a:prstGeom prst="rect">
            <a:avLst/>
          </a:prstGeom>
        </p:spPr>
      </p:pic>
      <p:pic>
        <p:nvPicPr>
          <p:cNvPr id="127" name="Picture 126">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29" name="Picture 128">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spTree>
    <p:extLst>
      <p:ext uri="{BB962C8B-B14F-4D97-AF65-F5344CB8AC3E}">
        <p14:creationId xmlns:p14="http://schemas.microsoft.com/office/powerpoint/2010/main" val="20631867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33">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3" name="Rectangle 135">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44909"/>
            <a:ext cx="3581400" cy="3155419"/>
          </a:xfrm>
        </p:spPr>
        <p:txBody>
          <a:bodyPr vert="horz" lIns="91440" tIns="45720" rIns="91440" bIns="45720" rtlCol="0" anchor="b">
            <a:normAutofit/>
          </a:bodyPr>
          <a:lstStyle/>
          <a:p>
            <a:pPr algn="l">
              <a:lnSpc>
                <a:spcPct val="90000"/>
              </a:lnSpc>
            </a:pPr>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3581399" cy="2054306"/>
          </a:xfrm>
        </p:spPr>
        <p:txBody>
          <a:bodyPr vert="horz" lIns="91440" tIns="45720" rIns="91440" bIns="45720" rtlCol="0" anchor="t">
            <a:noAutofit/>
          </a:bodyPr>
          <a:lstStyle/>
          <a:p>
            <a:pPr algn="l">
              <a:lnSpc>
                <a:spcPct val="100000"/>
              </a:lnSpc>
            </a:pPr>
            <a:r>
              <a:rPr lang="en-US" sz="2400" b="1" dirty="0">
                <a:solidFill>
                  <a:schemeClr val="tx2"/>
                </a:solidFill>
              </a:rPr>
              <a:t>B. Calamities (Job 5:19)</a:t>
            </a:r>
          </a:p>
          <a:p>
            <a:pPr algn="l">
              <a:lnSpc>
                <a:spcPct val="100000"/>
              </a:lnSpc>
            </a:pPr>
            <a:r>
              <a:rPr lang="en-CA" sz="2400" i="1" dirty="0">
                <a:solidFill>
                  <a:schemeClr val="tx2"/>
                </a:solidFill>
                <a:effectLst>
                  <a:outerShdw blurRad="38100" dist="38100" dir="2700000" algn="tl">
                    <a:srgbClr val="000000">
                      <a:alpha val="43137"/>
                    </a:srgbClr>
                  </a:outerShdw>
                </a:effectLst>
              </a:rPr>
              <a:t>“From six calamities he will rescue you; in seven no harm will touch you.”</a:t>
            </a:r>
          </a:p>
          <a:p>
            <a:pPr algn="l">
              <a:lnSpc>
                <a:spcPct val="100000"/>
              </a:lnSpc>
            </a:pPr>
            <a:r>
              <a:rPr lang="en-CA" sz="2400" i="1" dirty="0">
                <a:solidFill>
                  <a:schemeClr val="tx2"/>
                </a:solidFill>
                <a:effectLst>
                  <a:outerShdw blurRad="38100" dist="38100" dir="2700000" algn="tl">
                    <a:srgbClr val="000000">
                      <a:alpha val="43137"/>
                    </a:srgbClr>
                  </a:outerShdw>
                </a:effectLst>
              </a:rPr>
              <a:t>		   Job 5:19</a:t>
            </a:r>
            <a:endParaRPr lang="en-US" sz="2400" i="1" dirty="0">
              <a:solidFill>
                <a:schemeClr val="tx2"/>
              </a:solidFill>
              <a:effectLst>
                <a:outerShdw blurRad="38100" dist="38100" dir="2700000" algn="tl">
                  <a:srgbClr val="000000">
                    <a:alpha val="43137"/>
                  </a:srgbClr>
                </a:outerShdw>
              </a:effectLst>
            </a:endParaRPr>
          </a:p>
        </p:txBody>
      </p:sp>
      <p:sp>
        <p:nvSpPr>
          <p:cNvPr id="144" name="Rectangle 137">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1" y="0"/>
            <a:ext cx="73914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5" name="Rectangle 139">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0596" y="-5"/>
            <a:ext cx="7391401"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3">
            <a:extLst>
              <a:ext uri="{28A0092B-C50C-407E-A947-70E740481C1C}">
                <a14:useLocalDpi xmlns:a14="http://schemas.microsoft.com/office/drawing/2010/main" val="0"/>
              </a:ext>
            </a:extLst>
          </a:blip>
          <a:srcRect r="33694"/>
          <a:stretch/>
        </p:blipFill>
        <p:spPr>
          <a:xfrm>
            <a:off x="5410200" y="567942"/>
            <a:ext cx="6139484" cy="5716862"/>
          </a:xfrm>
          <a:prstGeom prst="rect">
            <a:avLst/>
          </a:prstGeom>
        </p:spPr>
      </p:pic>
    </p:spTree>
    <p:extLst>
      <p:ext uri="{BB962C8B-B14F-4D97-AF65-F5344CB8AC3E}">
        <p14:creationId xmlns:p14="http://schemas.microsoft.com/office/powerpoint/2010/main" val="28963293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D28E9A2-B283-CFC3-4C88-02CAD2E9A7D2}"/>
              </a:ext>
            </a:extLst>
          </p:cNvPr>
          <p:cNvSpPr>
            <a:spLocks noGrp="1"/>
          </p:cNvSpPr>
          <p:nvPr>
            <p:ph type="ctrTitle"/>
          </p:nvPr>
        </p:nvSpPr>
        <p:spPr>
          <a:xfrm>
            <a:off x="838200" y="728910"/>
            <a:ext cx="3581400" cy="3155419"/>
          </a:xfrm>
        </p:spPr>
        <p:txBody>
          <a:bodyPr vert="horz" lIns="91440" tIns="45720" rIns="91440" bIns="45720" rtlCol="0" anchor="b">
            <a:normAutofit/>
          </a:bodyPr>
          <a:lstStyle/>
          <a:p>
            <a:pPr algn="l">
              <a:lnSpc>
                <a:spcPct val="90000"/>
              </a:lnSpc>
            </a:pPr>
            <a:r>
              <a:rPr lang="en-CA">
                <a:solidFill>
                  <a:schemeClr val="tx2"/>
                </a:solidFill>
                <a:effectLst>
                  <a:outerShdw blurRad="38100" dist="38100" dir="2700000" algn="tl">
                    <a:srgbClr val="000000">
                      <a:alpha val="43137"/>
                    </a:srgbClr>
                  </a:outerShdw>
                </a:effectLst>
              </a:rPr>
              <a:t>II. WHAT DOES GOD RESCUE US FROM (Job 5:18-24)?</a:t>
            </a:r>
            <a:endParaRPr lang="en-US">
              <a:solidFill>
                <a:schemeClr val="tx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88FBFD4-D02E-F7DB-93C8-03D1BA5E8AFF}"/>
              </a:ext>
            </a:extLst>
          </p:cNvPr>
          <p:cNvSpPr>
            <a:spLocks noGrp="1"/>
          </p:cNvSpPr>
          <p:nvPr>
            <p:ph type="subTitle" idx="1"/>
          </p:nvPr>
        </p:nvSpPr>
        <p:spPr>
          <a:xfrm>
            <a:off x="838200" y="4074784"/>
            <a:ext cx="3581399" cy="2054306"/>
          </a:xfrm>
        </p:spPr>
        <p:txBody>
          <a:bodyPr vert="horz" lIns="91440" tIns="45720" rIns="91440" bIns="45720" rtlCol="0" anchor="t">
            <a:noAutofit/>
          </a:bodyPr>
          <a:lstStyle/>
          <a:p>
            <a:pPr algn="l">
              <a:lnSpc>
                <a:spcPct val="100000"/>
              </a:lnSpc>
            </a:pPr>
            <a:r>
              <a:rPr lang="en-US" sz="2400" b="1" dirty="0">
                <a:solidFill>
                  <a:schemeClr val="tx2"/>
                </a:solidFill>
              </a:rPr>
              <a:t>C. Famines (Job 5:20)</a:t>
            </a:r>
          </a:p>
          <a:p>
            <a:pPr algn="l">
              <a:lnSpc>
                <a:spcPct val="100000"/>
              </a:lnSpc>
            </a:pPr>
            <a:r>
              <a:rPr lang="en-CA" sz="2400" i="1" dirty="0">
                <a:solidFill>
                  <a:schemeClr val="tx2"/>
                </a:solidFill>
                <a:effectLst>
                  <a:outerShdw blurRad="38100" dist="38100" dir="2700000" algn="tl">
                    <a:srgbClr val="000000">
                      <a:alpha val="43137"/>
                    </a:srgbClr>
                  </a:outerShdw>
                </a:effectLst>
              </a:rPr>
              <a:t>“In famine he will deliver you from death,”</a:t>
            </a:r>
          </a:p>
          <a:p>
            <a:pPr algn="l">
              <a:lnSpc>
                <a:spcPct val="100000"/>
              </a:lnSpc>
            </a:pPr>
            <a:r>
              <a:rPr lang="en-CA" sz="2400" i="1" dirty="0">
                <a:solidFill>
                  <a:schemeClr val="tx2"/>
                </a:solidFill>
                <a:effectLst>
                  <a:outerShdw blurRad="38100" dist="38100" dir="2700000" algn="tl">
                    <a:srgbClr val="000000">
                      <a:alpha val="43137"/>
                    </a:srgbClr>
                  </a:outerShdw>
                </a:effectLst>
              </a:rPr>
              <a:t>		  Job 5:20a</a:t>
            </a:r>
            <a:endParaRPr lang="en-US" sz="2400" i="1" dirty="0">
              <a:solidFill>
                <a:schemeClr val="tx2"/>
              </a:solidFill>
              <a:effectLst>
                <a:outerShdw blurRad="38100" dist="38100" dir="2700000" algn="tl">
                  <a:srgbClr val="000000">
                    <a:alpha val="43137"/>
                  </a:srgbClr>
                </a:outerShdw>
              </a:effectLst>
            </a:endParaRPr>
          </a:p>
        </p:txBody>
      </p:sp>
      <p:sp>
        <p:nvSpPr>
          <p:cNvPr id="127" name="Rectangle 12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1" y="0"/>
            <a:ext cx="73914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9" name="Rectangle 12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0596" y="-5"/>
            <a:ext cx="7391401" cy="6857999"/>
          </a:xfrm>
          <a:prstGeom prst="rect">
            <a:avLst/>
          </a:prstGeom>
          <a:blipFill dpi="0" rotWithShape="1">
            <a:blip r:embed="rId2">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54496B-5BF8-B64A-0806-B8DC400E4EB9}"/>
              </a:ext>
            </a:extLst>
          </p:cNvPr>
          <p:cNvPicPr>
            <a:picLocks noChangeAspect="1"/>
          </p:cNvPicPr>
          <p:nvPr/>
        </p:nvPicPr>
        <p:blipFill rotWithShape="1">
          <a:blip r:embed="rId3">
            <a:extLst>
              <a:ext uri="{28A0092B-C50C-407E-A947-70E740481C1C}">
                <a14:useLocalDpi xmlns:a14="http://schemas.microsoft.com/office/drawing/2010/main" val="0"/>
              </a:ext>
            </a:extLst>
          </a:blip>
          <a:srcRect r="37444"/>
          <a:stretch/>
        </p:blipFill>
        <p:spPr>
          <a:xfrm>
            <a:off x="5410200" y="567942"/>
            <a:ext cx="6139484" cy="5716862"/>
          </a:xfrm>
          <a:prstGeom prst="rect">
            <a:avLst/>
          </a:prstGeom>
        </p:spPr>
      </p:pic>
    </p:spTree>
    <p:extLst>
      <p:ext uri="{BB962C8B-B14F-4D97-AF65-F5344CB8AC3E}">
        <p14:creationId xmlns:p14="http://schemas.microsoft.com/office/powerpoint/2010/main" val="381611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90</TotalTime>
  <Words>658</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vt:lpstr>
      <vt:lpstr>AvenirNext LT Pro Medium</vt:lpstr>
      <vt:lpstr>BlockprintVTI</vt:lpstr>
      <vt:lpstr>FALSE ACCUSATIONS</vt:lpstr>
      <vt:lpstr>I. WHAT WAS JOB FALSELY ACCUSED OF (Job 5:1-7)?</vt:lpstr>
      <vt:lpstr>I. WHAT WAS JOB FALSELY ACCUSED OF (Job 5:1-7)?</vt:lpstr>
      <vt:lpstr>I. WHAT WAS JOB FALSELY ACCUSED OF (Job 5:1-7)?</vt:lpstr>
      <vt:lpstr>I. WHAT WAS JOB FALSELY ACCUSED OF (Job 5:1-7)?</vt:lpstr>
      <vt:lpstr>I. WHAT WAS JOB FALSELY ACCUSED OF (Job 5:1-7)?</vt:lpstr>
      <vt:lpstr>II. WHAT DOES GOD RESCUE US FROM (Job 5:18-24)?</vt:lpstr>
      <vt:lpstr>II. WHAT DOES GOD RESCUE US FROM (Job 5:18-24)?</vt:lpstr>
      <vt:lpstr>II. WHAT DOES GOD RESCUE US FROM (Job 5:18-24)?</vt:lpstr>
      <vt:lpstr>II. WHAT DOES GOD RESCUE US FROM (Job 5:18-24)?</vt:lpstr>
      <vt:lpstr>II. WHAT DOES GOD RESCUE US FROM (Job 5:18-24)?</vt:lpstr>
      <vt:lpstr>II. WHAT DOES GOD RESCUE US FROM (Job 5:18-24)?</vt:lpstr>
      <vt:lpstr>II. WHAT DOES GOD RESCUE US FROM (Job 5:18-24)?</vt:lpstr>
      <vt:lpstr>II. WHAT DOES GOD RESCUE US FROM (Job 5:18-24)?</vt:lpstr>
      <vt:lpstr>II. WHAT DOES GOD RESCUE US FROM (Job 5:18-24)?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ACCUSATIONS</dc:title>
  <dc:creator>Fountaingate Christian</dc:creator>
  <cp:lastModifiedBy>Fountaingate Christian</cp:lastModifiedBy>
  <cp:revision>10</cp:revision>
  <dcterms:created xsi:type="dcterms:W3CDTF">2023-03-18T21:40:41Z</dcterms:created>
  <dcterms:modified xsi:type="dcterms:W3CDTF">2023-03-18T23:16:21Z</dcterms:modified>
</cp:coreProperties>
</file>