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24"/>
  </p:notesMasterIdLst>
  <p:sldIdLst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Montsion" initials="BM" lastIdx="1" clrIdx="0">
    <p:extLst>
      <p:ext uri="{19B8F6BF-5375-455C-9EA6-DF929625EA0E}">
        <p15:presenceInfo xmlns:p15="http://schemas.microsoft.com/office/powerpoint/2012/main" userId="8491099d183d0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248-46FB-4B21-86CC-193094DCEFA0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4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C9A-5A1F-4B55-A065-BB4E65346D4D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2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0E3-2BD6-4254-82D0-8E1441667E33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1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EC5-CE1B-4617-82D6-65BD0F5B07A5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8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9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1E35-9E29-4BA2-8650-B8DF2FB8418A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5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36BE-4641-4FC6-BB34-6A020DAA3E16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5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7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9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BE78-9AC4-4210-8A68-53918CCA97CC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7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3E312BF-6E7B-46F2-B83A-98982FB970FA}" type="datetime1">
              <a:rPr lang="en-US" smtClean="0"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42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3167" y="2590984"/>
            <a:ext cx="7369642" cy="3608480"/>
          </a:xfrm>
        </p:spPr>
        <p:txBody>
          <a:bodyPr>
            <a:normAutofit/>
          </a:bodyPr>
          <a:lstStyle/>
          <a:p>
            <a:pPr algn="l"/>
            <a:r>
              <a:rPr lang="en-CA" sz="7400" b="1" i="0" u="none" strike="noStrike" baseline="0"/>
              <a:t>GENTLE VOICES SPEAK LOUDLY</a:t>
            </a:r>
            <a:endParaRPr lang="en-US" sz="7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3168" y="1079212"/>
            <a:ext cx="6437630" cy="1335503"/>
          </a:xfrm>
        </p:spPr>
        <p:txBody>
          <a:bodyPr>
            <a:normAutofit/>
          </a:bodyPr>
          <a:lstStyle/>
          <a:p>
            <a:pPr algn="l"/>
            <a:r>
              <a:rPr lang="en-CA" sz="2800" b="1" i="0" u="none" strike="noStrike" baseline="0"/>
              <a:t>Text: I Kings 19:1-18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132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id="{780A32A6-DA7D-4F2C-98FB-090B13067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Picture 148">
            <a:extLst>
              <a:ext uri="{FF2B5EF4-FFF2-40B4-BE49-F238E27FC236}">
                <a16:creationId xmlns:a16="http://schemas.microsoft.com/office/drawing/2014/main" id="{482709BF-3BCA-4FF7-A988-B7DF8A32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9FEB1ACB-6F60-4E06-AA2C-11F345C75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3" name="Rectangle 152">
            <a:extLst>
              <a:ext uri="{FF2B5EF4-FFF2-40B4-BE49-F238E27FC236}">
                <a16:creationId xmlns:a16="http://schemas.microsoft.com/office/drawing/2014/main" id="{E4003C76-212B-44F4-99E4-066DBDE6C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9789602-BA32-46D5-8D6C-E97FB2D5F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D0F52852-2DFF-4413-9993-813DB6B4617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67" r="1562" b="2"/>
          <a:stretch/>
        </p:blipFill>
        <p:spPr>
          <a:xfrm>
            <a:off x="1007760" y="10"/>
            <a:ext cx="4430108" cy="34219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Picture 9" descr="A picture containing person&#10;&#10;Description automatically generated">
            <a:extLst>
              <a:ext uri="{FF2B5EF4-FFF2-40B4-BE49-F238E27FC236}">
                <a16:creationId xmlns:a16="http://schemas.microsoft.com/office/drawing/2014/main" id="{2A9EFC84-A2F7-43A4-9393-58BC213FF6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" b="3433"/>
          <a:stretch/>
        </p:blipFill>
        <p:spPr>
          <a:xfrm>
            <a:off x="1007761" y="3432139"/>
            <a:ext cx="4430108" cy="342586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F1D2D50D-23B0-4923-B7F9-451C903E6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043" y="3428998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/>
              <a:t>II. A MODERN LESSON</a:t>
            </a:r>
            <a:br>
              <a:rPr lang="en-US" sz="2900" u="none" strike="noStrike" baseline="0"/>
            </a:br>
            <a:r>
              <a:rPr lang="en-US" sz="2900" u="none" strike="noStrike" baseline="0"/>
              <a:t>	the inauguration of Robert F. Biden Jr. </a:t>
            </a:r>
            <a:br>
              <a:rPr lang="en-US" sz="2900" u="none" strike="noStrike" baseline="0"/>
            </a:br>
            <a:r>
              <a:rPr lang="en-US" sz="2900" u="none" strike="noStrike" baseline="0"/>
              <a:t>	</a:t>
            </a:r>
            <a:endParaRPr lang="en-US" sz="290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44BF05D-902A-45E1-8650-EFD6845A9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976F096-E17E-4ED9-9FAA-DF61F6156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23C7BC9-79ED-401D-A2F5-089E83F07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499E005-3554-4E47-91DF-ABBDFBC60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6B7FACF-D6DB-4110-909C-65446AE8A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14C663-644C-43AF-8C25-4C81C7C05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1EC92CF-30B9-4336-B4D8-65CF20F59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043" y="3428998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/>
              <a:t>II. A MODERN LESSON</a:t>
            </a:r>
            <a:br>
              <a:rPr lang="en-US" sz="2900" u="none" strike="noStrike" baseline="0"/>
            </a:br>
            <a:r>
              <a:rPr lang="en-US" sz="2900" u="none" strike="noStrike" baseline="0"/>
              <a:t>	the inauguration of Robert F. Biden Jr. </a:t>
            </a:r>
            <a:br>
              <a:rPr lang="en-US" sz="2900" u="none" strike="noStrike" baseline="0"/>
            </a:br>
            <a:r>
              <a:rPr lang="en-US" sz="2900" u="none" strike="noStrike" baseline="0"/>
              <a:t>	</a:t>
            </a:r>
            <a:endParaRPr lang="en-US" sz="29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F178E9-3104-43C3-AA29-01AB0394C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97F31F-2F58-4EBA-B134-5C3F66A2264A}"/>
              </a:ext>
            </a:extLst>
          </p:cNvPr>
          <p:cNvSpPr txBox="1"/>
          <p:nvPr/>
        </p:nvSpPr>
        <p:spPr>
          <a:xfrm>
            <a:off x="1005401" y="43099"/>
            <a:ext cx="425465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1" u="none" strike="noStrike" baseline="0" dirty="0">
                <a:solidFill>
                  <a:schemeClr val="bg1"/>
                </a:solidFill>
              </a:rPr>
              <a:t>“one nation Under God, indivisible with Liberty &amp; Justice for all.”</a:t>
            </a:r>
            <a:endParaRPr lang="en-CA" sz="3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ADB26DA8-92C7-4DE3-95D3-0A7C86887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1731" y="1757363"/>
            <a:ext cx="2891118" cy="434457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B7DC962-034E-4927-B069-1512845D6AEA}"/>
              </a:ext>
            </a:extLst>
          </p:cNvPr>
          <p:cNvSpPr txBox="1"/>
          <p:nvPr/>
        </p:nvSpPr>
        <p:spPr>
          <a:xfrm>
            <a:off x="1220671" y="6123466"/>
            <a:ext cx="4224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b="1" i="0" u="none" strike="noStrike" baseline="0" dirty="0">
                <a:solidFill>
                  <a:schemeClr val="bg1"/>
                </a:solidFill>
              </a:rPr>
              <a:t>“So Help Me God.”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2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976F096-E17E-4ED9-9FAA-DF61F6156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23C7BC9-79ED-401D-A2F5-089E83F07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499E005-3554-4E47-91DF-ABBDFBC60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6B7FACF-D6DB-4110-909C-65446AE8A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14C663-644C-43AF-8C25-4C81C7C05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1EC92CF-30B9-4336-B4D8-65CF20F59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043" y="3428998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/>
              <a:t>II. A MODERN LESSON</a:t>
            </a:r>
            <a:br>
              <a:rPr lang="en-US" sz="2900" u="none" strike="noStrike" baseline="0"/>
            </a:br>
            <a:r>
              <a:rPr lang="en-US" sz="2900" u="none" strike="noStrike" baseline="0"/>
              <a:t>	the inauguration of Robert F. Biden Jr. </a:t>
            </a:r>
            <a:br>
              <a:rPr lang="en-US" sz="2900" u="none" strike="noStrike" baseline="0"/>
            </a:br>
            <a:r>
              <a:rPr lang="en-US" sz="2900" u="none" strike="noStrike" baseline="0"/>
              <a:t>	</a:t>
            </a:r>
            <a:endParaRPr lang="en-US" sz="29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F178E9-3104-43C3-AA29-01AB0394C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D4554EEE-470C-43F2-87C0-A0410F6119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120" y="3027521"/>
            <a:ext cx="4343162" cy="298751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144C60B-BDFA-4F60-9364-1252BDB3AD08}"/>
              </a:ext>
            </a:extLst>
          </p:cNvPr>
          <p:cNvSpPr txBox="1"/>
          <p:nvPr/>
        </p:nvSpPr>
        <p:spPr>
          <a:xfrm>
            <a:off x="1005401" y="155277"/>
            <a:ext cx="438888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baseline="0" dirty="0">
                <a:solidFill>
                  <a:schemeClr val="bg1"/>
                </a:solidFill>
              </a:rPr>
              <a:t>“This Land is Your Land, This Land is My Land”</a:t>
            </a:r>
            <a:r>
              <a:rPr lang="en-US" sz="3200" b="0" i="0" u="none" strike="noStrike" baseline="0" dirty="0">
                <a:solidFill>
                  <a:schemeClr val="bg1"/>
                </a:solidFill>
              </a:rPr>
              <a:t> and </a:t>
            </a:r>
          </a:p>
          <a:p>
            <a:pPr algn="ctr"/>
            <a:r>
              <a:rPr lang="en-US" sz="3200" b="1" i="0" u="none" strike="noStrike" baseline="0" dirty="0">
                <a:solidFill>
                  <a:schemeClr val="bg1"/>
                </a:solidFill>
              </a:rPr>
              <a:t>“God Bless America.</a:t>
            </a:r>
            <a:r>
              <a:rPr lang="en-US" sz="3200" b="0" i="0" u="none" strike="noStrike" baseline="0" dirty="0">
                <a:solidFill>
                  <a:schemeClr val="bg1"/>
                </a:solidFill>
              </a:rPr>
              <a:t>” 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8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780A32A6-DA7D-4F2C-98FB-090B13067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8" name="Picture 117">
            <a:extLst>
              <a:ext uri="{FF2B5EF4-FFF2-40B4-BE49-F238E27FC236}">
                <a16:creationId xmlns:a16="http://schemas.microsoft.com/office/drawing/2014/main" id="{482709BF-3BCA-4FF7-A988-B7DF8A32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9FEB1ACB-6F60-4E06-AA2C-11F345C75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E4003C76-212B-44F4-99E4-066DBDE6C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9789602-BA32-46D5-8D6C-E97FB2D5F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person, suit, standing, business&#10;&#10;Description automatically generated">
            <a:extLst>
              <a:ext uri="{FF2B5EF4-FFF2-40B4-BE49-F238E27FC236}">
                <a16:creationId xmlns:a16="http://schemas.microsoft.com/office/drawing/2014/main" id="{37D82FF9-3086-4DC9-8EDE-DCC15952F3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971" r="1878"/>
          <a:stretch/>
        </p:blipFill>
        <p:spPr>
          <a:xfrm>
            <a:off x="990159" y="3415212"/>
            <a:ext cx="4430108" cy="34219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Picture 8" descr="A picture containing person&#10;&#10;Description automatically generated">
            <a:extLst>
              <a:ext uri="{FF2B5EF4-FFF2-40B4-BE49-F238E27FC236}">
                <a16:creationId xmlns:a16="http://schemas.microsoft.com/office/drawing/2014/main" id="{97EA3F35-A08E-444E-96BC-6BB9FF57E50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389" r="29953" b="-1"/>
          <a:stretch/>
        </p:blipFill>
        <p:spPr>
          <a:xfrm>
            <a:off x="1016144" y="20887"/>
            <a:ext cx="4430108" cy="342586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6" name="Rectangle 125">
            <a:extLst>
              <a:ext uri="{FF2B5EF4-FFF2-40B4-BE49-F238E27FC236}">
                <a16:creationId xmlns:a16="http://schemas.microsoft.com/office/drawing/2014/main" id="{F1D2D50D-23B0-4923-B7F9-451C903E6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13" y="290942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 dirty="0"/>
              <a:t>II. A MODERN LESSON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the inauguration of Robert F. Biden Jr. 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</a:t>
            </a:r>
            <a:endParaRPr lang="en-US" sz="2900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44BF05D-902A-45E1-8650-EFD6845A9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C794000-E7AA-4071-9CE7-7194B27E18D4}"/>
              </a:ext>
            </a:extLst>
          </p:cNvPr>
          <p:cNvSpPr txBox="1"/>
          <p:nvPr/>
        </p:nvSpPr>
        <p:spPr>
          <a:xfrm>
            <a:off x="5996410" y="2611465"/>
            <a:ext cx="469328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CA" sz="4000" b="1" dirty="0"/>
          </a:p>
          <a:p>
            <a:pPr algn="ctr"/>
            <a:endParaRPr lang="en-CA" sz="4000" b="1" dirty="0"/>
          </a:p>
          <a:p>
            <a:pPr algn="ctr"/>
            <a:r>
              <a:rPr lang="en-CA" sz="4000" b="1" dirty="0"/>
              <a:t>Little Beau Biden Jr. carried out twice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57158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976F096-E17E-4ED9-9FAA-DF61F6156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23C7BC9-79ED-401D-A2F5-089E83F07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499E005-3554-4E47-91DF-ABBDFBC60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6B7FACF-D6DB-4110-909C-65446AE8A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14C663-644C-43AF-8C25-4C81C7C05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9EFC84-A2F7-43A4-9393-58BC213FF6D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5310" r="15310"/>
          <a:stretch/>
        </p:blipFill>
        <p:spPr>
          <a:xfrm>
            <a:off x="1007761" y="2608873"/>
            <a:ext cx="4430108" cy="42491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1EC92CF-30B9-4336-B4D8-65CF20F59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991" y="340314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 dirty="0"/>
              <a:t>II. A MODERN LESSON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the inauguration of Robert F. Biden Jr. 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</a:t>
            </a:r>
            <a:endParaRPr lang="en-US" sz="29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F178E9-3104-43C3-AA29-01AB0394C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0D4317-714D-4895-916F-8310089CA5E6}"/>
              </a:ext>
            </a:extLst>
          </p:cNvPr>
          <p:cNvSpPr txBox="1"/>
          <p:nvPr/>
        </p:nvSpPr>
        <p:spPr>
          <a:xfrm>
            <a:off x="1005401" y="-72129"/>
            <a:ext cx="417258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 dirty="0">
                <a:solidFill>
                  <a:schemeClr val="bg1"/>
                </a:solidFill>
              </a:rPr>
              <a:t> </a:t>
            </a:r>
            <a:r>
              <a:rPr lang="en-US" sz="3600" b="1" i="0" u="none" strike="noStrike" baseline="0" dirty="0">
                <a:solidFill>
                  <a:schemeClr val="bg1"/>
                </a:solidFill>
              </a:rPr>
              <a:t>“Ladies and Gentlemen please be seated” followed by 2 minutes of silence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3BF710-6A75-4160-B9D9-31D029D36B85}"/>
              </a:ext>
            </a:extLst>
          </p:cNvPr>
          <p:cNvSpPr txBox="1"/>
          <p:nvPr/>
        </p:nvSpPr>
        <p:spPr>
          <a:xfrm>
            <a:off x="6094933" y="3950235"/>
            <a:ext cx="474576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baseline="0" dirty="0"/>
              <a:t>Then it happened - AGAIN. </a:t>
            </a:r>
          </a:p>
          <a:p>
            <a:pPr algn="ctr"/>
            <a:r>
              <a:rPr lang="en-US" sz="4000" b="1" i="0" u="none" strike="noStrike" baseline="0" dirty="0"/>
              <a:t>A baby cried twice.</a:t>
            </a:r>
            <a:r>
              <a:rPr lang="en-US" sz="4000" b="0" i="0" u="none" strike="noStrike" baseline="0" dirty="0"/>
              <a:t>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13228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976F096-E17E-4ED9-9FAA-DF61F6156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23C7BC9-79ED-401D-A2F5-089E83F07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499E005-3554-4E47-91DF-ABBDFBC60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6B7FACF-D6DB-4110-909C-65446AE8A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14C663-644C-43AF-8C25-4C81C7C05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9EFC84-A2F7-43A4-9393-58BC213FF6D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0807" r="20807"/>
          <a:stretch/>
        </p:blipFill>
        <p:spPr>
          <a:xfrm>
            <a:off x="1007761" y="2608873"/>
            <a:ext cx="4430108" cy="42491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1EC92CF-30B9-4336-B4D8-65CF20F59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991" y="340314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 dirty="0"/>
              <a:t>II. A MODERN LESSON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the inauguration of Robert F. Biden Jr. 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</a:t>
            </a:r>
            <a:endParaRPr lang="en-US" sz="29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F178E9-3104-43C3-AA29-01AB0394C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0D4317-714D-4895-916F-8310089CA5E6}"/>
              </a:ext>
            </a:extLst>
          </p:cNvPr>
          <p:cNvSpPr txBox="1"/>
          <p:nvPr/>
        </p:nvSpPr>
        <p:spPr>
          <a:xfrm>
            <a:off x="804154" y="-72129"/>
            <a:ext cx="4757067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</a:rPr>
              <a:t>The 20th Amendment states that the </a:t>
            </a:r>
            <a:r>
              <a:rPr lang="en-US" sz="2800" b="0" i="1" u="none" strike="noStrike" baseline="0" dirty="0">
                <a:solidFill>
                  <a:schemeClr val="bg1"/>
                </a:solidFill>
              </a:rPr>
              <a:t>“terms of the President and Vice President shall end </a:t>
            </a:r>
          </a:p>
          <a:p>
            <a:pPr algn="ctr"/>
            <a:r>
              <a:rPr lang="en-US" sz="2800" b="0" i="1" u="none" strike="noStrike" baseline="0" dirty="0">
                <a:solidFill>
                  <a:schemeClr val="bg1"/>
                </a:solidFill>
              </a:rPr>
              <a:t>at noon </a:t>
            </a:r>
          </a:p>
          <a:p>
            <a:pPr algn="ctr"/>
            <a:r>
              <a:rPr lang="en-US" sz="2800" b="0" i="1" u="none" strike="noStrike" baseline="0" dirty="0">
                <a:solidFill>
                  <a:schemeClr val="bg1"/>
                </a:solidFill>
              </a:rPr>
              <a:t>on the 20th day of January.”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3BF710-6A75-4160-B9D9-31D029D36B85}"/>
              </a:ext>
            </a:extLst>
          </p:cNvPr>
          <p:cNvSpPr txBox="1"/>
          <p:nvPr/>
        </p:nvSpPr>
        <p:spPr>
          <a:xfrm>
            <a:off x="6094933" y="2431400"/>
            <a:ext cx="474576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0" u="none" strike="noStrike" baseline="0" dirty="0"/>
              <a:t>Since 1937 the Oath of Office has taken place at noon EST on January 20</a:t>
            </a:r>
            <a:r>
              <a:rPr lang="en-US" sz="3600" b="0" i="0" u="none" strike="noStrike" baseline="30000" dirty="0"/>
              <a:t>th</a:t>
            </a:r>
            <a:r>
              <a:rPr lang="en-US" sz="3600" b="0" i="0" u="none" strike="noStrike" baseline="0" dirty="0"/>
              <a:t> on the first day of the first term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47374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145" y="5732019"/>
            <a:ext cx="10984975" cy="133550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CA" sz="14400" b="1" i="0" u="none" strike="noStrike" baseline="0" dirty="0">
                <a:solidFill>
                  <a:schemeClr val="bg1"/>
                </a:solidFill>
              </a:rPr>
              <a:t>“Democracy Dies in Darkness.”</a:t>
            </a:r>
          </a:p>
          <a:p>
            <a:pPr algn="ctr"/>
            <a:r>
              <a:rPr lang="en-US" sz="14400" b="0" i="0" u="none" strike="noStrike" baseline="0" dirty="0">
                <a:solidFill>
                  <a:schemeClr val="bg1"/>
                </a:solidFill>
              </a:rPr>
              <a:t>The USA now has a president for all Americans</a:t>
            </a:r>
          </a:p>
          <a:p>
            <a:pPr algn="ctr"/>
            <a:r>
              <a:rPr lang="en-US" sz="14400" b="0" i="0" u="none" strike="noStrike" baseline="0" dirty="0">
                <a:solidFill>
                  <a:schemeClr val="bg1"/>
                </a:solidFill>
              </a:rPr>
              <a:t>Go with truth not lies</a:t>
            </a:r>
          </a:p>
          <a:p>
            <a:pPr algn="ctr"/>
            <a:r>
              <a:rPr lang="en-US" sz="14400" b="0" i="0" u="none" strike="noStrike" baseline="0" dirty="0">
                <a:solidFill>
                  <a:schemeClr val="bg1"/>
                </a:solidFill>
              </a:rPr>
              <a:t> Power and profit bring about an uncivil war</a:t>
            </a:r>
          </a:p>
          <a:p>
            <a:pPr algn="ctr"/>
            <a:r>
              <a:rPr lang="en-US" sz="14400" b="0" i="0" u="none" strike="noStrike" baseline="0" dirty="0">
                <a:solidFill>
                  <a:schemeClr val="bg1"/>
                </a:solidFill>
              </a:rPr>
              <a:t> This new administration will do their best to remove resentment, lawlessness and disease. </a:t>
            </a:r>
          </a:p>
          <a:p>
            <a:pPr algn="ctr"/>
            <a:r>
              <a:rPr lang="en-US" sz="14400" b="0" i="0" u="none" strike="noStrike" baseline="0" dirty="0">
                <a:solidFill>
                  <a:schemeClr val="bg1"/>
                </a:solidFill>
              </a:rPr>
              <a:t>It’s no longer going to be </a:t>
            </a:r>
            <a:r>
              <a:rPr lang="en-US" sz="14400" b="0" i="1" u="none" strike="noStrike" baseline="0" dirty="0">
                <a:solidFill>
                  <a:schemeClr val="bg1"/>
                </a:solidFill>
              </a:rPr>
              <a:t>“the example of our power but our power from our example.” </a:t>
            </a:r>
          </a:p>
          <a:p>
            <a:pPr algn="ctr"/>
            <a:r>
              <a:rPr lang="en-US" sz="14400" b="0" i="0" u="none" strike="noStrike" baseline="0" dirty="0">
                <a:solidFill>
                  <a:schemeClr val="bg1"/>
                </a:solidFill>
              </a:rPr>
              <a:t>Facts will no longer be manipulated and manufactured.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6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976F096-E17E-4ED9-9FAA-DF61F6156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23C7BC9-79ED-401D-A2F5-089E83F07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499E005-3554-4E47-91DF-ABBDFBC60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6B7FACF-D6DB-4110-909C-65446AE8A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14C663-644C-43AF-8C25-4C81C7C05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9EFC84-A2F7-43A4-9393-58BC213FF6D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0807" r="20807"/>
          <a:stretch/>
        </p:blipFill>
        <p:spPr>
          <a:xfrm>
            <a:off x="1007761" y="2608873"/>
            <a:ext cx="4430108" cy="42491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1EC92CF-30B9-4336-B4D8-65CF20F59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991" y="340314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 dirty="0"/>
              <a:t>II. A MODERN LESSON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the inauguration of Robert F. Biden Jr. 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</a:t>
            </a:r>
            <a:endParaRPr lang="en-US" sz="29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F178E9-3104-43C3-AA29-01AB0394C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0D4317-714D-4895-916F-8310089CA5E6}"/>
              </a:ext>
            </a:extLst>
          </p:cNvPr>
          <p:cNvSpPr txBox="1"/>
          <p:nvPr/>
        </p:nvSpPr>
        <p:spPr>
          <a:xfrm>
            <a:off x="844281" y="418046"/>
            <a:ext cx="47570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000" b="1" i="0" u="none" strike="noStrike" baseline="0" dirty="0">
                <a:solidFill>
                  <a:schemeClr val="bg1"/>
                </a:solidFill>
              </a:rPr>
              <a:t>Poet</a:t>
            </a:r>
          </a:p>
          <a:p>
            <a:pPr algn="ctr"/>
            <a:endParaRPr lang="en-CA" sz="4000" b="1" dirty="0">
              <a:solidFill>
                <a:schemeClr val="bg1"/>
              </a:solidFill>
            </a:endParaRPr>
          </a:p>
          <a:p>
            <a:pPr algn="ctr"/>
            <a:r>
              <a:rPr lang="en-CA" sz="4000" b="1" i="0" u="none" strike="noStrike" baseline="0" dirty="0">
                <a:solidFill>
                  <a:schemeClr val="bg1"/>
                </a:solidFill>
              </a:rPr>
              <a:t>Amanda Gorman</a:t>
            </a:r>
            <a:endParaRPr lang="en-CA" sz="40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3BF710-6A75-4160-B9D9-31D029D36B85}"/>
              </a:ext>
            </a:extLst>
          </p:cNvPr>
          <p:cNvSpPr txBox="1"/>
          <p:nvPr/>
        </p:nvSpPr>
        <p:spPr>
          <a:xfrm>
            <a:off x="5847906" y="3881436"/>
            <a:ext cx="47457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1" u="none" strike="noStrike" baseline="0" dirty="0"/>
              <a:t>“the pen is mightier than the sword.” </a:t>
            </a:r>
          </a:p>
        </p:txBody>
      </p:sp>
    </p:spTree>
    <p:extLst>
      <p:ext uri="{BB962C8B-B14F-4D97-AF65-F5344CB8AC3E}">
        <p14:creationId xmlns:p14="http://schemas.microsoft.com/office/powerpoint/2010/main" val="12412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976F096-E17E-4ED9-9FAA-DF61F6156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23C7BC9-79ED-401D-A2F5-089E83F07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499E005-3554-4E47-91DF-ABBDFBC60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6B7FACF-D6DB-4110-909C-65446AE8A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14C663-644C-43AF-8C25-4C81C7C05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9EFC84-A2F7-43A4-9393-58BC213FF6D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0807" r="20807"/>
          <a:stretch/>
        </p:blipFill>
        <p:spPr>
          <a:xfrm>
            <a:off x="1007761" y="2608873"/>
            <a:ext cx="4430108" cy="42491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F1EC92CF-30B9-4336-B4D8-65CF20F59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991" y="340314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 dirty="0"/>
              <a:t>II. A MODERN LESSON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the inauguration of Robert F. Biden Jr. 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</a:t>
            </a:r>
            <a:endParaRPr lang="en-US" sz="29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F178E9-3104-43C3-AA29-01AB0394C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0D4317-714D-4895-916F-8310089CA5E6}"/>
              </a:ext>
            </a:extLst>
          </p:cNvPr>
          <p:cNvSpPr txBox="1"/>
          <p:nvPr/>
        </p:nvSpPr>
        <p:spPr>
          <a:xfrm>
            <a:off x="804155" y="-2718"/>
            <a:ext cx="4757067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000" b="1" i="0" u="none" strike="noStrike" baseline="0" dirty="0">
                <a:solidFill>
                  <a:schemeClr val="bg1"/>
                </a:solidFill>
              </a:rPr>
              <a:t>Rev. Dr. Sylvester Beaman</a:t>
            </a:r>
          </a:p>
          <a:p>
            <a:pPr algn="ctr"/>
            <a:r>
              <a:rPr lang="en-US" sz="1800" b="0" i="0" u="none" strike="noStrike" baseline="0" dirty="0"/>
              <a:t> </a:t>
            </a:r>
            <a:r>
              <a:rPr lang="en-US" sz="2800" b="0" i="0" u="none" strike="noStrike" baseline="0" dirty="0">
                <a:solidFill>
                  <a:schemeClr val="bg1"/>
                </a:solidFill>
              </a:rPr>
              <a:t>Bethel African Methodist Episcopal Church in Wilmington, Delaware </a:t>
            </a:r>
            <a:endParaRPr lang="en-CA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3BF710-6A75-4160-B9D9-31D029D36B85}"/>
              </a:ext>
            </a:extLst>
          </p:cNvPr>
          <p:cNvSpPr txBox="1"/>
          <p:nvPr/>
        </p:nvSpPr>
        <p:spPr>
          <a:xfrm>
            <a:off x="6105333" y="3219599"/>
            <a:ext cx="47457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1" u="none" strike="noStrike" baseline="0" dirty="0"/>
              <a:t>Benediction Prayer</a:t>
            </a:r>
          </a:p>
          <a:p>
            <a:pPr algn="ctr"/>
            <a:endParaRPr lang="en-US" sz="3600" b="0" i="1" u="none" strike="noStrike" baseline="0" dirty="0"/>
          </a:p>
          <a:p>
            <a:pPr algn="ctr"/>
            <a:r>
              <a:rPr lang="en-US" sz="3600" b="0" i="1" u="none" strike="noStrike" baseline="0" dirty="0"/>
              <a:t>unity is the path forward</a:t>
            </a:r>
          </a:p>
        </p:txBody>
      </p:sp>
    </p:spTree>
    <p:extLst>
      <p:ext uri="{BB962C8B-B14F-4D97-AF65-F5344CB8AC3E}">
        <p14:creationId xmlns:p14="http://schemas.microsoft.com/office/powerpoint/2010/main" val="276730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976F096-E17E-4ED9-9FAA-DF61F6156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23C7BC9-79ED-401D-A2F5-089E83F07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499E005-3554-4E47-91DF-ABBDFBC60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E6B7FACF-D6DB-4110-909C-65446AE8A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14C663-644C-43AF-8C25-4C81C7C05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7869" y="0"/>
            <a:ext cx="594997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1EC92CF-30B9-4336-B4D8-65CF20F59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991" y="340314"/>
            <a:ext cx="416992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900" u="none" strike="noStrike" baseline="0" dirty="0"/>
              <a:t>II. A MODERN LESSON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the inauguration of Robert F. Biden Jr. </a:t>
            </a:r>
            <a:br>
              <a:rPr lang="en-US" sz="2900" u="none" strike="noStrike" baseline="0" dirty="0"/>
            </a:br>
            <a:r>
              <a:rPr lang="en-US" sz="2900" u="none" strike="noStrike" baseline="0" dirty="0"/>
              <a:t>	</a:t>
            </a:r>
            <a:endParaRPr lang="en-US" sz="29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F178E9-3104-43C3-AA29-01AB0394C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0D4317-714D-4895-916F-8310089CA5E6}"/>
              </a:ext>
            </a:extLst>
          </p:cNvPr>
          <p:cNvSpPr txBox="1"/>
          <p:nvPr/>
        </p:nvSpPr>
        <p:spPr>
          <a:xfrm>
            <a:off x="804155" y="529927"/>
            <a:ext cx="475706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chemeClr val="bg1"/>
                </a:solidFill>
              </a:rPr>
              <a:t>The baby’s gentle voice cries loudly</a:t>
            </a:r>
            <a:r>
              <a:rPr lang="en-US" sz="1800" b="1" i="0" u="none" strike="noStrike" baseline="0" dirty="0"/>
              <a:t>.</a:t>
            </a:r>
            <a:endParaRPr lang="en-CA" sz="2800" b="1" dirty="0">
              <a:solidFill>
                <a:schemeClr val="bg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EFD25C1-1BD6-413A-9D16-8F26819BAD1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9175" t="4530" r="35728" b="63927"/>
          <a:stretch/>
        </p:blipFill>
        <p:spPr>
          <a:xfrm>
            <a:off x="1088837" y="2599679"/>
            <a:ext cx="4180781" cy="350929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1487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115" y="751306"/>
            <a:ext cx="7155598" cy="3133968"/>
          </a:xfrm>
        </p:spPr>
        <p:txBody>
          <a:bodyPr>
            <a:noAutofit/>
          </a:bodyPr>
          <a:lstStyle/>
          <a:p>
            <a:pPr algn="ctr"/>
            <a:r>
              <a:rPr lang="en-US" b="0" i="1" u="none" strike="noStrike" baseline="0" dirty="0"/>
              <a:t>“A gentle answer turns away wrath.”</a:t>
            </a:r>
            <a:br>
              <a:rPr lang="en-US" b="0" i="1" u="none" strike="noStrike" baseline="0" dirty="0"/>
            </a:br>
            <a:br>
              <a:rPr lang="en-CA" b="0" i="1" u="none" strike="noStrike" baseline="0" dirty="0"/>
            </a:br>
            <a:r>
              <a:rPr lang="en-CA" b="0" i="1" u="none" strike="noStrike" baseline="0" dirty="0"/>
              <a:t>	Proverbs 15:1</a:t>
            </a:r>
            <a:endParaRPr lang="en-US" dirty="0">
              <a:solidFill>
                <a:srgbClr val="1F2D29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3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962" y="1058810"/>
            <a:ext cx="7956560" cy="14247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400" b="1" i="0" u="none" strike="noStrike" baseline="0" dirty="0"/>
              <a:t>I. A LESSON IN ANTIQUITY</a:t>
            </a:r>
            <a:br>
              <a:rPr lang="en-US" sz="5400" b="0" i="1" u="none" strike="noStrike" baseline="0" dirty="0"/>
            </a:br>
            <a:br>
              <a:rPr lang="en-CA" sz="5400" b="0" i="1" u="none" strike="noStrike" baseline="0" dirty="0"/>
            </a:br>
            <a:r>
              <a:rPr lang="en-CA" sz="5400" b="0" i="1" u="none" strike="noStrike" baseline="0" dirty="0"/>
              <a:t>	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E2DA-CB8A-40EC-A205-1F842F6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6089" y="3935211"/>
            <a:ext cx="4595876" cy="878468"/>
          </a:xfrm>
        </p:spPr>
        <p:txBody>
          <a:bodyPr>
            <a:noAutofit/>
          </a:bodyPr>
          <a:lstStyle/>
          <a:p>
            <a:r>
              <a:rPr lang="en-CA" sz="4400" b="1" i="1" u="none" strike="noStrike" baseline="0" dirty="0"/>
              <a:t>“Horeb”</a:t>
            </a:r>
            <a:r>
              <a:rPr lang="en-CA" sz="4400" b="0" i="0" u="none" strike="noStrike" baseline="0" dirty="0"/>
              <a:t>  means </a:t>
            </a:r>
            <a:r>
              <a:rPr lang="en-CA" sz="4400" b="1" i="1" u="none" strike="noStrike" baseline="0" dirty="0"/>
              <a:t>“consecration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652154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963" y="618543"/>
            <a:ext cx="8735460" cy="14247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400" b="1" i="0" u="none" strike="noStrike" baseline="0" dirty="0"/>
              <a:t>I. A LESSON IN ANTIQUITY</a:t>
            </a:r>
            <a:br>
              <a:rPr lang="en-US" sz="5400" b="0" i="1" u="none" strike="noStrike" baseline="0" dirty="0"/>
            </a:br>
            <a:br>
              <a:rPr lang="en-CA" sz="5400" b="0" i="1" u="none" strike="noStrike" baseline="0" dirty="0"/>
            </a:br>
            <a:r>
              <a:rPr lang="en-CA" sz="5400" b="0" i="1" u="none" strike="noStrike" baseline="0" dirty="0"/>
              <a:t>	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E2DA-CB8A-40EC-A205-1F842F6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1963" y="1873956"/>
            <a:ext cx="9819194" cy="4572000"/>
          </a:xfrm>
        </p:spPr>
        <p:txBody>
          <a:bodyPr>
            <a:noAutofit/>
          </a:bodyPr>
          <a:lstStyle/>
          <a:p>
            <a:pPr algn="l"/>
            <a:r>
              <a:rPr lang="en-US" sz="3600" b="0" i="1" u="none" strike="noStrike" baseline="0" dirty="0"/>
              <a:t>“Three times I pleaded with the Lord to take it away from me. </a:t>
            </a:r>
          </a:p>
          <a:p>
            <a:pPr marR="21600" algn="l"/>
            <a:r>
              <a:rPr lang="en-US" sz="3600" b="0" i="1" u="none" strike="noStrike" baseline="0" dirty="0"/>
              <a:t>9. But he said to me, “My grace is sufficient for you, for my power is made perfect in weakness.” Therefore I will boast all the more gladly about my weaknesses, so that Christ’s power may rest on me. </a:t>
            </a:r>
          </a:p>
        </p:txBody>
      </p:sp>
    </p:spTree>
    <p:extLst>
      <p:ext uri="{BB962C8B-B14F-4D97-AF65-F5344CB8AC3E}">
        <p14:creationId xmlns:p14="http://schemas.microsoft.com/office/powerpoint/2010/main" val="1328365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963" y="618543"/>
            <a:ext cx="8735460" cy="14247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400" b="1" i="0" u="none" strike="noStrike" baseline="0" dirty="0"/>
              <a:t>I. A LESSON IN ANTIQUITY</a:t>
            </a:r>
            <a:br>
              <a:rPr lang="en-US" sz="5400" b="0" i="1" u="none" strike="noStrike" baseline="0" dirty="0"/>
            </a:br>
            <a:br>
              <a:rPr lang="en-CA" sz="5400" b="0" i="1" u="none" strike="noStrike" baseline="0" dirty="0"/>
            </a:br>
            <a:r>
              <a:rPr lang="en-CA" sz="5400" b="0" i="1" u="none" strike="noStrike" baseline="0" dirty="0"/>
              <a:t>	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E2DA-CB8A-40EC-A205-1F842F6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1963" y="1930400"/>
            <a:ext cx="9819194" cy="4572000"/>
          </a:xfrm>
        </p:spPr>
        <p:txBody>
          <a:bodyPr>
            <a:noAutofit/>
          </a:bodyPr>
          <a:lstStyle/>
          <a:p>
            <a:pPr algn="l"/>
            <a:r>
              <a:rPr lang="en-US" sz="3600" b="0" i="1" u="none" strike="noStrike" baseline="0" dirty="0"/>
              <a:t>10. That is why, for Christ’s sake, I delight in weaknesses, in insults, in hardships, in persecutions, in difficulties. For when I am weak, then I am strong.”</a:t>
            </a:r>
            <a:endParaRPr lang="en-US" sz="3600" b="0" i="0" u="none" strike="noStrike" baseline="0" dirty="0"/>
          </a:p>
          <a:p>
            <a:pPr algn="l"/>
            <a:r>
              <a:rPr lang="en-CA" sz="3600" b="0" i="0" u="none" strike="noStrike" baseline="0" dirty="0"/>
              <a:t>					</a:t>
            </a:r>
            <a:r>
              <a:rPr lang="en-CA" sz="3600" b="0" i="1" u="none" strike="noStrike" baseline="0" dirty="0"/>
              <a:t>I Corinthians 12:8-10</a:t>
            </a:r>
          </a:p>
          <a:p>
            <a:r>
              <a:rPr lang="en-CA" sz="1800" b="0" i="1" u="none" strike="noStrike" baseline="0" dirty="0"/>
              <a:t> </a:t>
            </a:r>
            <a:endParaRPr lang="en-US" sz="3600" b="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573397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961" y="1058810"/>
            <a:ext cx="8735460" cy="14247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400" b="1" i="0" u="none" strike="noStrike" baseline="0" dirty="0"/>
              <a:t>I. A LESSON IN</a:t>
            </a:r>
            <a:br>
              <a:rPr lang="en-US" sz="5400" b="1" i="0" u="none" strike="noStrike" baseline="0" dirty="0"/>
            </a:br>
            <a:r>
              <a:rPr lang="en-US" sz="5400" b="1" i="0" u="none" strike="noStrike" baseline="0" dirty="0"/>
              <a:t>ANTIQUITY</a:t>
            </a:r>
            <a:br>
              <a:rPr lang="en-US" sz="5400" b="0" i="1" u="none" strike="noStrike" baseline="0" dirty="0"/>
            </a:br>
            <a:br>
              <a:rPr lang="en-CA" sz="5400" b="0" i="1" u="none" strike="noStrike" baseline="0" dirty="0"/>
            </a:br>
            <a:r>
              <a:rPr lang="en-CA" sz="5400" b="0" i="1" u="none" strike="noStrike" baseline="0" dirty="0"/>
              <a:t>	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E2DA-CB8A-40EC-A205-1F842F6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0932" y="2246489"/>
            <a:ext cx="8556979" cy="2009422"/>
          </a:xfrm>
        </p:spPr>
        <p:txBody>
          <a:bodyPr>
            <a:noAutofit/>
          </a:bodyPr>
          <a:lstStyle/>
          <a:p>
            <a:pPr algn="l"/>
            <a:r>
              <a:rPr lang="en-US" sz="3600" b="0" i="1" u="none" strike="noStrike" baseline="0" dirty="0"/>
              <a:t>“What are you doing here, Elijah?”</a:t>
            </a:r>
          </a:p>
          <a:p>
            <a:pPr algn="l"/>
            <a:r>
              <a:rPr lang="en-CA" sz="3600" b="0" i="1" u="none" strike="noStrike" baseline="0" dirty="0"/>
              <a:t>						I Kings 19:9 </a:t>
            </a:r>
            <a:endParaRPr lang="en-US" sz="3600" b="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103849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95" y="460499"/>
            <a:ext cx="8735460" cy="14247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400" b="1" i="0" u="none" strike="noStrike" baseline="0" dirty="0"/>
              <a:t>I. A LESSON IN ANTIQUITY</a:t>
            </a:r>
            <a:br>
              <a:rPr lang="en-US" sz="5400" b="0" i="1" u="none" strike="noStrike" baseline="0" dirty="0"/>
            </a:br>
            <a:br>
              <a:rPr lang="en-CA" sz="5400" b="0" i="1" u="none" strike="noStrike" baseline="0" dirty="0"/>
            </a:br>
            <a:r>
              <a:rPr lang="en-CA" sz="5400" b="0" i="1" u="none" strike="noStrike" baseline="0" dirty="0"/>
              <a:t>	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E2DA-CB8A-40EC-A205-1F842F6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317" y="4086578"/>
            <a:ext cx="10180437" cy="2009422"/>
          </a:xfrm>
        </p:spPr>
        <p:txBody>
          <a:bodyPr>
            <a:noAutofit/>
          </a:bodyPr>
          <a:lstStyle/>
          <a:p>
            <a:pPr algn="l"/>
            <a:r>
              <a:rPr lang="en-US" sz="3600" b="0" i="1" u="none" strike="noStrike" baseline="0" dirty="0"/>
              <a:t>“. . . but the LORD was not in the wind.”</a:t>
            </a:r>
          </a:p>
          <a:p>
            <a:r>
              <a:rPr lang="en-CA" sz="3600" b="0" i="1" u="none" strike="noStrike" baseline="0" dirty="0"/>
              <a:t>	I Kings 19:11</a:t>
            </a:r>
          </a:p>
          <a:p>
            <a:pPr algn="l"/>
            <a:r>
              <a:rPr lang="en-US" sz="3600" b="0" i="1" u="none" strike="noStrike" baseline="0" dirty="0"/>
              <a:t>“. . . but the LORD was not in the earthquake.”</a:t>
            </a:r>
          </a:p>
          <a:p>
            <a:r>
              <a:rPr lang="en-CA" sz="3600" b="0" i="1" u="none" strike="noStrike" baseline="0" dirty="0"/>
              <a:t>	I Kings 19:11</a:t>
            </a:r>
            <a:endParaRPr lang="en-CA" sz="3600" b="0" i="0" u="none" strike="noStrike" baseline="0" dirty="0"/>
          </a:p>
          <a:p>
            <a:pPr marR="21600" algn="l"/>
            <a:r>
              <a:rPr lang="en-US" sz="3600" b="0" i="1" u="none" strike="noStrike" baseline="0" dirty="0"/>
              <a:t>“. . . but the LORD was not in the fire.”</a:t>
            </a:r>
          </a:p>
          <a:p>
            <a:pPr algn="l"/>
            <a:r>
              <a:rPr lang="en-CA" sz="3600" b="0" i="1" u="none" strike="noStrike" baseline="0" dirty="0"/>
              <a:t>								I Kings 19:12</a:t>
            </a:r>
            <a:endParaRPr lang="en-US" sz="3600" b="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1893238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95" y="460499"/>
            <a:ext cx="8735460" cy="14247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400" b="1" i="0" u="none" strike="noStrike" baseline="0" dirty="0"/>
              <a:t>I. A LESSON IN ANTIQUITY</a:t>
            </a:r>
            <a:br>
              <a:rPr lang="en-US" sz="5400" b="0" i="1" u="none" strike="noStrike" baseline="0" dirty="0"/>
            </a:br>
            <a:br>
              <a:rPr lang="en-CA" sz="5400" b="0" i="1" u="none" strike="noStrike" baseline="0" dirty="0"/>
            </a:br>
            <a:r>
              <a:rPr lang="en-CA" sz="5400" b="0" i="1" u="none" strike="noStrike" baseline="0" dirty="0"/>
              <a:t>	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E2DA-CB8A-40EC-A205-1F842F6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295" y="3341511"/>
            <a:ext cx="10180437" cy="2009422"/>
          </a:xfrm>
        </p:spPr>
        <p:txBody>
          <a:bodyPr>
            <a:noAutofit/>
          </a:bodyPr>
          <a:lstStyle/>
          <a:p>
            <a:pPr algn="l"/>
            <a:r>
              <a:rPr lang="en-US" sz="3600" b="0" i="1" u="none" strike="noStrike" baseline="0" dirty="0"/>
              <a:t>“When Elijah </a:t>
            </a:r>
            <a:r>
              <a:rPr lang="en-US" sz="3600" b="1" i="1" u="none" strike="noStrike" baseline="0" dirty="0"/>
              <a:t>heard it,</a:t>
            </a:r>
            <a:r>
              <a:rPr lang="en-US" sz="3600" b="0" i="1" u="none" strike="noStrike" baseline="0" dirty="0"/>
              <a:t> </a:t>
            </a:r>
            <a:r>
              <a:rPr lang="en-US" sz="3600" b="0" i="1" u="sng" strike="noStrike" baseline="0" dirty="0"/>
              <a:t>he pulled his cloak (mantel) over his face</a:t>
            </a:r>
            <a:r>
              <a:rPr lang="en-US" sz="3600" b="0" i="1" u="none" strike="noStrike" baseline="0" dirty="0"/>
              <a:t> and went out and stood at the mouth of the cave, then the voice said to him, </a:t>
            </a:r>
            <a:r>
              <a:rPr lang="en-US" sz="3600" b="1" i="1" u="sng" strike="noStrike" baseline="0" dirty="0"/>
              <a:t>‘What are you doing here, Elijah?</a:t>
            </a:r>
            <a:r>
              <a:rPr lang="en-US" sz="3600" b="1" i="1" u="none" strike="noStrike" baseline="0" dirty="0"/>
              <a:t>”</a:t>
            </a:r>
            <a:endParaRPr lang="en-US" sz="3600" b="0" i="1" u="none" strike="noStrike" baseline="0" dirty="0"/>
          </a:p>
          <a:p>
            <a:pPr algn="l"/>
            <a:r>
              <a:rPr lang="en-CA" sz="3600" b="0" i="1" u="none" strike="noStrike" baseline="0" dirty="0"/>
              <a:t>								I Kings 19:13</a:t>
            </a:r>
            <a:endParaRPr lang="en-US" sz="3600" b="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3664886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95" y="460499"/>
            <a:ext cx="8735460" cy="142474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400" b="1" i="0" u="none" strike="noStrike" baseline="0" dirty="0"/>
              <a:t>I. A LESSON IN ANTIQUITY</a:t>
            </a:r>
            <a:br>
              <a:rPr lang="en-US" sz="5400" b="0" i="1" u="none" strike="noStrike" baseline="0" dirty="0"/>
            </a:br>
            <a:br>
              <a:rPr lang="en-CA" sz="5400" b="0" i="1" u="none" strike="noStrike" baseline="0" dirty="0"/>
            </a:br>
            <a:r>
              <a:rPr lang="en-CA" sz="5400" b="0" i="1" u="none" strike="noStrike" baseline="0" dirty="0"/>
              <a:t>	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7E2DA-CB8A-40EC-A205-1F842F6A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295" y="3341511"/>
            <a:ext cx="10180437" cy="2009422"/>
          </a:xfrm>
        </p:spPr>
        <p:txBody>
          <a:bodyPr>
            <a:noAutofit/>
          </a:bodyPr>
          <a:lstStyle/>
          <a:p>
            <a:pPr algn="l"/>
            <a:r>
              <a:rPr lang="en-US" sz="3600" b="0" i="1" u="none" strike="noStrike" baseline="0" dirty="0"/>
              <a:t>“The LORD said to him,</a:t>
            </a:r>
            <a:r>
              <a:rPr lang="en-US" sz="3600" b="0" i="1" u="sng" strike="noStrike" baseline="0" dirty="0"/>
              <a:t> ‘Go back the way you came,</a:t>
            </a:r>
            <a:r>
              <a:rPr lang="en-US" sz="3600" b="0" i="1" u="none" strike="noStrike" baseline="0" dirty="0"/>
              <a:t> and go to the desert of </a:t>
            </a:r>
            <a:r>
              <a:rPr lang="en-US" sz="3600" b="0" i="1" u="none" strike="noStrike" baseline="0" dirty="0" err="1"/>
              <a:t>Damacus</a:t>
            </a:r>
            <a:r>
              <a:rPr lang="en-US" sz="3600" b="0" i="1" u="none" strike="noStrike" baseline="0" dirty="0"/>
              <a:t>. When you get there, anoint </a:t>
            </a:r>
            <a:r>
              <a:rPr lang="en-US" sz="3600" b="0" i="1" u="none" strike="noStrike" baseline="0" dirty="0" err="1"/>
              <a:t>Hazael</a:t>
            </a:r>
            <a:r>
              <a:rPr lang="en-US" sz="3600" b="0" i="1" u="none" strike="noStrike" baseline="0" dirty="0"/>
              <a:t> king over Aram.”</a:t>
            </a:r>
          </a:p>
          <a:p>
            <a:pPr marR="20700" algn="l"/>
            <a:r>
              <a:rPr lang="en-CA" sz="3600" b="0" i="1" u="none" strike="noStrike" baseline="0" dirty="0"/>
              <a:t>							   I Kings 19:15</a:t>
            </a:r>
            <a:endParaRPr lang="en-US" sz="3600" b="0" i="1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3948278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38766F-4A4C-4A97-A586-D473DB7389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MS Shell Dlg 2</vt:lpstr>
      <vt:lpstr>Wingdings</vt:lpstr>
      <vt:lpstr>Wingdings 3</vt:lpstr>
      <vt:lpstr>Madison</vt:lpstr>
      <vt:lpstr>GENTLE VOICES SPEAK LOUDLY</vt:lpstr>
      <vt:lpstr>“A gentle answer turns away wrath.”   Proverbs 15:1</vt:lpstr>
      <vt:lpstr>I. A LESSON IN ANTIQUITY   </vt:lpstr>
      <vt:lpstr>I. A LESSON IN ANTIQUITY   </vt:lpstr>
      <vt:lpstr>I. A LESSON IN ANTIQUITY   </vt:lpstr>
      <vt:lpstr>I. A LESSON IN ANTIQUITY   </vt:lpstr>
      <vt:lpstr>I. A LESSON IN ANTIQUITY   </vt:lpstr>
      <vt:lpstr>I. A LESSON IN ANTIQUITY   </vt:lpstr>
      <vt:lpstr>I. A LESSON IN ANTIQUITY   </vt:lpstr>
      <vt:lpstr>II. A MODERN LESSON  the inauguration of Robert F. Biden Jr.   </vt:lpstr>
      <vt:lpstr>II. A MODERN LESSON  the inauguration of Robert F. Biden Jr.   </vt:lpstr>
      <vt:lpstr>II. A MODERN LESSON  the inauguration of Robert F. Biden Jr.   </vt:lpstr>
      <vt:lpstr>II. A MODERN LESSON  the inauguration of Robert F. Biden Jr.   </vt:lpstr>
      <vt:lpstr>II. A MODERN LESSON  the inauguration of Robert F. Biden Jr.   </vt:lpstr>
      <vt:lpstr>II. A MODERN LESSON  the inauguration of Robert F. Biden Jr.   </vt:lpstr>
      <vt:lpstr>PowerPoint Presentation</vt:lpstr>
      <vt:lpstr>II. A MODERN LESSON  the inauguration of Robert F. Biden Jr.   </vt:lpstr>
      <vt:lpstr>II. A MODERN LESSON  the inauguration of Robert F. Biden Jr.   </vt:lpstr>
      <vt:lpstr>II. A MODERN LESSON  the inauguration of Robert F. Biden Jr.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GENTLE VOICES SPEAK LOUDLY</dc:title>
  <dc:creator>Brad Montsion</dc:creator>
  <cp:lastModifiedBy>Brad Montsion</cp:lastModifiedBy>
  <cp:revision>1</cp:revision>
  <dcterms:created xsi:type="dcterms:W3CDTF">2021-01-31T00:59:17Z</dcterms:created>
  <dcterms:modified xsi:type="dcterms:W3CDTF">2021-01-31T00:59:45Z</dcterms:modified>
</cp:coreProperties>
</file>