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3" r:id="rId4"/>
  </p:sldMasterIdLst>
  <p:notesMasterIdLst>
    <p:notesMasterId r:id="rId18"/>
  </p:notesMasterIdLst>
  <p:sldIdLst>
    <p:sldId id="259" r:id="rId5"/>
    <p:sldId id="263" r:id="rId6"/>
    <p:sldId id="324" r:id="rId7"/>
    <p:sldId id="325" r:id="rId8"/>
    <p:sldId id="309" r:id="rId9"/>
    <p:sldId id="326" r:id="rId10"/>
    <p:sldId id="327" r:id="rId11"/>
    <p:sldId id="290" r:id="rId12"/>
    <p:sldId id="328" r:id="rId13"/>
    <p:sldId id="329" r:id="rId14"/>
    <p:sldId id="330" r:id="rId15"/>
    <p:sldId id="332" r:id="rId16"/>
    <p:sldId id="33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54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25" y="8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B987B-6643-43AA-9B56-509B80CCD0F3}" type="datetimeFigureOut">
              <a:rPr lang="en-US" smtClean="0"/>
              <a:t>3/18/2022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367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9888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784436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6404163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901996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7325861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1322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051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182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207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3/18/2022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5947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3/18/2022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3382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3/18/2022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109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3852E-F5CF-4AEE-8E73-07BBAD90892A}" type="datetime1">
              <a:rPr lang="en-US" smtClean="0"/>
              <a:t>3/18/2022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241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3/18/2022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4422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9F9BF09E-DD05-437F-9F41-BFC11A888A78}" type="datetime1">
              <a:rPr lang="en-US" smtClean="0"/>
              <a:t>3/18/2022</a:t>
            </a:fld>
            <a:endParaRPr lang="en-US" dirty="0"/>
          </a:p>
        </p:txBody>
      </p:sp>
    </p:spTree>
    <p:extLst>
      <p:ext uri="{BB962C8B-B14F-4D97-AF65-F5344CB8AC3E}">
        <p14:creationId xmlns:p14="http://schemas.microsoft.com/office/powerpoint/2010/main" val="3544568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E312BF-6E7B-46F2-B83A-98982FB970FA}" type="datetime1">
              <a:rPr lang="en-US" smtClean="0"/>
              <a:t>3/18/2022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2283781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410178-CDC5-4BD7-A189-8F4BBE5EA564}"/>
              </a:ext>
            </a:extLst>
          </p:cNvPr>
          <p:cNvSpPr>
            <a:spLocks noGrp="1"/>
          </p:cNvSpPr>
          <p:nvPr>
            <p:ph type="ctrTitle"/>
          </p:nvPr>
        </p:nvSpPr>
        <p:spPr>
          <a:xfrm>
            <a:off x="4618075" y="1379335"/>
            <a:ext cx="6960759" cy="1875041"/>
          </a:xfrm>
        </p:spPr>
        <p:txBody>
          <a:bodyPr>
            <a:normAutofit fontScale="90000"/>
          </a:bodyPr>
          <a:lstStyle/>
          <a:p>
            <a:pPr algn="l">
              <a:lnSpc>
                <a:spcPct val="90000"/>
              </a:lnSpc>
            </a:pPr>
            <a:r>
              <a:rPr lang="en-CA" sz="6700" b="1" i="0" u="none" strike="noStrike" baseline="0" dirty="0">
                <a:solidFill>
                  <a:schemeClr val="tx1"/>
                </a:solidFill>
                <a:effectLst>
                  <a:outerShdw blurRad="38100" dist="38100" dir="2700000" algn="tl">
                    <a:srgbClr val="000000">
                      <a:alpha val="43137"/>
                    </a:srgbClr>
                  </a:outerShdw>
                </a:effectLst>
              </a:rPr>
              <a:t>GOD’S FINAL OUTPOURING</a:t>
            </a:r>
            <a:br>
              <a:rPr lang="en-CA" sz="4700" b="1" i="0" u="none" strike="noStrike" baseline="0" dirty="0">
                <a:solidFill>
                  <a:srgbClr val="FFFFFF"/>
                </a:solidFill>
              </a:rPr>
            </a:br>
            <a:br>
              <a:rPr lang="en-CA" sz="4700" b="1" i="0" u="none" strike="noStrike" baseline="0" dirty="0">
                <a:solidFill>
                  <a:srgbClr val="FFFFFF"/>
                </a:solidFill>
              </a:rPr>
            </a:br>
            <a:endParaRPr lang="en-CA" sz="4700" dirty="0">
              <a:solidFill>
                <a:srgbClr val="FFFFFF"/>
              </a:solidFill>
            </a:endParaRPr>
          </a:p>
        </p:txBody>
      </p:sp>
      <p:sp>
        <p:nvSpPr>
          <p:cNvPr id="3" name="Subtitle 2">
            <a:extLst>
              <a:ext uri="{FF2B5EF4-FFF2-40B4-BE49-F238E27FC236}">
                <a16:creationId xmlns:a16="http://schemas.microsoft.com/office/drawing/2014/main" id="{F5138C4F-5ED7-4B74-B0C6-2DF6DC04F194}"/>
              </a:ext>
            </a:extLst>
          </p:cNvPr>
          <p:cNvSpPr>
            <a:spLocks noGrp="1"/>
          </p:cNvSpPr>
          <p:nvPr>
            <p:ph type="subTitle" idx="1"/>
          </p:nvPr>
        </p:nvSpPr>
        <p:spPr>
          <a:xfrm>
            <a:off x="4614899" y="3042586"/>
            <a:ext cx="6203795" cy="1186108"/>
          </a:xfrm>
        </p:spPr>
        <p:txBody>
          <a:bodyPr>
            <a:normAutofit/>
          </a:bodyPr>
          <a:lstStyle/>
          <a:p>
            <a:pPr algn="l"/>
            <a:r>
              <a:rPr lang="en-CA" sz="4000" b="1" i="0" u="none" strike="noStrike" baseline="0" dirty="0">
                <a:solidFill>
                  <a:schemeClr val="tx1">
                    <a:alpha val="70000"/>
                  </a:schemeClr>
                </a:solidFill>
                <a:effectLst>
                  <a:outerShdw blurRad="38100" dist="38100" dir="2700000" algn="tl">
                    <a:srgbClr val="000000">
                      <a:alpha val="43137"/>
                    </a:srgbClr>
                  </a:outerShdw>
                </a:effectLst>
              </a:rPr>
              <a:t>Text: Joel 2:28-32</a:t>
            </a:r>
            <a:endParaRPr lang="en-US" sz="4000" dirty="0">
              <a:solidFill>
                <a:schemeClr val="tx1">
                  <a:alpha val="70000"/>
                </a:schemeClr>
              </a:solidFill>
              <a:effectLst>
                <a:outerShdw blurRad="38100" dist="38100" dir="2700000" algn="tl">
                  <a:srgbClr val="000000">
                    <a:alpha val="43137"/>
                  </a:srgbClr>
                </a:outerShdw>
              </a:effectLst>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56246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sz="4000" b="1" i="0" u="none" strike="noStrike" baseline="0" dirty="0"/>
              <a:t>II. THERE WILL BE AN OPPORTUNITY FOR RESTORATION</a:t>
            </a:r>
            <a:br>
              <a:rPr lang="en-CA" b="1" i="0" u="none" strike="noStrike" baseline="0" dirty="0">
                <a:solidFill>
                  <a:schemeClr val="accent2">
                    <a:lumMod val="60000"/>
                    <a:lumOff val="40000"/>
                  </a:schemeClr>
                </a:solidFill>
              </a:rPr>
            </a:b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082472" y="905164"/>
            <a:ext cx="5911273" cy="4821382"/>
          </a:xfrm>
        </p:spPr>
        <p:txBody>
          <a:bodyPr anchor="ctr">
            <a:noAutofit/>
          </a:bodyPr>
          <a:lstStyle/>
          <a:p>
            <a:pPr marL="0" indent="0">
              <a:buNone/>
            </a:pPr>
            <a:r>
              <a:rPr lang="en-CA" sz="3200" dirty="0">
                <a:solidFill>
                  <a:schemeClr val="accent1"/>
                </a:solidFill>
              </a:rPr>
              <a:t>B. The Justice of Mercy</a:t>
            </a:r>
          </a:p>
          <a:p>
            <a:pPr marL="0" indent="0">
              <a:buNone/>
            </a:pPr>
            <a:endParaRPr lang="en-CA" sz="3200" dirty="0">
              <a:solidFill>
                <a:schemeClr val="accent1"/>
              </a:solidFill>
            </a:endParaRPr>
          </a:p>
          <a:p>
            <a:pPr marL="0" indent="0">
              <a:buNone/>
            </a:pPr>
            <a:r>
              <a:rPr lang="en-CA" sz="3200" i="1" dirty="0">
                <a:solidFill>
                  <a:schemeClr val="accent1"/>
                </a:solidFill>
              </a:rPr>
              <a:t>"For my thoughts are not your thoughts, neither are your ways my ways," declares the LORD. </a:t>
            </a:r>
          </a:p>
          <a:p>
            <a:pPr marL="0" indent="0">
              <a:buNone/>
            </a:pPr>
            <a:r>
              <a:rPr lang="en-CA" sz="3200" i="1" dirty="0">
                <a:solidFill>
                  <a:schemeClr val="accent1"/>
                </a:solidFill>
              </a:rPr>
              <a:t>9. "As the heavens are higher than the earth, so are my ways higher than your ways and my thoughts than your thoughts.” </a:t>
            </a:r>
          </a:p>
          <a:p>
            <a:pPr marL="0" indent="0">
              <a:buNone/>
            </a:pPr>
            <a:r>
              <a:rPr lang="en-CA" sz="3200" i="1" dirty="0">
                <a:solidFill>
                  <a:schemeClr val="accent1"/>
                </a:solidFill>
              </a:rPr>
              <a:t>						Isaiah 55:8-9</a:t>
            </a:r>
          </a:p>
        </p:txBody>
      </p:sp>
    </p:spTree>
    <p:extLst>
      <p:ext uri="{BB962C8B-B14F-4D97-AF65-F5344CB8AC3E}">
        <p14:creationId xmlns:p14="http://schemas.microsoft.com/office/powerpoint/2010/main" val="17355622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80">
                                          <p:stCondLst>
                                            <p:cond delay="0"/>
                                          </p:stCondLst>
                                        </p:cTn>
                                        <p:tgtEl>
                                          <p:spTgt spid="3">
                                            <p:txEl>
                                              <p:pRg st="3" end="3"/>
                                            </p:txEl>
                                          </p:spTgt>
                                        </p:tgtEl>
                                      </p:cBhvr>
                                    </p:animEffect>
                                    <p:anim calcmode="lin" valueType="num">
                                      <p:cBhvr>
                                        <p:cTn id="2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3" end="3"/>
                                            </p:txEl>
                                          </p:spTgt>
                                        </p:tgtEl>
                                      </p:cBhvr>
                                      <p:to x="100000" y="60000"/>
                                    </p:animScale>
                                    <p:animScale>
                                      <p:cBhvr>
                                        <p:cTn id="30" dur="166" decel="50000">
                                          <p:stCondLst>
                                            <p:cond delay="676"/>
                                          </p:stCondLst>
                                        </p:cTn>
                                        <p:tgtEl>
                                          <p:spTgt spid="3">
                                            <p:txEl>
                                              <p:pRg st="3" end="3"/>
                                            </p:txEl>
                                          </p:spTgt>
                                        </p:tgtEl>
                                      </p:cBhvr>
                                      <p:to x="100000" y="100000"/>
                                    </p:animScale>
                                    <p:animScale>
                                      <p:cBhvr>
                                        <p:cTn id="31" dur="26">
                                          <p:stCondLst>
                                            <p:cond delay="1312"/>
                                          </p:stCondLst>
                                        </p:cTn>
                                        <p:tgtEl>
                                          <p:spTgt spid="3">
                                            <p:txEl>
                                              <p:pRg st="3" end="3"/>
                                            </p:txEl>
                                          </p:spTgt>
                                        </p:tgtEl>
                                      </p:cBhvr>
                                      <p:to x="100000" y="80000"/>
                                    </p:animScale>
                                    <p:animScale>
                                      <p:cBhvr>
                                        <p:cTn id="32" dur="166" decel="50000">
                                          <p:stCondLst>
                                            <p:cond delay="1338"/>
                                          </p:stCondLst>
                                        </p:cTn>
                                        <p:tgtEl>
                                          <p:spTgt spid="3">
                                            <p:txEl>
                                              <p:pRg st="3" end="3"/>
                                            </p:txEl>
                                          </p:spTgt>
                                        </p:tgtEl>
                                      </p:cBhvr>
                                      <p:to x="100000" y="100000"/>
                                    </p:animScale>
                                    <p:animScale>
                                      <p:cBhvr>
                                        <p:cTn id="33" dur="26">
                                          <p:stCondLst>
                                            <p:cond delay="1642"/>
                                          </p:stCondLst>
                                        </p:cTn>
                                        <p:tgtEl>
                                          <p:spTgt spid="3">
                                            <p:txEl>
                                              <p:pRg st="3" end="3"/>
                                            </p:txEl>
                                          </p:spTgt>
                                        </p:tgtEl>
                                      </p:cBhvr>
                                      <p:to x="100000" y="90000"/>
                                    </p:animScale>
                                    <p:animScale>
                                      <p:cBhvr>
                                        <p:cTn id="34" dur="166" decel="50000">
                                          <p:stCondLst>
                                            <p:cond delay="1668"/>
                                          </p:stCondLst>
                                        </p:cTn>
                                        <p:tgtEl>
                                          <p:spTgt spid="3">
                                            <p:txEl>
                                              <p:pRg st="3" end="3"/>
                                            </p:txEl>
                                          </p:spTgt>
                                        </p:tgtEl>
                                      </p:cBhvr>
                                      <p:to x="100000" y="100000"/>
                                    </p:animScale>
                                    <p:animScale>
                                      <p:cBhvr>
                                        <p:cTn id="35" dur="26">
                                          <p:stCondLst>
                                            <p:cond delay="1808"/>
                                          </p:stCondLst>
                                        </p:cTn>
                                        <p:tgtEl>
                                          <p:spTgt spid="3">
                                            <p:txEl>
                                              <p:pRg st="3" end="3"/>
                                            </p:txEl>
                                          </p:spTgt>
                                        </p:tgtEl>
                                      </p:cBhvr>
                                      <p:to x="100000" y="95000"/>
                                    </p:animScale>
                                    <p:animScale>
                                      <p:cBhvr>
                                        <p:cTn id="36" dur="166" decel="50000">
                                          <p:stCondLst>
                                            <p:cond delay="1834"/>
                                          </p:stCondLst>
                                        </p:cTn>
                                        <p:tgtEl>
                                          <p:spTgt spid="3">
                                            <p:txEl>
                                              <p:pRg st="3" end="3"/>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down)">
                                      <p:cBhvr>
                                        <p:cTn id="39" dur="580">
                                          <p:stCondLst>
                                            <p:cond delay="0"/>
                                          </p:stCondLst>
                                        </p:cTn>
                                        <p:tgtEl>
                                          <p:spTgt spid="3">
                                            <p:txEl>
                                              <p:pRg st="4" end="4"/>
                                            </p:txEl>
                                          </p:spTgt>
                                        </p:tgtEl>
                                      </p:cBhvr>
                                    </p:animEffect>
                                    <p:anim calcmode="lin" valueType="num">
                                      <p:cBhvr>
                                        <p:cTn id="4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4" end="4"/>
                                            </p:txEl>
                                          </p:spTgt>
                                        </p:tgtEl>
                                      </p:cBhvr>
                                      <p:to x="100000" y="60000"/>
                                    </p:animScale>
                                    <p:animScale>
                                      <p:cBhvr>
                                        <p:cTn id="46" dur="166" decel="50000">
                                          <p:stCondLst>
                                            <p:cond delay="676"/>
                                          </p:stCondLst>
                                        </p:cTn>
                                        <p:tgtEl>
                                          <p:spTgt spid="3">
                                            <p:txEl>
                                              <p:pRg st="4" end="4"/>
                                            </p:txEl>
                                          </p:spTgt>
                                        </p:tgtEl>
                                      </p:cBhvr>
                                      <p:to x="100000" y="100000"/>
                                    </p:animScale>
                                    <p:animScale>
                                      <p:cBhvr>
                                        <p:cTn id="47" dur="26">
                                          <p:stCondLst>
                                            <p:cond delay="1312"/>
                                          </p:stCondLst>
                                        </p:cTn>
                                        <p:tgtEl>
                                          <p:spTgt spid="3">
                                            <p:txEl>
                                              <p:pRg st="4" end="4"/>
                                            </p:txEl>
                                          </p:spTgt>
                                        </p:tgtEl>
                                      </p:cBhvr>
                                      <p:to x="100000" y="80000"/>
                                    </p:animScale>
                                    <p:animScale>
                                      <p:cBhvr>
                                        <p:cTn id="48" dur="166" decel="50000">
                                          <p:stCondLst>
                                            <p:cond delay="1338"/>
                                          </p:stCondLst>
                                        </p:cTn>
                                        <p:tgtEl>
                                          <p:spTgt spid="3">
                                            <p:txEl>
                                              <p:pRg st="4" end="4"/>
                                            </p:txEl>
                                          </p:spTgt>
                                        </p:tgtEl>
                                      </p:cBhvr>
                                      <p:to x="100000" y="100000"/>
                                    </p:animScale>
                                    <p:animScale>
                                      <p:cBhvr>
                                        <p:cTn id="49" dur="26">
                                          <p:stCondLst>
                                            <p:cond delay="1642"/>
                                          </p:stCondLst>
                                        </p:cTn>
                                        <p:tgtEl>
                                          <p:spTgt spid="3">
                                            <p:txEl>
                                              <p:pRg st="4" end="4"/>
                                            </p:txEl>
                                          </p:spTgt>
                                        </p:tgtEl>
                                      </p:cBhvr>
                                      <p:to x="100000" y="90000"/>
                                    </p:animScale>
                                    <p:animScale>
                                      <p:cBhvr>
                                        <p:cTn id="50" dur="166" decel="50000">
                                          <p:stCondLst>
                                            <p:cond delay="1668"/>
                                          </p:stCondLst>
                                        </p:cTn>
                                        <p:tgtEl>
                                          <p:spTgt spid="3">
                                            <p:txEl>
                                              <p:pRg st="4" end="4"/>
                                            </p:txEl>
                                          </p:spTgt>
                                        </p:tgtEl>
                                      </p:cBhvr>
                                      <p:to x="100000" y="100000"/>
                                    </p:animScale>
                                    <p:animScale>
                                      <p:cBhvr>
                                        <p:cTn id="51" dur="26">
                                          <p:stCondLst>
                                            <p:cond delay="1808"/>
                                          </p:stCondLst>
                                        </p:cTn>
                                        <p:tgtEl>
                                          <p:spTgt spid="3">
                                            <p:txEl>
                                              <p:pRg st="4" end="4"/>
                                            </p:txEl>
                                          </p:spTgt>
                                        </p:tgtEl>
                                      </p:cBhvr>
                                      <p:to x="100000" y="95000"/>
                                    </p:animScale>
                                    <p:animScale>
                                      <p:cBhvr>
                                        <p:cTn id="5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w angle view of lightning against cloudy sky at dusk">
            <a:extLst>
              <a:ext uri="{FF2B5EF4-FFF2-40B4-BE49-F238E27FC236}">
                <a16:creationId xmlns:a16="http://schemas.microsoft.com/office/drawing/2014/main" id="{60FDAB17-1F11-9788-7B6A-85D96E5C587E}"/>
              </a:ext>
            </a:extLst>
          </p:cNvPr>
          <p:cNvPicPr>
            <a:picLocks noChangeAspect="1"/>
          </p:cNvPicPr>
          <p:nvPr/>
        </p:nvPicPr>
        <p:blipFill rotWithShape="1">
          <a:blip r:embed="rId2"/>
          <a:srcRect l="52604" r="-2" b="-2"/>
          <a:stretch/>
        </p:blipFill>
        <p:spPr>
          <a:xfrm>
            <a:off x="19" y="-1"/>
            <a:ext cx="5384781"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5527964" y="1309344"/>
            <a:ext cx="5305910" cy="1209903"/>
          </a:xfrm>
        </p:spPr>
        <p:txBody>
          <a:bodyPr>
            <a:normAutofit fontScale="90000"/>
          </a:bodyPr>
          <a:lstStyle/>
          <a:p>
            <a:pPr algn="l">
              <a:lnSpc>
                <a:spcPct val="90000"/>
              </a:lnSpc>
            </a:pPr>
            <a:r>
              <a:rPr lang="en-CA" sz="3800" b="1" i="0" u="none" strike="noStrike" baseline="0" dirty="0"/>
              <a:t>III. </a:t>
            </a:r>
            <a:r>
              <a:rPr lang="en-CA" sz="3800" b="1" i="0" u="none" strike="noStrike" baseline="0" dirty="0">
                <a:solidFill>
                  <a:srgbClr val="E9542B"/>
                </a:solidFill>
              </a:rPr>
              <a:t>THERE</a:t>
            </a:r>
            <a:r>
              <a:rPr lang="en-CA" sz="3800" b="1" i="0" u="none" strike="noStrike" baseline="0" dirty="0"/>
              <a:t> WILL BE </a:t>
            </a:r>
            <a:br>
              <a:rPr lang="en-CA" sz="3800" b="1" i="0" u="none" strike="noStrike" baseline="0" dirty="0"/>
            </a:br>
            <a:r>
              <a:rPr lang="en-CA" sz="3800" b="1" i="0" u="none" strike="noStrike" baseline="0" dirty="0"/>
              <a:t>AN OUTPOURING </a:t>
            </a:r>
            <a:br>
              <a:rPr lang="en-CA" sz="3800" b="1" i="0" u="none" strike="noStrike" baseline="0" dirty="0"/>
            </a:br>
            <a:r>
              <a:rPr lang="en-CA" sz="3800" b="1" i="0" u="none" strike="noStrike" baseline="0" dirty="0"/>
              <a:t>OF POWER</a:t>
            </a:r>
            <a:endParaRPr lang="en-US" sz="3800" dirty="0"/>
          </a:p>
        </p:txBody>
      </p:sp>
      <p:sp>
        <p:nvSpPr>
          <p:cNvPr id="5" name="TextBox 4">
            <a:extLst>
              <a:ext uri="{FF2B5EF4-FFF2-40B4-BE49-F238E27FC236}">
                <a16:creationId xmlns:a16="http://schemas.microsoft.com/office/drawing/2014/main" id="{D1C6DA1E-39AD-4AB4-B1F0-31CF6BA4D5EC}"/>
              </a:ext>
            </a:extLst>
          </p:cNvPr>
          <p:cNvSpPr txBox="1"/>
          <p:nvPr/>
        </p:nvSpPr>
        <p:spPr>
          <a:xfrm>
            <a:off x="5061527" y="4188752"/>
            <a:ext cx="4677837" cy="1077218"/>
          </a:xfrm>
          <a:prstGeom prst="rect">
            <a:avLst/>
          </a:prstGeom>
          <a:noFill/>
        </p:spPr>
        <p:txBody>
          <a:bodyPr wrap="square">
            <a:spAutoFit/>
          </a:bodyPr>
          <a:lstStyle/>
          <a:p>
            <a:pPr marL="514350" indent="-514350">
              <a:buAutoNum type="alphaUcPeriod"/>
            </a:pPr>
            <a:r>
              <a:rPr lang="en-CA" sz="3200" dirty="0">
                <a:solidFill>
                  <a:srgbClr val="E9542B"/>
                </a:solidFill>
              </a:rPr>
              <a:t>Manifestations of God </a:t>
            </a:r>
          </a:p>
          <a:p>
            <a:r>
              <a:rPr lang="en-CA" sz="3200" dirty="0">
                <a:solidFill>
                  <a:srgbClr val="E9542B"/>
                </a:solidFill>
              </a:rPr>
              <a:t>or God Himself</a:t>
            </a:r>
            <a:r>
              <a:rPr lang="en-CA" sz="3200" dirty="0">
                <a:solidFill>
                  <a:srgbClr val="FF0000"/>
                </a:solidFill>
              </a:rPr>
              <a:t>?</a:t>
            </a:r>
          </a:p>
        </p:txBody>
      </p:sp>
    </p:spTree>
    <p:extLst>
      <p:ext uri="{BB962C8B-B14F-4D97-AF65-F5344CB8AC3E}">
        <p14:creationId xmlns:p14="http://schemas.microsoft.com/office/powerpoint/2010/main" val="37133059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w angle view of lightning against cloudy sky at dusk">
            <a:extLst>
              <a:ext uri="{FF2B5EF4-FFF2-40B4-BE49-F238E27FC236}">
                <a16:creationId xmlns:a16="http://schemas.microsoft.com/office/drawing/2014/main" id="{60FDAB17-1F11-9788-7B6A-85D96E5C587E}"/>
              </a:ext>
            </a:extLst>
          </p:cNvPr>
          <p:cNvPicPr>
            <a:picLocks noChangeAspect="1"/>
          </p:cNvPicPr>
          <p:nvPr/>
        </p:nvPicPr>
        <p:blipFill rotWithShape="1">
          <a:blip r:embed="rId2"/>
          <a:srcRect l="52604" r="-2" b="-2"/>
          <a:stretch/>
        </p:blipFill>
        <p:spPr>
          <a:xfrm>
            <a:off x="19" y="-1"/>
            <a:ext cx="5384781"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5527964" y="1309344"/>
            <a:ext cx="5305910" cy="1209903"/>
          </a:xfrm>
        </p:spPr>
        <p:txBody>
          <a:bodyPr>
            <a:normAutofit fontScale="90000"/>
          </a:bodyPr>
          <a:lstStyle/>
          <a:p>
            <a:pPr algn="l">
              <a:lnSpc>
                <a:spcPct val="90000"/>
              </a:lnSpc>
            </a:pPr>
            <a:r>
              <a:rPr lang="en-CA" sz="3800" b="1" i="0" u="none" strike="noStrike" baseline="0" dirty="0"/>
              <a:t>III. </a:t>
            </a:r>
            <a:r>
              <a:rPr lang="en-CA" sz="3800" b="1" i="0" u="none" strike="noStrike" baseline="0" dirty="0">
                <a:solidFill>
                  <a:srgbClr val="E9542B"/>
                </a:solidFill>
              </a:rPr>
              <a:t>THERE</a:t>
            </a:r>
            <a:r>
              <a:rPr lang="en-CA" sz="3800" b="1" i="0" u="none" strike="noStrike" baseline="0" dirty="0"/>
              <a:t> WILL BE </a:t>
            </a:r>
            <a:br>
              <a:rPr lang="en-CA" sz="3800" b="1" i="0" u="none" strike="noStrike" baseline="0" dirty="0"/>
            </a:br>
            <a:r>
              <a:rPr lang="en-CA" sz="3800" b="1" i="0" u="none" strike="noStrike" baseline="0" dirty="0"/>
              <a:t>AN OUTPOURING </a:t>
            </a:r>
            <a:br>
              <a:rPr lang="en-CA" sz="3800" b="1" i="0" u="none" strike="noStrike" baseline="0" dirty="0"/>
            </a:br>
            <a:r>
              <a:rPr lang="en-CA" sz="3800" b="1" i="0" u="none" strike="noStrike" baseline="0" dirty="0"/>
              <a:t>OF POWER</a:t>
            </a:r>
            <a:endParaRPr lang="en-US" sz="3800" dirty="0"/>
          </a:p>
        </p:txBody>
      </p:sp>
      <p:sp>
        <p:nvSpPr>
          <p:cNvPr id="5" name="TextBox 4">
            <a:extLst>
              <a:ext uri="{FF2B5EF4-FFF2-40B4-BE49-F238E27FC236}">
                <a16:creationId xmlns:a16="http://schemas.microsoft.com/office/drawing/2014/main" id="{D1C6DA1E-39AD-4AB4-B1F0-31CF6BA4D5EC}"/>
              </a:ext>
            </a:extLst>
          </p:cNvPr>
          <p:cNvSpPr txBox="1"/>
          <p:nvPr/>
        </p:nvSpPr>
        <p:spPr>
          <a:xfrm>
            <a:off x="5061527" y="4188752"/>
            <a:ext cx="4677837" cy="1077218"/>
          </a:xfrm>
          <a:prstGeom prst="rect">
            <a:avLst/>
          </a:prstGeom>
          <a:noFill/>
        </p:spPr>
        <p:txBody>
          <a:bodyPr wrap="square">
            <a:spAutoFit/>
          </a:bodyPr>
          <a:lstStyle/>
          <a:p>
            <a:r>
              <a:rPr lang="en-CA" sz="3200" dirty="0">
                <a:solidFill>
                  <a:srgbClr val="E9542B"/>
                </a:solidFill>
              </a:rPr>
              <a:t>B. The Power to </a:t>
            </a:r>
          </a:p>
          <a:p>
            <a:r>
              <a:rPr lang="en-CA" sz="3200" dirty="0">
                <a:solidFill>
                  <a:srgbClr val="E9542B"/>
                </a:solidFill>
              </a:rPr>
              <a:t>Change Lives</a:t>
            </a:r>
            <a:endParaRPr lang="en-CA" sz="3200" dirty="0">
              <a:solidFill>
                <a:srgbClr val="FF0000"/>
              </a:solidFill>
            </a:endParaRPr>
          </a:p>
        </p:txBody>
      </p:sp>
    </p:spTree>
    <p:extLst>
      <p:ext uri="{BB962C8B-B14F-4D97-AF65-F5344CB8AC3E}">
        <p14:creationId xmlns:p14="http://schemas.microsoft.com/office/powerpoint/2010/main" val="202342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w angle view of lightning against cloudy sky at dusk">
            <a:extLst>
              <a:ext uri="{FF2B5EF4-FFF2-40B4-BE49-F238E27FC236}">
                <a16:creationId xmlns:a16="http://schemas.microsoft.com/office/drawing/2014/main" id="{60FDAB17-1F11-9788-7B6A-85D96E5C587E}"/>
              </a:ext>
            </a:extLst>
          </p:cNvPr>
          <p:cNvPicPr>
            <a:picLocks noChangeAspect="1"/>
          </p:cNvPicPr>
          <p:nvPr/>
        </p:nvPicPr>
        <p:blipFill rotWithShape="1">
          <a:blip r:embed="rId2"/>
          <a:srcRect l="52604" r="-2" b="-2"/>
          <a:stretch/>
        </p:blipFill>
        <p:spPr>
          <a:xfrm>
            <a:off x="19" y="-1"/>
            <a:ext cx="5384781"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5384799" y="23545"/>
            <a:ext cx="3889202" cy="1320800"/>
          </a:xfrm>
        </p:spPr>
        <p:txBody>
          <a:bodyPr>
            <a:normAutofit/>
          </a:bodyPr>
          <a:lstStyle/>
          <a:p>
            <a:pPr algn="l">
              <a:lnSpc>
                <a:spcPct val="90000"/>
              </a:lnSpc>
            </a:pPr>
            <a:r>
              <a:rPr lang="en-CA" sz="2000" b="1" i="0" u="none" strike="noStrike" baseline="0" dirty="0"/>
              <a:t>III. </a:t>
            </a:r>
            <a:r>
              <a:rPr lang="en-CA" sz="2000" b="1" i="0" u="none" strike="noStrike" baseline="0" dirty="0">
                <a:solidFill>
                  <a:srgbClr val="E9542B"/>
                </a:solidFill>
              </a:rPr>
              <a:t>THERE</a:t>
            </a:r>
            <a:r>
              <a:rPr lang="en-CA" sz="2000" b="1" i="0" u="none" strike="noStrike" baseline="0" dirty="0"/>
              <a:t> WILL BE </a:t>
            </a:r>
            <a:br>
              <a:rPr lang="en-CA" sz="2000" b="1" i="0" u="none" strike="noStrike" baseline="0" dirty="0"/>
            </a:br>
            <a:r>
              <a:rPr lang="en-CA" sz="2000" b="1" i="0" u="none" strike="noStrike" baseline="0" dirty="0"/>
              <a:t>AN OUTPOURING </a:t>
            </a:r>
            <a:br>
              <a:rPr lang="en-CA" sz="2000" b="1" i="0" u="none" strike="noStrike" baseline="0" dirty="0"/>
            </a:br>
            <a:r>
              <a:rPr lang="en-CA" sz="2000" b="1" i="0" u="none" strike="noStrike" baseline="0" dirty="0"/>
              <a:t>OF POWER</a:t>
            </a:r>
            <a:endParaRPr lang="en-US" sz="2000" dirty="0"/>
          </a:p>
        </p:txBody>
      </p:sp>
      <p:sp>
        <p:nvSpPr>
          <p:cNvPr id="8" name="Content Placeholder 7">
            <a:extLst>
              <a:ext uri="{FF2B5EF4-FFF2-40B4-BE49-F238E27FC236}">
                <a16:creationId xmlns:a16="http://schemas.microsoft.com/office/drawing/2014/main" id="{9F356AE0-D1E2-4495-A192-3670A41B6369}"/>
              </a:ext>
            </a:extLst>
          </p:cNvPr>
          <p:cNvSpPr>
            <a:spLocks noGrp="1"/>
          </p:cNvSpPr>
          <p:nvPr>
            <p:ph sz="quarter" idx="4"/>
          </p:nvPr>
        </p:nvSpPr>
        <p:spPr>
          <a:xfrm>
            <a:off x="5079147" y="2264880"/>
            <a:ext cx="4905361" cy="4285672"/>
          </a:xfrm>
        </p:spPr>
        <p:txBody>
          <a:bodyPr>
            <a:normAutofit fontScale="70000" lnSpcReduction="20000"/>
          </a:bodyPr>
          <a:lstStyle/>
          <a:p>
            <a:pPr marL="0" indent="0">
              <a:buNone/>
            </a:pPr>
            <a:r>
              <a:rPr lang="en-CA" sz="3600" i="1" dirty="0">
                <a:solidFill>
                  <a:srgbClr val="E9542B"/>
                </a:solidFill>
              </a:rPr>
              <a:t>“The Spirit of the Lord is upon me, because he hath anointed me to preach the gospel to the poor; he hath sent me to heal the </a:t>
            </a:r>
            <a:r>
              <a:rPr lang="en-CA" sz="3600" i="1" dirty="0" err="1">
                <a:solidFill>
                  <a:srgbClr val="E9542B"/>
                </a:solidFill>
              </a:rPr>
              <a:t>brokenhearted</a:t>
            </a:r>
            <a:r>
              <a:rPr lang="en-CA" sz="3600" i="1" dirty="0">
                <a:solidFill>
                  <a:srgbClr val="E9542B"/>
                </a:solidFill>
              </a:rPr>
              <a:t>, to preach deliverance to the captives, and recovering of sight to the blind, to set at liberty them that are bruised, </a:t>
            </a:r>
          </a:p>
          <a:p>
            <a:pPr marL="0" indent="0">
              <a:buNone/>
            </a:pPr>
            <a:r>
              <a:rPr lang="en-CA" sz="3600" i="1" dirty="0">
                <a:solidFill>
                  <a:srgbClr val="E9542B"/>
                </a:solidFill>
              </a:rPr>
              <a:t>19. To preach the acceptable year of the Lord.”</a:t>
            </a:r>
          </a:p>
          <a:p>
            <a:pPr marL="0" indent="0">
              <a:buNone/>
            </a:pPr>
            <a:r>
              <a:rPr lang="en-CA" sz="3600" i="1" dirty="0">
                <a:solidFill>
                  <a:srgbClr val="E9542B"/>
                </a:solidFill>
              </a:rPr>
              <a:t>				Luke 4:18-19</a:t>
            </a:r>
          </a:p>
          <a:p>
            <a:endParaRPr lang="en-CA" dirty="0"/>
          </a:p>
        </p:txBody>
      </p:sp>
      <p:sp>
        <p:nvSpPr>
          <p:cNvPr id="5" name="TextBox 4">
            <a:extLst>
              <a:ext uri="{FF2B5EF4-FFF2-40B4-BE49-F238E27FC236}">
                <a16:creationId xmlns:a16="http://schemas.microsoft.com/office/drawing/2014/main" id="{D1C6DA1E-39AD-4AB4-B1F0-31CF6BA4D5EC}"/>
              </a:ext>
            </a:extLst>
          </p:cNvPr>
          <p:cNvSpPr txBox="1"/>
          <p:nvPr/>
        </p:nvSpPr>
        <p:spPr>
          <a:xfrm>
            <a:off x="5703455" y="1064551"/>
            <a:ext cx="4677837" cy="1200329"/>
          </a:xfrm>
          <a:prstGeom prst="rect">
            <a:avLst/>
          </a:prstGeom>
          <a:noFill/>
        </p:spPr>
        <p:txBody>
          <a:bodyPr wrap="square">
            <a:spAutoFit/>
          </a:bodyPr>
          <a:lstStyle/>
          <a:p>
            <a:r>
              <a:rPr lang="en-CA" sz="2000" dirty="0">
                <a:solidFill>
                  <a:srgbClr val="E9542B"/>
                </a:solidFill>
              </a:rPr>
              <a:t>B. The Power to </a:t>
            </a:r>
          </a:p>
          <a:p>
            <a:r>
              <a:rPr lang="en-CA" sz="2000" dirty="0">
                <a:solidFill>
                  <a:srgbClr val="E9542B"/>
                </a:solidFill>
              </a:rPr>
              <a:t>Change Lives</a:t>
            </a:r>
          </a:p>
          <a:p>
            <a:endParaRPr lang="en-CA" sz="3200" dirty="0">
              <a:solidFill>
                <a:srgbClr val="E9542B"/>
              </a:solidFill>
            </a:endParaRPr>
          </a:p>
        </p:txBody>
      </p:sp>
    </p:spTree>
    <p:extLst>
      <p:ext uri="{BB962C8B-B14F-4D97-AF65-F5344CB8AC3E}">
        <p14:creationId xmlns:p14="http://schemas.microsoft.com/office/powerpoint/2010/main" val="38527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2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8">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p:cTn id="13" dur="2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15" dur="2000" fill="hold"/>
                                        <p:tgtEl>
                                          <p:spTgt spid="8">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8">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2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21" dur="2000" fill="hold"/>
                                        <p:tgtEl>
                                          <p:spTgt spid="8">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8">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887100" y="3303118"/>
            <a:ext cx="8761413" cy="898674"/>
          </a:xfrm>
        </p:spPr>
        <p:txBody>
          <a:bodyPr anchor="b">
            <a:noAutofit/>
          </a:bodyPr>
          <a:lstStyle/>
          <a:p>
            <a:pPr algn="ctr">
              <a:lnSpc>
                <a:spcPct val="90000"/>
              </a:lnSpc>
            </a:pPr>
            <a:r>
              <a:rPr lang="en-CA" sz="6000" b="1" i="0" u="none" strike="noStrike" baseline="0" dirty="0">
                <a:solidFill>
                  <a:srgbClr val="E9542B"/>
                </a:solidFill>
              </a:rPr>
              <a:t>What Will Be the Signs of the Final Outpouring of God’s Holy Spirit?</a:t>
            </a:r>
            <a:endParaRPr lang="en-US" sz="6000" b="1" dirty="0">
              <a:solidFill>
                <a:srgbClr val="E9542B"/>
              </a:solidFill>
            </a:endParaRPr>
          </a:p>
        </p:txBody>
      </p:sp>
    </p:spTree>
    <p:extLst>
      <p:ext uri="{BB962C8B-B14F-4D97-AF65-F5344CB8AC3E}">
        <p14:creationId xmlns:p14="http://schemas.microsoft.com/office/powerpoint/2010/main" val="9642628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8"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9" name="Straight Connector 8">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0"/>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25" name="Straight Connector 24">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133350" y="854529"/>
            <a:ext cx="6496049" cy="5148943"/>
          </a:xfrm>
        </p:spPr>
        <p:txBody>
          <a:bodyPr vert="horz" lIns="91440" tIns="45720" rIns="91440" bIns="45720" rtlCol="0" anchor="ctr">
            <a:noAutofit/>
          </a:bodyPr>
          <a:lstStyle/>
          <a:p>
            <a:pPr>
              <a:lnSpc>
                <a:spcPct val="90000"/>
              </a:lnSpc>
            </a:pPr>
            <a:r>
              <a:rPr lang="en-US" sz="3200" b="1" i="1" u="none" strike="noStrike" baseline="0" dirty="0"/>
              <a:t>“</a:t>
            </a:r>
            <a:r>
              <a:rPr lang="en-US" sz="3200" b="1" i="1" u="sng" strike="noStrike" baseline="0" dirty="0"/>
              <a:t>And afterward (</a:t>
            </a:r>
            <a:r>
              <a:rPr lang="en-CA" sz="3200" b="1" i="1" u="sng" strike="noStrike" baseline="0" dirty="0"/>
              <a:t>And it shall come to pass afterward - KJV)</a:t>
            </a:r>
            <a:r>
              <a:rPr lang="en-US" sz="3200" b="1" i="1" u="none" strike="noStrike" baseline="0" dirty="0"/>
              <a:t>, </a:t>
            </a:r>
            <a:br>
              <a:rPr lang="en-US" sz="3200" b="1" i="1" u="none" strike="noStrike" baseline="0" dirty="0"/>
            </a:br>
            <a:r>
              <a:rPr lang="en-US" sz="3200" b="1" i="1" u="none" strike="noStrike" baseline="0" dirty="0"/>
              <a:t>I will pour out my Spirit on all people. Your sons and daughters will prophesy, your old men will dream dreams, your young men will see visions. </a:t>
            </a:r>
            <a:br>
              <a:rPr lang="en-US" sz="3200" b="1" i="1" u="none" strike="noStrike" baseline="0" dirty="0"/>
            </a:br>
            <a:r>
              <a:rPr lang="en-US" sz="3200" b="1" i="1" u="none" strike="noStrike" baseline="0" dirty="0"/>
              <a:t>29. Even on my servants, both men and women, I will pour out my Spirit in those days. </a:t>
            </a:r>
            <a:br>
              <a:rPr lang="en-US" sz="3200" b="1" i="1" u="none" strike="noStrike" baseline="0" dirty="0"/>
            </a:br>
            <a:r>
              <a:rPr lang="en-US" sz="3200" b="1" i="1" u="none" strike="noStrike" baseline="0" dirty="0"/>
              <a:t>30. I will show wonders in the heavens and on the earth, blood and fire and billows of smoke.”</a:t>
            </a:r>
            <a:br>
              <a:rPr lang="en-US" sz="3200" b="1" i="1" u="none" strike="noStrike" baseline="0" dirty="0"/>
            </a:br>
            <a:r>
              <a:rPr lang="en-US" sz="3200" b="1" i="1" u="none" strike="noStrike" baseline="0" dirty="0"/>
              <a:t> </a:t>
            </a:r>
            <a:br>
              <a:rPr lang="en-US" sz="3200" b="1" i="1" u="none" strike="noStrike" baseline="0" dirty="0"/>
            </a:br>
            <a:r>
              <a:rPr lang="en-US" sz="3200" b="1" i="1" u="none" strike="noStrike" baseline="0" dirty="0"/>
              <a:t>			</a:t>
            </a:r>
            <a:r>
              <a:rPr lang="en-US" sz="3200" b="1" i="1" dirty="0"/>
              <a:t>					</a:t>
            </a:r>
            <a:r>
              <a:rPr lang="en-US" sz="3200" b="1" i="1" u="none" strike="noStrike" baseline="0" dirty="0"/>
              <a:t>Joel 2:28-30</a:t>
            </a:r>
            <a:endParaRPr lang="en-US" sz="3200" b="1" i="1" dirty="0"/>
          </a:p>
        </p:txBody>
      </p:sp>
    </p:spTree>
    <p:extLst>
      <p:ext uri="{BB962C8B-B14F-4D97-AF65-F5344CB8AC3E}">
        <p14:creationId xmlns:p14="http://schemas.microsoft.com/office/powerpoint/2010/main" val="5022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8"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9" name="Straight Connector 8">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0"/>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25" name="Straight Connector 24">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76226" y="854529"/>
            <a:ext cx="6353174" cy="5148943"/>
          </a:xfrm>
        </p:spPr>
        <p:txBody>
          <a:bodyPr vert="horz" lIns="91440" tIns="45720" rIns="91440" bIns="45720" rtlCol="0" anchor="ctr">
            <a:noAutofit/>
          </a:bodyPr>
          <a:lstStyle/>
          <a:p>
            <a:pPr>
              <a:lnSpc>
                <a:spcPct val="90000"/>
              </a:lnSpc>
            </a:pPr>
            <a:r>
              <a:rPr lang="en-US" sz="3200" b="1" i="1" u="none" strike="noStrike" baseline="0" dirty="0"/>
              <a:t>31. The sun will be turned to darkness and the moon to blood </a:t>
            </a:r>
            <a:r>
              <a:rPr lang="en-US" sz="3200" b="1" i="1" u="sng" strike="noStrike" baseline="0" dirty="0"/>
              <a:t>before</a:t>
            </a:r>
            <a:r>
              <a:rPr lang="en-US" sz="3200" b="1" i="1" u="none" strike="noStrike" baseline="0" dirty="0"/>
              <a:t> the coming of the great and dreadful day of the LORD. </a:t>
            </a:r>
            <a:br>
              <a:rPr lang="en-US" sz="3200" b="1" i="1" u="none" strike="noStrike" baseline="0" dirty="0"/>
            </a:br>
            <a:r>
              <a:rPr lang="en-US" sz="3200" b="1" i="1" u="none" strike="noStrike" baseline="0" dirty="0"/>
              <a:t>32. And everyone who calls on the name of the LORD will be saved; </a:t>
            </a:r>
            <a:r>
              <a:rPr lang="en-US" sz="3200" b="1" i="1" u="sng" strike="noStrike" baseline="0" dirty="0"/>
              <a:t>for on Mount Zion and in Jerusalem there will be deliverance, as the LORD has said, among the survivors whom the LORD calls</a:t>
            </a:r>
            <a:r>
              <a:rPr lang="en-US" sz="3200" b="1" i="1" u="none" strike="noStrike" baseline="0" dirty="0"/>
              <a:t>.”</a:t>
            </a:r>
            <a:br>
              <a:rPr lang="en-US" sz="3200" b="1" i="1" u="none" strike="noStrike" baseline="0" dirty="0"/>
            </a:br>
            <a:r>
              <a:rPr lang="en-US" sz="3200" b="1" i="1" u="none" strike="noStrike" baseline="0" dirty="0"/>
              <a:t>																					Joel 2:31-32</a:t>
            </a:r>
            <a:endParaRPr lang="en-US" sz="3200" b="1" i="1" dirty="0"/>
          </a:p>
        </p:txBody>
      </p:sp>
    </p:spTree>
    <p:extLst>
      <p:ext uri="{BB962C8B-B14F-4D97-AF65-F5344CB8AC3E}">
        <p14:creationId xmlns:p14="http://schemas.microsoft.com/office/powerpoint/2010/main" val="34661820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30909" y="66529"/>
            <a:ext cx="9370970" cy="1077229"/>
          </a:xfrm>
        </p:spPr>
        <p:txBody>
          <a:bodyPr>
            <a:noAutofit/>
          </a:bodyPr>
          <a:lstStyle/>
          <a:p>
            <a:pPr algn="l"/>
            <a:r>
              <a:rPr lang="en-CA" sz="4000" b="1" i="0" u="none" strike="noStrike" baseline="0" dirty="0">
                <a:solidFill>
                  <a:srgbClr val="E9542B"/>
                </a:solidFill>
              </a:rPr>
              <a:t>I. THERE WILL BE AN OUTCRY FOR REPENTANCE</a:t>
            </a:r>
            <a:br>
              <a:rPr lang="en-CA" sz="4000" b="1" i="0" u="none" strike="noStrike" baseline="0" dirty="0">
                <a:solidFill>
                  <a:srgbClr val="E9542B"/>
                </a:solidFill>
              </a:rPr>
            </a:br>
            <a:r>
              <a:rPr lang="en-CA" sz="4000" b="1" i="0" u="none" strike="noStrike" baseline="0" dirty="0">
                <a:solidFill>
                  <a:srgbClr val="E9542B"/>
                </a:solidFill>
              </a:rPr>
              <a:t>	A. A Sorrow That Leads to Hope</a:t>
            </a:r>
            <a:endParaRPr lang="en-US" sz="4000" dirty="0">
              <a:solidFill>
                <a:srgbClr val="E9542B"/>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230909" y="2669309"/>
            <a:ext cx="9763361" cy="3294314"/>
          </a:xfrm>
        </p:spPr>
        <p:txBody>
          <a:bodyPr>
            <a:noAutofit/>
          </a:bodyPr>
          <a:lstStyle/>
          <a:p>
            <a:pPr marL="0" indent="0">
              <a:buNone/>
            </a:pPr>
            <a:r>
              <a:rPr lang="en-CA" sz="3600" b="0" i="1" u="none" strike="noStrike" baseline="0" dirty="0">
                <a:solidFill>
                  <a:srgbClr val="E9542B"/>
                </a:solidFill>
              </a:rPr>
              <a:t>“Even if I caused you sorrow by my letter, I do not regret it. Though I did regret it – I see that my letter hurt you, but only for a little while-- </a:t>
            </a:r>
          </a:p>
          <a:p>
            <a:pPr marL="0" indent="0">
              <a:buNone/>
            </a:pPr>
            <a:r>
              <a:rPr lang="en-CA" sz="3600" b="0" i="1" u="none" strike="noStrike" baseline="0" dirty="0">
                <a:solidFill>
                  <a:srgbClr val="E9542B"/>
                </a:solidFill>
              </a:rPr>
              <a:t>												II Corinthians 7:8</a:t>
            </a:r>
            <a:endParaRPr lang="en-CA" sz="3600" dirty="0">
              <a:solidFill>
                <a:srgbClr val="E9542B"/>
              </a:solidFill>
            </a:endParaRPr>
          </a:p>
        </p:txBody>
      </p:sp>
    </p:spTree>
    <p:extLst>
      <p:ext uri="{BB962C8B-B14F-4D97-AF65-F5344CB8AC3E}">
        <p14:creationId xmlns:p14="http://schemas.microsoft.com/office/powerpoint/2010/main" val="2311496617"/>
      </p:ext>
    </p:extLst>
  </p:cSld>
  <p:clrMapOvr>
    <a:masterClrMapping/>
  </p:clrMapOvr>
  <mc:AlternateContent xmlns:mc="http://schemas.openxmlformats.org/markup-compatibility/2006">
    <mc:Choice xmlns:p14="http://schemas.microsoft.com/office/powerpoint/2010/main" Requires="p14">
      <p:transition spd="slow" p14:dur="275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30909" y="66529"/>
            <a:ext cx="9370970" cy="1077229"/>
          </a:xfrm>
        </p:spPr>
        <p:txBody>
          <a:bodyPr>
            <a:noAutofit/>
          </a:bodyPr>
          <a:lstStyle/>
          <a:p>
            <a:pPr algn="l"/>
            <a:r>
              <a:rPr lang="en-CA" sz="4000" b="1" i="0" u="none" strike="noStrike" baseline="0" dirty="0">
                <a:solidFill>
                  <a:srgbClr val="E9542B"/>
                </a:solidFill>
              </a:rPr>
              <a:t>I. THERE WILL BE AN OUTCRY FOR REPENTANCE</a:t>
            </a:r>
            <a:br>
              <a:rPr lang="en-CA" sz="4000" b="1" i="0" u="none" strike="noStrike" baseline="0" dirty="0">
                <a:solidFill>
                  <a:srgbClr val="E9542B"/>
                </a:solidFill>
              </a:rPr>
            </a:br>
            <a:r>
              <a:rPr lang="en-CA" sz="4000" b="1" i="0" u="none" strike="noStrike" baseline="0" dirty="0">
                <a:solidFill>
                  <a:srgbClr val="E9542B"/>
                </a:solidFill>
              </a:rPr>
              <a:t>	A. A Sorrow That Leads to Hope</a:t>
            </a:r>
            <a:endParaRPr lang="en-US" sz="4000" dirty="0">
              <a:solidFill>
                <a:srgbClr val="E9542B"/>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230909" y="2068945"/>
            <a:ext cx="9763361" cy="3294314"/>
          </a:xfrm>
        </p:spPr>
        <p:txBody>
          <a:bodyPr>
            <a:noAutofit/>
          </a:bodyPr>
          <a:lstStyle/>
          <a:p>
            <a:pPr marL="0" indent="0">
              <a:buNone/>
            </a:pPr>
            <a:r>
              <a:rPr lang="en-CA" sz="3600" b="0" i="1" u="none" strike="noStrike" baseline="0" dirty="0">
                <a:solidFill>
                  <a:srgbClr val="E9542B"/>
                </a:solidFill>
              </a:rPr>
              <a:t>9. yet now I am happy, not because you were made sorry, but because your sorrow led you to repentance. For you became sorrowful as God intended and so were not harmed in any way by us. 10. Godly sorrow brings repentance that leads to salvation and leaves no regret, but worldly sorrow brings death.</a:t>
            </a:r>
          </a:p>
          <a:p>
            <a:pPr marL="0" indent="0">
              <a:buNone/>
            </a:pPr>
            <a:r>
              <a:rPr lang="en-CA" sz="3600" b="0" i="1" u="none" strike="noStrike" baseline="0" dirty="0">
                <a:solidFill>
                  <a:srgbClr val="E9542B"/>
                </a:solidFill>
              </a:rPr>
              <a:t>									II Corinthians 7:9-10</a:t>
            </a:r>
            <a:endParaRPr lang="en-CA" sz="3600" dirty="0">
              <a:solidFill>
                <a:srgbClr val="E9542B"/>
              </a:solidFill>
            </a:endParaRPr>
          </a:p>
        </p:txBody>
      </p:sp>
    </p:spTree>
    <p:extLst>
      <p:ext uri="{BB962C8B-B14F-4D97-AF65-F5344CB8AC3E}">
        <p14:creationId xmlns:p14="http://schemas.microsoft.com/office/powerpoint/2010/main" val="1668201346"/>
      </p:ext>
    </p:extLst>
  </p:cSld>
  <p:clrMapOvr>
    <a:masterClrMapping/>
  </p:clrMapOvr>
  <mc:AlternateContent xmlns:mc="http://schemas.openxmlformats.org/markup-compatibility/2006">
    <mc:Choice xmlns:p14="http://schemas.microsoft.com/office/powerpoint/2010/main" Requires="p14">
      <p:transition spd="slow" p14:dur="27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30909" y="66529"/>
            <a:ext cx="9370970" cy="1077229"/>
          </a:xfrm>
        </p:spPr>
        <p:txBody>
          <a:bodyPr>
            <a:noAutofit/>
          </a:bodyPr>
          <a:lstStyle/>
          <a:p>
            <a:pPr algn="l"/>
            <a:r>
              <a:rPr lang="en-CA" sz="4000" b="1" i="0" u="none" strike="noStrike" baseline="0" dirty="0">
                <a:solidFill>
                  <a:srgbClr val="E9542B"/>
                </a:solidFill>
              </a:rPr>
              <a:t>I. THERE WILL BE AN OUTCRY FOR REPENTANCE</a:t>
            </a:r>
            <a:br>
              <a:rPr lang="en-CA" sz="4000" b="1" i="0" u="none" strike="noStrike" baseline="0" dirty="0">
                <a:solidFill>
                  <a:srgbClr val="E9542B"/>
                </a:solidFill>
              </a:rPr>
            </a:br>
            <a:r>
              <a:rPr lang="en-CA" sz="4000" b="1" i="0" u="none" strike="noStrike" baseline="0" dirty="0">
                <a:solidFill>
                  <a:srgbClr val="E9542B"/>
                </a:solidFill>
              </a:rPr>
              <a:t>	B. To Turn Away Not Confess Away</a:t>
            </a:r>
            <a:endParaRPr lang="en-US" sz="4000" dirty="0">
              <a:solidFill>
                <a:srgbClr val="E9542B"/>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230909" y="2244435"/>
            <a:ext cx="9763361" cy="3118823"/>
          </a:xfrm>
        </p:spPr>
        <p:txBody>
          <a:bodyPr>
            <a:noAutofit/>
          </a:bodyPr>
          <a:lstStyle/>
          <a:p>
            <a:pPr marL="0" indent="0">
              <a:buNone/>
            </a:pPr>
            <a:r>
              <a:rPr lang="en-CA" sz="3600" b="0" i="1" u="none" strike="noStrike" baseline="0" dirty="0">
                <a:solidFill>
                  <a:srgbClr val="E9542B"/>
                </a:solidFill>
              </a:rPr>
              <a:t>“If we confess our sins, he is faithful and just and will forgive us our sins and purify us from all unrighteousness.”</a:t>
            </a:r>
          </a:p>
          <a:p>
            <a:pPr marL="0" indent="0">
              <a:buNone/>
            </a:pPr>
            <a:r>
              <a:rPr lang="en-CA" sz="3600" b="0" i="1" u="none" strike="noStrike" baseline="0" dirty="0">
                <a:solidFill>
                  <a:srgbClr val="E9542B"/>
                </a:solidFill>
              </a:rPr>
              <a:t>														I John 1:9</a:t>
            </a:r>
          </a:p>
          <a:p>
            <a:pPr marL="0" indent="0">
              <a:buNone/>
            </a:pPr>
            <a:endParaRPr lang="en-CA" sz="3600" b="0" i="1" u="none" strike="noStrike" baseline="0" dirty="0">
              <a:solidFill>
                <a:srgbClr val="E9542B"/>
              </a:solidFill>
            </a:endParaRPr>
          </a:p>
          <a:p>
            <a:pPr marL="0" indent="0">
              <a:buNone/>
            </a:pPr>
            <a:r>
              <a:rPr lang="en-CA" sz="3600" b="0" i="1" u="none" strike="noStrike" baseline="0" dirty="0">
                <a:solidFill>
                  <a:srgbClr val="E9542B"/>
                </a:solidFill>
              </a:rPr>
              <a:t>“Produce fruit in keeping with repentance.”</a:t>
            </a:r>
          </a:p>
          <a:p>
            <a:pPr marL="0" indent="0">
              <a:buNone/>
            </a:pPr>
            <a:r>
              <a:rPr lang="en-CA" sz="3600" b="0" i="1" u="none" strike="noStrike" baseline="0" dirty="0">
                <a:solidFill>
                  <a:srgbClr val="E9542B"/>
                </a:solidFill>
              </a:rPr>
              <a:t>														Luke 3:8</a:t>
            </a:r>
          </a:p>
        </p:txBody>
      </p:sp>
    </p:spTree>
    <p:extLst>
      <p:ext uri="{BB962C8B-B14F-4D97-AF65-F5344CB8AC3E}">
        <p14:creationId xmlns:p14="http://schemas.microsoft.com/office/powerpoint/2010/main" val="2675113353"/>
      </p:ext>
    </p:extLst>
  </p:cSld>
  <p:clrMapOvr>
    <a:masterClrMapping/>
  </p:clrMapOvr>
  <mc:AlternateContent xmlns:mc="http://schemas.openxmlformats.org/markup-compatibility/2006">
    <mc:Choice xmlns:p14="http://schemas.microsoft.com/office/powerpoint/2010/main" Requires="p14">
      <p:transition spd="slow" p14:dur="25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heel(1)">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sz="4000" b="1" i="0" u="none" strike="noStrike" baseline="0" dirty="0"/>
              <a:t>II. THERE WILL BE AN OPPORTUNITY FOR RESTORATION</a:t>
            </a:r>
            <a:br>
              <a:rPr lang="en-CA" b="1" i="0" u="none" strike="noStrike" baseline="0" dirty="0">
                <a:solidFill>
                  <a:schemeClr val="accent2">
                    <a:lumMod val="60000"/>
                    <a:lumOff val="40000"/>
                  </a:schemeClr>
                </a:solidFill>
              </a:rPr>
            </a:b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267195" y="748145"/>
            <a:ext cx="5717314" cy="4821382"/>
          </a:xfrm>
        </p:spPr>
        <p:txBody>
          <a:bodyPr anchor="ctr">
            <a:noAutofit/>
          </a:bodyPr>
          <a:lstStyle/>
          <a:p>
            <a:pPr marL="514350" indent="-514350">
              <a:buAutoNum type="alphaUcPeriod"/>
            </a:pPr>
            <a:r>
              <a:rPr lang="en-CA" sz="3600" dirty="0">
                <a:solidFill>
                  <a:schemeClr val="accent1"/>
                </a:solidFill>
              </a:rPr>
              <a:t>It’s Your Choice</a:t>
            </a:r>
          </a:p>
          <a:p>
            <a:pPr marL="0" indent="0">
              <a:buNone/>
            </a:pPr>
            <a:endParaRPr lang="en-CA" sz="3200" dirty="0">
              <a:solidFill>
                <a:schemeClr val="accent1"/>
              </a:solidFill>
            </a:endParaRPr>
          </a:p>
          <a:p>
            <a:pPr marL="0" indent="0">
              <a:buNone/>
            </a:pPr>
            <a:r>
              <a:rPr lang="en-CA" sz="3200" dirty="0">
                <a:solidFill>
                  <a:schemeClr val="accent1"/>
                </a:solidFill>
              </a:rPr>
              <a:t>The word “restore” means   “to bring back into existence or use; re-establish: restore law and order. 2. To bring back to an original condition. 3. To put (someone) back in a former position: </a:t>
            </a:r>
          </a:p>
          <a:p>
            <a:pPr marL="0" indent="0">
              <a:buNone/>
            </a:pPr>
            <a:endParaRPr lang="en-CA" sz="3200" dirty="0">
              <a:solidFill>
                <a:schemeClr val="accent1"/>
              </a:solidFill>
            </a:endParaRPr>
          </a:p>
        </p:txBody>
      </p:sp>
    </p:spTree>
    <p:extLst>
      <p:ext uri="{BB962C8B-B14F-4D97-AF65-F5344CB8AC3E}">
        <p14:creationId xmlns:p14="http://schemas.microsoft.com/office/powerpoint/2010/main" val="39416732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sz="4000" b="1" i="0" u="none" strike="noStrike" baseline="0" dirty="0"/>
              <a:t>II. THERE WILL BE AN OPPORTUNITY FOR RESTORATION</a:t>
            </a:r>
            <a:br>
              <a:rPr lang="en-CA" b="1" i="0" u="none" strike="noStrike" baseline="0" dirty="0">
                <a:solidFill>
                  <a:schemeClr val="accent2">
                    <a:lumMod val="60000"/>
                    <a:lumOff val="40000"/>
                  </a:schemeClr>
                </a:solidFill>
              </a:rPr>
            </a:b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073236" y="748145"/>
            <a:ext cx="5911273" cy="4821382"/>
          </a:xfrm>
        </p:spPr>
        <p:txBody>
          <a:bodyPr anchor="ctr">
            <a:noAutofit/>
          </a:bodyPr>
          <a:lstStyle/>
          <a:p>
            <a:pPr marL="0" indent="0">
              <a:buNone/>
            </a:pPr>
            <a:r>
              <a:rPr lang="en-CA" sz="3200" dirty="0">
                <a:solidFill>
                  <a:schemeClr val="accent1"/>
                </a:solidFill>
              </a:rPr>
              <a:t>B. The Justice of Mercy</a:t>
            </a:r>
          </a:p>
          <a:p>
            <a:pPr marL="0" indent="0">
              <a:buNone/>
            </a:pPr>
            <a:endParaRPr lang="en-CA" sz="3200" dirty="0">
              <a:solidFill>
                <a:schemeClr val="accent1"/>
              </a:solidFill>
            </a:endParaRPr>
          </a:p>
          <a:p>
            <a:pPr marL="0" indent="0">
              <a:buNone/>
            </a:pPr>
            <a:r>
              <a:rPr lang="en-CA" sz="3200" dirty="0">
                <a:solidFill>
                  <a:schemeClr val="accent1"/>
                </a:solidFill>
              </a:rPr>
              <a:t>The word “sovereign” means “1. One that exercises supreme, permanent authority, especially in a nation or other governmental unit, 2. A nation that governs territory outside its borders.”</a:t>
            </a:r>
          </a:p>
        </p:txBody>
      </p:sp>
    </p:spTree>
    <p:extLst>
      <p:ext uri="{BB962C8B-B14F-4D97-AF65-F5344CB8AC3E}">
        <p14:creationId xmlns:p14="http://schemas.microsoft.com/office/powerpoint/2010/main" val="45096575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80">
                                          <p:stCondLst>
                                            <p:cond delay="0"/>
                                          </p:stCondLst>
                                        </p:cTn>
                                        <p:tgtEl>
                                          <p:spTgt spid="3">
                                            <p:txEl>
                                              <p:pRg st="2" end="2"/>
                                            </p:txEl>
                                          </p:spTgt>
                                        </p:tgtEl>
                                      </p:cBhvr>
                                    </p:animEffect>
                                    <p:anim calcmode="lin" valueType="num">
                                      <p:cBhvr>
                                        <p:cTn id="1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2" end="2"/>
                                            </p:txEl>
                                          </p:spTgt>
                                        </p:tgtEl>
                                      </p:cBhvr>
                                      <p:to x="100000" y="60000"/>
                                    </p:animScale>
                                    <p:animScale>
                                      <p:cBhvr>
                                        <p:cTn id="22" dur="166" decel="50000">
                                          <p:stCondLst>
                                            <p:cond delay="676"/>
                                          </p:stCondLst>
                                        </p:cTn>
                                        <p:tgtEl>
                                          <p:spTgt spid="3">
                                            <p:txEl>
                                              <p:pRg st="2" end="2"/>
                                            </p:txEl>
                                          </p:spTgt>
                                        </p:tgtEl>
                                      </p:cBhvr>
                                      <p:to x="100000" y="100000"/>
                                    </p:animScale>
                                    <p:animScale>
                                      <p:cBhvr>
                                        <p:cTn id="23" dur="26">
                                          <p:stCondLst>
                                            <p:cond delay="1312"/>
                                          </p:stCondLst>
                                        </p:cTn>
                                        <p:tgtEl>
                                          <p:spTgt spid="3">
                                            <p:txEl>
                                              <p:pRg st="2" end="2"/>
                                            </p:txEl>
                                          </p:spTgt>
                                        </p:tgtEl>
                                      </p:cBhvr>
                                      <p:to x="100000" y="80000"/>
                                    </p:animScale>
                                    <p:animScale>
                                      <p:cBhvr>
                                        <p:cTn id="24" dur="166" decel="50000">
                                          <p:stCondLst>
                                            <p:cond delay="1338"/>
                                          </p:stCondLst>
                                        </p:cTn>
                                        <p:tgtEl>
                                          <p:spTgt spid="3">
                                            <p:txEl>
                                              <p:pRg st="2" end="2"/>
                                            </p:txEl>
                                          </p:spTgt>
                                        </p:tgtEl>
                                      </p:cBhvr>
                                      <p:to x="100000" y="100000"/>
                                    </p:animScale>
                                    <p:animScale>
                                      <p:cBhvr>
                                        <p:cTn id="25" dur="26">
                                          <p:stCondLst>
                                            <p:cond delay="1642"/>
                                          </p:stCondLst>
                                        </p:cTn>
                                        <p:tgtEl>
                                          <p:spTgt spid="3">
                                            <p:txEl>
                                              <p:pRg st="2" end="2"/>
                                            </p:txEl>
                                          </p:spTgt>
                                        </p:tgtEl>
                                      </p:cBhvr>
                                      <p:to x="100000" y="90000"/>
                                    </p:animScale>
                                    <p:animScale>
                                      <p:cBhvr>
                                        <p:cTn id="26" dur="166" decel="50000">
                                          <p:stCondLst>
                                            <p:cond delay="1668"/>
                                          </p:stCondLst>
                                        </p:cTn>
                                        <p:tgtEl>
                                          <p:spTgt spid="3">
                                            <p:txEl>
                                              <p:pRg st="2" end="2"/>
                                            </p:txEl>
                                          </p:spTgt>
                                        </p:tgtEl>
                                      </p:cBhvr>
                                      <p:to x="100000" y="100000"/>
                                    </p:animScale>
                                    <p:animScale>
                                      <p:cBhvr>
                                        <p:cTn id="27" dur="26">
                                          <p:stCondLst>
                                            <p:cond delay="1808"/>
                                          </p:stCondLst>
                                        </p:cTn>
                                        <p:tgtEl>
                                          <p:spTgt spid="3">
                                            <p:txEl>
                                              <p:pRg st="2" end="2"/>
                                            </p:txEl>
                                          </p:spTgt>
                                        </p:tgtEl>
                                      </p:cBhvr>
                                      <p:to x="100000" y="95000"/>
                                    </p:animScale>
                                    <p:animScale>
                                      <p:cBhvr>
                                        <p:cTn id="2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9D4EA3-187B-4130-8E4D-A4F81F967848}">
  <ds:schemaRefs>
    <ds:schemaRef ds:uri="http://schemas.microsoft.com/sharepoint/v3/contenttype/forms"/>
  </ds:schemaRefs>
</ds:datastoreItem>
</file>

<file path=customXml/itemProps2.xml><?xml version="1.0" encoding="utf-8"?>
<ds:datastoreItem xmlns:ds="http://schemas.openxmlformats.org/officeDocument/2006/customXml" ds:itemID="{6E38766F-4A4C-4A97-A586-D473DB738966}">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1194</TotalTime>
  <Words>783</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GOD’S FINAL OUTPOURING  </vt:lpstr>
      <vt:lpstr>What Will Be the Signs of the Final Outpouring of God’s Holy Spirit?</vt:lpstr>
      <vt:lpstr>“And afterward (And it shall come to pass afterward - KJV),  I will pour out my Spirit on all people. Your sons and daughters will prophesy, your old men will dream dreams, your young men will see visions.  29. Even on my servants, both men and women, I will pour out my Spirit in those days.  30. I will show wonders in the heavens and on the earth, blood and fire and billows of smoke.”           Joel 2:28-30</vt:lpstr>
      <vt:lpstr>31. The sun will be turned to darkness and the moon to blood before the coming of the great and dreadful day of the LORD.  32. And everyone who calls on the name of the LORD will be saved; for on Mount Zion and in Jerusalem there will be deliverance, as the LORD has said, among the survivors whom the LORD calls.”                      Joel 2:31-32</vt:lpstr>
      <vt:lpstr>I. THERE WILL BE AN OUTCRY FOR REPENTANCE  A. A Sorrow That Leads to Hope</vt:lpstr>
      <vt:lpstr>I. THERE WILL BE AN OUTCRY FOR REPENTANCE  A. A Sorrow That Leads to Hope</vt:lpstr>
      <vt:lpstr>I. THERE WILL BE AN OUTCRY FOR REPENTANCE  B. To Turn Away Not Confess Away</vt:lpstr>
      <vt:lpstr>II. THERE WILL BE AN OPPORTUNITY FOR RESTORATION </vt:lpstr>
      <vt:lpstr>II. THERE WILL BE AN OPPORTUNITY FOR RESTORATION </vt:lpstr>
      <vt:lpstr>II. THERE WILL BE AN OPPORTUNITY FOR RESTORATION </vt:lpstr>
      <vt:lpstr>III. THERE WILL BE  AN OUTPOURING  OF POWER</vt:lpstr>
      <vt:lpstr>III. THERE WILL BE  AN OUTPOURING  OF POWER</vt:lpstr>
      <vt:lpstr>III. THERE WILL BE  AN OUTPOURING  OF POWER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MOURNING AND PRAYER</dc:title>
  <dc:creator>Fountaingate Christian</dc:creator>
  <cp:lastModifiedBy>Fountaingate Christian</cp:lastModifiedBy>
  <cp:revision>70</cp:revision>
  <dcterms:created xsi:type="dcterms:W3CDTF">2022-01-22T23:20:23Z</dcterms:created>
  <dcterms:modified xsi:type="dcterms:W3CDTF">2022-03-19T00:42:00Z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