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5" d="100"/>
          <a:sy n="75" d="100"/>
        </p:scale>
        <p:origin x="54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Friday, November 19, 2021</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825142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Friday, November 19, 2021</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666505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Friday, November 19, 2021</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036240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Friday, November 19, 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259924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Friday, November 19, 2021</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98551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Friday, November 19, 2021</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719836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Friday, November 19, 2021</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6873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Friday, November 19, 2021</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50191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Friday, November 19, 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949977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Friday, November 19, 2021</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608238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Friday, November 19, 2021</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868515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Friday, November 19, 2021</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278928358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68" r:id="rId6"/>
    <p:sldLayoutId id="2147483764" r:id="rId7"/>
    <p:sldLayoutId id="2147483765" r:id="rId8"/>
    <p:sldLayoutId id="2147483766" r:id="rId9"/>
    <p:sldLayoutId id="2147483767" r:id="rId10"/>
    <p:sldLayoutId id="2147483769"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3F794D0-2982-490E-88DA-93D489750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lane on tarmac">
            <a:extLst>
              <a:ext uri="{FF2B5EF4-FFF2-40B4-BE49-F238E27FC236}">
                <a16:creationId xmlns:a16="http://schemas.microsoft.com/office/drawing/2014/main" id="{F89F8F08-AB5E-469A-8D6E-36C2FC6D8322}"/>
              </a:ext>
            </a:extLst>
          </p:cNvPr>
          <p:cNvPicPr>
            <a:picLocks noChangeAspect="1"/>
          </p:cNvPicPr>
          <p:nvPr/>
        </p:nvPicPr>
        <p:blipFill rotWithShape="1">
          <a:blip r:embed="rId2"/>
          <a:srcRect b="26081"/>
          <a:stretch/>
        </p:blipFill>
        <p:spPr>
          <a:xfrm>
            <a:off x="-2" y="10"/>
            <a:ext cx="12192002" cy="4461036"/>
          </a:xfrm>
          <a:prstGeom prst="rect">
            <a:avLst/>
          </a:prstGeom>
        </p:spPr>
      </p:pic>
      <p:sp>
        <p:nvSpPr>
          <p:cNvPr id="18" name="Rectangle 17">
            <a:extLst>
              <a:ext uri="{FF2B5EF4-FFF2-40B4-BE49-F238E27FC236}">
                <a16:creationId xmlns:a16="http://schemas.microsoft.com/office/drawing/2014/main" id="{AFD24A3D-F07A-44A9-BE55-5576292E1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460827"/>
            <a:ext cx="12192003" cy="2397392"/>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04441C9-FD2D-4031-B5C5-67478196C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4463553"/>
            <a:ext cx="8153401" cy="2394447"/>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EBF09AEC-6E6E-418F-9974-8730F1B2B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2944145" y="2710934"/>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chemeClr val="accent6">
                  <a:alpha val="12000"/>
                </a:schemeClr>
              </a:gs>
              <a:gs pos="100000">
                <a:schemeClr val="accent6">
                  <a:lumMod val="60000"/>
                  <a:lumOff val="40000"/>
                  <a:alpha val="2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3D9D3989-3E00-4727-914E-959DFE8FA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4460827"/>
            <a:ext cx="8115300" cy="1945408"/>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B59112-97EA-4B29-9F9F-4B4310FA5B3C}"/>
              </a:ext>
            </a:extLst>
          </p:cNvPr>
          <p:cNvSpPr>
            <a:spLocks noGrp="1"/>
          </p:cNvSpPr>
          <p:nvPr>
            <p:ph type="ctrTitle"/>
          </p:nvPr>
        </p:nvSpPr>
        <p:spPr>
          <a:xfrm>
            <a:off x="1383807" y="4611270"/>
            <a:ext cx="9793709" cy="1615343"/>
          </a:xfrm>
        </p:spPr>
        <p:txBody>
          <a:bodyPr>
            <a:noAutofit/>
          </a:bodyPr>
          <a:lstStyle/>
          <a:p>
            <a:r>
              <a:rPr lang="en-US" b="1" dirty="0">
                <a:solidFill>
                  <a:schemeClr val="bg1"/>
                </a:solidFill>
              </a:rPr>
              <a:t>Get Right For The Flight	</a:t>
            </a:r>
          </a:p>
        </p:txBody>
      </p:sp>
      <p:sp>
        <p:nvSpPr>
          <p:cNvPr id="3" name="Subtitle 2">
            <a:extLst>
              <a:ext uri="{FF2B5EF4-FFF2-40B4-BE49-F238E27FC236}">
                <a16:creationId xmlns:a16="http://schemas.microsoft.com/office/drawing/2014/main" id="{73419C5C-D7A1-4566-91A0-575E3D1392AD}"/>
              </a:ext>
            </a:extLst>
          </p:cNvPr>
          <p:cNvSpPr>
            <a:spLocks noGrp="1"/>
          </p:cNvSpPr>
          <p:nvPr>
            <p:ph type="subTitle" idx="1"/>
          </p:nvPr>
        </p:nvSpPr>
        <p:spPr>
          <a:xfrm>
            <a:off x="845921" y="5709416"/>
            <a:ext cx="9962272" cy="583056"/>
          </a:xfrm>
        </p:spPr>
        <p:txBody>
          <a:bodyPr>
            <a:noAutofit/>
          </a:bodyPr>
          <a:lstStyle/>
          <a:p>
            <a:pPr>
              <a:lnSpc>
                <a:spcPct val="140000"/>
              </a:lnSpc>
            </a:pPr>
            <a:r>
              <a:rPr lang="en-US" sz="2400" b="1" dirty="0">
                <a:solidFill>
                  <a:schemeClr val="bg1"/>
                </a:solidFill>
              </a:rPr>
              <a:t>Matthew 24:42-44 &amp; 25</a:t>
            </a:r>
          </a:p>
        </p:txBody>
      </p:sp>
    </p:spTree>
    <p:extLst>
      <p:ext uri="{BB962C8B-B14F-4D97-AF65-F5344CB8AC3E}">
        <p14:creationId xmlns:p14="http://schemas.microsoft.com/office/powerpoint/2010/main" val="105937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1DBC8414-BE7E-4B6C-A114-B2C3795C8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E6E822A-8BCF-432C-83E6-BBE82147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3A912B3-52D3-4B9D-97A8-4E67D277A114}"/>
              </a:ext>
            </a:extLst>
          </p:cNvPr>
          <p:cNvSpPr>
            <a:spLocks noGrp="1"/>
          </p:cNvSpPr>
          <p:nvPr>
            <p:ph type="title"/>
          </p:nvPr>
        </p:nvSpPr>
        <p:spPr>
          <a:xfrm>
            <a:off x="127000" y="681317"/>
            <a:ext cx="3902375" cy="2828853"/>
          </a:xfrm>
        </p:spPr>
        <p:txBody>
          <a:bodyPr vert="horz" lIns="0" tIns="0" rIns="0" bIns="0" rtlCol="0" anchor="b">
            <a:normAutofit/>
          </a:bodyPr>
          <a:lstStyle/>
          <a:p>
            <a:pPr algn="r"/>
            <a:r>
              <a:rPr lang="en-US" sz="3000" spc="750" dirty="0">
                <a:solidFill>
                  <a:schemeClr val="bg1"/>
                </a:solidFill>
              </a:rPr>
              <a:t>1.Surrender </a:t>
            </a:r>
            <a:r>
              <a:rPr lang="en-US" sz="3200" spc="750" dirty="0">
                <a:solidFill>
                  <a:schemeClr val="bg1"/>
                </a:solidFill>
              </a:rPr>
              <a:t>your</a:t>
            </a:r>
            <a:r>
              <a:rPr lang="en-US" sz="3000" spc="750" dirty="0">
                <a:solidFill>
                  <a:schemeClr val="bg1"/>
                </a:solidFill>
              </a:rPr>
              <a:t> heart</a:t>
            </a:r>
          </a:p>
        </p:txBody>
      </p:sp>
      <p:pic>
        <p:nvPicPr>
          <p:cNvPr id="5" name="Content Placeholder 4" descr="Hands holding heart">
            <a:extLst>
              <a:ext uri="{FF2B5EF4-FFF2-40B4-BE49-F238E27FC236}">
                <a16:creationId xmlns:a16="http://schemas.microsoft.com/office/drawing/2014/main" id="{EFB0F976-0C17-4AA3-9393-366E24D752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3619" y="1025038"/>
            <a:ext cx="7214138" cy="4815437"/>
          </a:xfrm>
          <a:prstGeom prst="rect">
            <a:avLst/>
          </a:prstGeom>
        </p:spPr>
      </p:pic>
    </p:spTree>
    <p:extLst>
      <p:ext uri="{BB962C8B-B14F-4D97-AF65-F5344CB8AC3E}">
        <p14:creationId xmlns:p14="http://schemas.microsoft.com/office/powerpoint/2010/main" val="881419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D3F794D0-2982-490E-88DA-93D489750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outdoor, mountain, nature, highland&#10;&#10;Description automatically generated">
            <a:extLst>
              <a:ext uri="{FF2B5EF4-FFF2-40B4-BE49-F238E27FC236}">
                <a16:creationId xmlns:a16="http://schemas.microsoft.com/office/drawing/2014/main" id="{FCB06602-AB04-4A2F-9408-71D05802C51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30"/>
          <a:stretch/>
        </p:blipFill>
        <p:spPr>
          <a:xfrm>
            <a:off x="-2" y="10"/>
            <a:ext cx="12192002" cy="6857990"/>
          </a:xfrm>
          <a:prstGeom prst="rect">
            <a:avLst/>
          </a:prstGeom>
        </p:spPr>
      </p:pic>
      <p:sp>
        <p:nvSpPr>
          <p:cNvPr id="33" name="Rectangle 32">
            <a:extLst>
              <a:ext uri="{FF2B5EF4-FFF2-40B4-BE49-F238E27FC236}">
                <a16:creationId xmlns:a16="http://schemas.microsoft.com/office/drawing/2014/main" id="{AFD24A3D-F07A-44A9-BE55-5576292E1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071729"/>
            <a:ext cx="12192003" cy="1786490"/>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04441C9-FD2D-4031-B5C5-67478196C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5071729"/>
            <a:ext cx="8153401" cy="1786269"/>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3D9D3989-3E00-4727-914E-959DFE8FA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5071730"/>
            <a:ext cx="8115300" cy="1334505"/>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C538E4E5-4047-480A-BB9B-9AB54E86D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3120189" y="3385221"/>
            <a:ext cx="2497963" cy="4087997"/>
          </a:xfrm>
          <a:custGeom>
            <a:avLst/>
            <a:gdLst>
              <a:gd name="connsiteX0" fmla="*/ 2671045 w 2671045"/>
              <a:gd name="connsiteY0" fmla="*/ 8492 h 4371251"/>
              <a:gd name="connsiteX1" fmla="*/ 840176 w 2671045"/>
              <a:gd name="connsiteY1" fmla="*/ 4371251 h 4371251"/>
              <a:gd name="connsiteX2" fmla="*/ 650202 w 2671045"/>
              <a:gd name="connsiteY2" fmla="*/ 4185755 h 4371251"/>
              <a:gd name="connsiteX3" fmla="*/ 0 w 2671045"/>
              <a:gd name="connsiteY3" fmla="*/ 2502877 h 4371251"/>
              <a:gd name="connsiteX4" fmla="*/ 2502877 w 2671045"/>
              <a:gd name="connsiteY4" fmla="*/ 0 h 437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045" h="4371251">
                <a:moveTo>
                  <a:pt x="2671045" y="8492"/>
                </a:moveTo>
                <a:lnTo>
                  <a:pt x="840176" y="4371251"/>
                </a:lnTo>
                <a:lnTo>
                  <a:pt x="650202" y="4185755"/>
                </a:lnTo>
                <a:cubicBezTo>
                  <a:pt x="246220" y="3741276"/>
                  <a:pt x="0" y="3150831"/>
                  <a:pt x="0" y="2502877"/>
                </a:cubicBezTo>
                <a:cubicBezTo>
                  <a:pt x="0" y="1120576"/>
                  <a:pt x="1120576" y="0"/>
                  <a:pt x="2502877" y="0"/>
                </a:cubicBezTo>
                <a:close/>
              </a:path>
            </a:pathLst>
          </a:custGeom>
          <a:gradFill>
            <a:gsLst>
              <a:gs pos="0">
                <a:schemeClr val="accent6">
                  <a:alpha val="0"/>
                </a:schemeClr>
              </a:gs>
              <a:gs pos="100000">
                <a:schemeClr val="accent6">
                  <a:lumMod val="60000"/>
                  <a:lumOff val="40000"/>
                  <a:alpha val="2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3FC25F0-D8B6-4B15-AE50-CF8578377C11}"/>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2. Submit your life</a:t>
            </a:r>
          </a:p>
        </p:txBody>
      </p:sp>
    </p:spTree>
    <p:extLst>
      <p:ext uri="{BB962C8B-B14F-4D97-AF65-F5344CB8AC3E}">
        <p14:creationId xmlns:p14="http://schemas.microsoft.com/office/powerpoint/2010/main" val="2275329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ACE9E2ED-2BB1-46AE-A037-86EC1BF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46E717-AF35-4C6D-B19F-C541169EB573}"/>
              </a:ext>
            </a:extLst>
          </p:cNvPr>
          <p:cNvSpPr>
            <a:spLocks noGrp="1"/>
          </p:cNvSpPr>
          <p:nvPr>
            <p:ph type="title"/>
          </p:nvPr>
        </p:nvSpPr>
        <p:spPr>
          <a:xfrm>
            <a:off x="752540" y="1917012"/>
            <a:ext cx="4350870" cy="1511988"/>
          </a:xfrm>
          <a:solidFill>
            <a:schemeClr val="accent3">
              <a:lumMod val="75000"/>
            </a:schemeClr>
          </a:solidFill>
          <a:ln w="38100">
            <a:solidFill>
              <a:schemeClr val="accent5">
                <a:lumMod val="60000"/>
                <a:lumOff val="40000"/>
              </a:schemeClr>
            </a:solidFill>
          </a:ln>
        </p:spPr>
        <p:txBody>
          <a:bodyPr vert="horz" lIns="0" tIns="0" rIns="0" bIns="0" rtlCol="0" anchor="t">
            <a:normAutofit/>
          </a:bodyPr>
          <a:lstStyle/>
          <a:p>
            <a:pPr algn="ctr"/>
            <a:r>
              <a:rPr lang="en-US" sz="4400" spc="750" dirty="0"/>
              <a:t>3.Repent from sin</a:t>
            </a:r>
          </a:p>
        </p:txBody>
      </p:sp>
      <p:sp>
        <p:nvSpPr>
          <p:cNvPr id="16" name="Rectangle 15">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7" y="-3"/>
            <a:ext cx="3611463" cy="6858000"/>
          </a:xfrm>
          <a:prstGeom prst="rect">
            <a:avLst/>
          </a:prstGeom>
          <a:gradFill>
            <a:gsLst>
              <a:gs pos="0">
                <a:schemeClr val="accent5">
                  <a:alpha val="77000"/>
                </a:schemeClr>
              </a:gs>
              <a:gs pos="100000">
                <a:schemeClr val="tx2">
                  <a:lumMod val="50000"/>
                  <a:lumOff val="50000"/>
                  <a:alpha val="5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2000">
                <a:schemeClr val="accent2">
                  <a:alpha val="69000"/>
                </a:schemeClr>
              </a:gs>
              <a:gs pos="99000">
                <a:schemeClr val="accent4">
                  <a:alpha val="74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426853" y="-345671"/>
            <a:ext cx="3429002" cy="4120348"/>
          </a:xfrm>
          <a:prstGeom prst="rect">
            <a:avLst/>
          </a:prstGeom>
          <a:gradFill>
            <a:gsLst>
              <a:gs pos="0">
                <a:schemeClr val="accent5">
                  <a:alpha val="26000"/>
                </a:schemeClr>
              </a:gs>
              <a:gs pos="49000">
                <a:schemeClr val="tx2">
                  <a:lumMod val="75000"/>
                  <a:lumOff val="25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on a rock&#10;&#10;Description automatically generated with medium confidence">
            <a:extLst>
              <a:ext uri="{FF2B5EF4-FFF2-40B4-BE49-F238E27FC236}">
                <a16:creationId xmlns:a16="http://schemas.microsoft.com/office/drawing/2014/main" id="{FC1F4E45-C758-46F2-BE94-BF714DD341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203" r="46" b="-2"/>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754059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erial view of person pushing lawn mower on grass between garden bed and path">
            <a:extLst>
              <a:ext uri="{FF2B5EF4-FFF2-40B4-BE49-F238E27FC236}">
                <a16:creationId xmlns:a16="http://schemas.microsoft.com/office/drawing/2014/main" id="{82CB357A-428D-4A20-B9B3-F863C12643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92" b="13427"/>
          <a:stretch/>
        </p:blipFill>
        <p:spPr>
          <a:xfrm>
            <a:off x="20" y="-1"/>
            <a:ext cx="12191980" cy="6857571"/>
          </a:xfrm>
          <a:prstGeom prst="rect">
            <a:avLst/>
          </a:prstGeom>
        </p:spPr>
      </p:pic>
      <p:sp>
        <p:nvSpPr>
          <p:cNvPr id="16" name="Rectangle 15">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E3F74F-8AD5-447C-A91B-049556A79E8D}"/>
              </a:ext>
            </a:extLst>
          </p:cNvPr>
          <p:cNvSpPr>
            <a:spLocks noGrp="1"/>
          </p:cNvSpPr>
          <p:nvPr>
            <p:ph type="title"/>
          </p:nvPr>
        </p:nvSpPr>
        <p:spPr>
          <a:xfrm>
            <a:off x="565434" y="1054099"/>
            <a:ext cx="8952932" cy="1016001"/>
          </a:xfrm>
          <a:solidFill>
            <a:srgbClr val="92D050"/>
          </a:solidFill>
        </p:spPr>
        <p:txBody>
          <a:bodyPr vert="horz" lIns="0" tIns="0" rIns="0" bIns="0" rtlCol="0" anchor="b">
            <a:normAutofit/>
          </a:bodyPr>
          <a:lstStyle/>
          <a:p>
            <a:pPr algn="ctr"/>
            <a:r>
              <a:rPr lang="en-US" sz="6000" spc="750" dirty="0">
                <a:solidFill>
                  <a:schemeClr val="bg1"/>
                </a:solidFill>
              </a:rPr>
              <a:t>Expecting him….</a:t>
            </a:r>
          </a:p>
        </p:txBody>
      </p:sp>
    </p:spTree>
    <p:extLst>
      <p:ext uri="{BB962C8B-B14F-4D97-AF65-F5344CB8AC3E}">
        <p14:creationId xmlns:p14="http://schemas.microsoft.com/office/powerpoint/2010/main" val="759999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36F292AA-C8DB-4CAA-97C9-456CF8540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children in a classroom&#10;&#10;Description automatically generated">
            <a:extLst>
              <a:ext uri="{FF2B5EF4-FFF2-40B4-BE49-F238E27FC236}">
                <a16:creationId xmlns:a16="http://schemas.microsoft.com/office/drawing/2014/main" id="{41C2CF10-E4CB-44FE-B6B2-87033E4D762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4913"/>
          <a:stretch/>
        </p:blipFill>
        <p:spPr>
          <a:xfrm>
            <a:off x="-1" y="10"/>
            <a:ext cx="4587901" cy="6857990"/>
          </a:xfrm>
          <a:prstGeom prst="rect">
            <a:avLst/>
          </a:prstGeom>
        </p:spPr>
      </p:pic>
      <p:sp>
        <p:nvSpPr>
          <p:cNvPr id="16" name="Rectangle 15">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2" y="-429"/>
            <a:ext cx="7604097" cy="6857571"/>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1" y="0"/>
            <a:ext cx="7604097" cy="68580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99847" y="4355164"/>
            <a:ext cx="7592151" cy="2502836"/>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256CF5B-1DAD-4912-86B9-FCA733692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704304">
            <a:off x="6080918" y="830588"/>
            <a:ext cx="4998441" cy="499844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7BA4CF-F85A-4186-8D06-835D4B48A799}"/>
              </a:ext>
            </a:extLst>
          </p:cNvPr>
          <p:cNvSpPr>
            <a:spLocks noGrp="1"/>
          </p:cNvSpPr>
          <p:nvPr>
            <p:ph type="title"/>
          </p:nvPr>
        </p:nvSpPr>
        <p:spPr>
          <a:xfrm>
            <a:off x="5275425" y="768485"/>
            <a:ext cx="6133656" cy="3169674"/>
          </a:xfrm>
        </p:spPr>
        <p:txBody>
          <a:bodyPr vert="horz" lIns="0" tIns="0" rIns="0" bIns="0" rtlCol="0" anchor="b">
            <a:normAutofit/>
          </a:bodyPr>
          <a:lstStyle/>
          <a:p>
            <a:pPr algn="r"/>
            <a:r>
              <a:rPr lang="en-US" sz="7200" spc="750" dirty="0">
                <a:solidFill>
                  <a:schemeClr val="bg1"/>
                </a:solidFill>
              </a:rPr>
              <a:t>prepare</a:t>
            </a:r>
          </a:p>
        </p:txBody>
      </p:sp>
    </p:spTree>
    <p:extLst>
      <p:ext uri="{BB962C8B-B14F-4D97-AF65-F5344CB8AC3E}">
        <p14:creationId xmlns:p14="http://schemas.microsoft.com/office/powerpoint/2010/main" val="2193007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tx2">
                  <a:lumMod val="50000"/>
                  <a:lumOff val="50000"/>
                  <a:alpha val="48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456773"/>
            <a:ext cx="12191999" cy="6400800"/>
          </a:xfrm>
          <a:prstGeom prst="rect">
            <a:avLst/>
          </a:prstGeom>
          <a:gradFill>
            <a:gsLst>
              <a:gs pos="0">
                <a:schemeClr val="accent5">
                  <a:alpha val="37000"/>
                </a:schemeClr>
              </a:gs>
              <a:gs pos="92000">
                <a:schemeClr val="accent2">
                  <a:alpha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13000">
                <a:schemeClr val="accent2">
                  <a:alpha val="61000"/>
                </a:schemeClr>
              </a:gs>
              <a:gs pos="99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F308B3-BEED-426E-8A34-E36635F3A8BB}"/>
              </a:ext>
            </a:extLst>
          </p:cNvPr>
          <p:cNvSpPr>
            <a:spLocks noGrp="1"/>
          </p:cNvSpPr>
          <p:nvPr>
            <p:ph type="title"/>
          </p:nvPr>
        </p:nvSpPr>
        <p:spPr>
          <a:xfrm>
            <a:off x="782918" y="1028700"/>
            <a:ext cx="10614211" cy="1152712"/>
          </a:xfrm>
        </p:spPr>
        <p:txBody>
          <a:bodyPr vert="horz" lIns="0" tIns="0" rIns="0" bIns="0" rtlCol="0" anchor="b">
            <a:normAutofit/>
          </a:bodyPr>
          <a:lstStyle/>
          <a:p>
            <a:pPr algn="ctr"/>
            <a:r>
              <a:rPr lang="en-US" sz="5400" spc="750" dirty="0">
                <a:solidFill>
                  <a:schemeClr val="bg1"/>
                </a:solidFill>
              </a:rPr>
              <a:t>The rapture</a:t>
            </a:r>
          </a:p>
        </p:txBody>
      </p:sp>
      <p:sp>
        <p:nvSpPr>
          <p:cNvPr id="22" name="Freeform: Shape 21">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7000">
                <a:schemeClr val="accent4">
                  <a:lumMod val="60000"/>
                  <a:lumOff val="40000"/>
                  <a:alpha val="3000"/>
                </a:schemeClr>
              </a:gs>
              <a:gs pos="100000">
                <a:schemeClr val="bg1">
                  <a:alpha val="16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nature, cloud, clouds&#10;&#10;Description automatically generated">
            <a:extLst>
              <a:ext uri="{FF2B5EF4-FFF2-40B4-BE49-F238E27FC236}">
                <a16:creationId xmlns:a16="http://schemas.microsoft.com/office/drawing/2014/main" id="{B1A40E8B-CFDD-4063-AC62-70F17F0A79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485" r="1" b="1"/>
          <a:stretch/>
        </p:blipFill>
        <p:spPr>
          <a:xfrm>
            <a:off x="2343302" y="3108961"/>
            <a:ext cx="7519558" cy="3749040"/>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3875300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1862C-1AE9-4007-A1D4-A08EC8C238AD}"/>
              </a:ext>
            </a:extLst>
          </p:cNvPr>
          <p:cNvSpPr>
            <a:spLocks noGrp="1"/>
          </p:cNvSpPr>
          <p:nvPr>
            <p:ph type="title"/>
          </p:nvPr>
        </p:nvSpPr>
        <p:spPr>
          <a:xfrm>
            <a:off x="0" y="0"/>
            <a:ext cx="12191999" cy="6414448"/>
          </a:xfrm>
          <a:solidFill>
            <a:schemeClr val="accent3">
              <a:lumMod val="60000"/>
              <a:lumOff val="40000"/>
            </a:schemeClr>
          </a:solidFill>
          <a:ln w="57150">
            <a:solidFill>
              <a:schemeClr val="accent5">
                <a:lumMod val="60000"/>
                <a:lumOff val="40000"/>
              </a:schemeClr>
            </a:solidFill>
          </a:ln>
        </p:spPr>
        <p:txBody>
          <a:bodyPr>
            <a:normAutofit fontScale="90000"/>
          </a:bodyPr>
          <a:lstStyle/>
          <a:p>
            <a:pPr marL="0" marR="0" algn="ctr">
              <a:spcBef>
                <a:spcPts val="0"/>
              </a:spcBef>
              <a:spcAft>
                <a:spcPts val="0"/>
              </a:spcAft>
            </a:pPr>
            <a:br>
              <a:rPr lang="en-US" sz="2400" b="1" u="sng"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400" b="1" u="sng" spc="0" dirty="0">
                <a:effectLst/>
                <a:latin typeface="Times New Roman" panose="02020603050405020304" pitchFamily="18" charset="0"/>
                <a:ea typeface="Calibri" panose="020F0502020204030204" pitchFamily="34" charset="0"/>
                <a:cs typeface="Times New Roman" panose="02020603050405020304" pitchFamily="18" charset="0"/>
              </a:rPr>
              <a:t>I'd Rather Have Jesus</a:t>
            </a:r>
            <a:br>
              <a:rPr lang="en-US" sz="24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400" b="1" i="1" spc="0" dirty="0">
                <a:effectLst/>
                <a:latin typeface="Times New Roman" panose="02020603050405020304" pitchFamily="18" charset="0"/>
                <a:ea typeface="Calibri" panose="020F0502020204030204" pitchFamily="34" charset="0"/>
                <a:cs typeface="Times New Roman" panose="02020603050405020304" pitchFamily="18" charset="0"/>
              </a:rPr>
              <a:t>Jim Reeves</a:t>
            </a:r>
            <a:br>
              <a:rPr lang="en-US" sz="1800" b="1" i="1" spc="0" dirty="0">
                <a:effectLst/>
                <a:latin typeface="Times New Roman" panose="02020603050405020304" pitchFamily="18" charset="0"/>
                <a:ea typeface="Calibri" panose="020F0502020204030204" pitchFamily="34" charset="0"/>
                <a:cs typeface="Times New Roman" panose="02020603050405020304" pitchFamily="18" charset="0"/>
              </a:rPr>
            </a:br>
            <a:br>
              <a:rPr lang="en-US" sz="18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t>I'd rather have Jesus than silver or gold</a:t>
            </a:r>
            <a:b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t>I'd rather be His than have riches untold</a:t>
            </a:r>
            <a:b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t>I'd rather have Jesus than houses or land</a:t>
            </a:r>
            <a:b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t>I'd rather be led by His nail-pierced hand</a:t>
            </a:r>
            <a:b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t>Than to be the king of a vast domain</a:t>
            </a:r>
            <a:b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t>And be held in sin's dread sway</a:t>
            </a:r>
            <a:b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t>I'd rather have Jesus than anything</a:t>
            </a:r>
            <a:b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t>This world affords today</a:t>
            </a:r>
            <a:b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t>I'd rather have Jesus than worldly applause</a:t>
            </a:r>
            <a:b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t>I'd rather be faithful to His dear cause</a:t>
            </a:r>
            <a:b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t>I'd rather have Jesus than worldwide fame</a:t>
            </a:r>
            <a:b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t>Yes, I'd rather be true to His holy name</a:t>
            </a:r>
            <a:b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t>Than to be the king of a vast domain</a:t>
            </a:r>
            <a:b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t>And be held in sin's dread sway</a:t>
            </a:r>
            <a:b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t>I'd rather have Jesus than anything</a:t>
            </a:r>
            <a:b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spc="0" dirty="0">
                <a:effectLst/>
                <a:latin typeface="Times New Roman" panose="02020603050405020304" pitchFamily="18" charset="0"/>
                <a:ea typeface="Calibri" panose="020F0502020204030204" pitchFamily="34" charset="0"/>
                <a:cs typeface="Times New Roman" panose="02020603050405020304" pitchFamily="18" charset="0"/>
              </a:rPr>
              <a:t>This world affords today</a:t>
            </a:r>
            <a:br>
              <a:rPr lang="en-US" sz="2000" spc="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pc="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0972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8066A1E-6463-4773-8E52-5EFD529C833B}"/>
              </a:ext>
            </a:extLst>
          </p:cNvPr>
          <p:cNvSpPr>
            <a:spLocks noGrp="1"/>
          </p:cNvSpPr>
          <p:nvPr>
            <p:ph type="body" idx="1"/>
          </p:nvPr>
        </p:nvSpPr>
        <p:spPr>
          <a:xfrm>
            <a:off x="927100" y="2016760"/>
            <a:ext cx="5042848" cy="823912"/>
          </a:xfrm>
          <a:solidFill>
            <a:schemeClr val="accent3">
              <a:lumMod val="40000"/>
              <a:lumOff val="60000"/>
            </a:schemeClr>
          </a:solidFill>
          <a:ln w="19050">
            <a:solidFill>
              <a:schemeClr val="accent5">
                <a:lumMod val="40000"/>
                <a:lumOff val="60000"/>
              </a:schemeClr>
            </a:solidFill>
          </a:ln>
        </p:spPr>
        <p:txBody>
          <a:bodyPr>
            <a:normAutofit/>
          </a:bodyPr>
          <a:lstStyle/>
          <a:p>
            <a:pPr algn="ctr"/>
            <a:r>
              <a:rPr lang="en-US" sz="2800" dirty="0"/>
              <a:t>A) In The Blink of An Eye	</a:t>
            </a:r>
          </a:p>
        </p:txBody>
      </p:sp>
      <p:pic>
        <p:nvPicPr>
          <p:cNvPr id="10" name="Content Placeholder 9" descr="Child with brown eyes">
            <a:extLst>
              <a:ext uri="{FF2B5EF4-FFF2-40B4-BE49-F238E27FC236}">
                <a16:creationId xmlns:a16="http://schemas.microsoft.com/office/drawing/2014/main" id="{23890FCE-6DCB-4006-8D38-A5F35AA1E55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20154" y="3017838"/>
            <a:ext cx="4656739" cy="3105150"/>
          </a:xfrm>
        </p:spPr>
      </p:pic>
      <p:sp>
        <p:nvSpPr>
          <p:cNvPr id="7" name="Text Placeholder 6">
            <a:extLst>
              <a:ext uri="{FF2B5EF4-FFF2-40B4-BE49-F238E27FC236}">
                <a16:creationId xmlns:a16="http://schemas.microsoft.com/office/drawing/2014/main" id="{C36D1BB1-2363-4CB3-9CFD-C0C6BB37BBEC}"/>
              </a:ext>
            </a:extLst>
          </p:cNvPr>
          <p:cNvSpPr>
            <a:spLocks noGrp="1"/>
          </p:cNvSpPr>
          <p:nvPr>
            <p:ph type="body" sz="quarter" idx="3"/>
          </p:nvPr>
        </p:nvSpPr>
        <p:spPr>
          <a:xfrm>
            <a:off x="6570032" y="2019776"/>
            <a:ext cx="5042848" cy="823912"/>
          </a:xfrm>
          <a:solidFill>
            <a:schemeClr val="tx2">
              <a:lumMod val="10000"/>
              <a:lumOff val="90000"/>
            </a:schemeClr>
          </a:solidFill>
          <a:ln w="19050">
            <a:solidFill>
              <a:schemeClr val="accent5">
                <a:lumMod val="40000"/>
                <a:lumOff val="60000"/>
              </a:schemeClr>
            </a:solidFill>
          </a:ln>
        </p:spPr>
        <p:txBody>
          <a:bodyPr>
            <a:normAutofit/>
          </a:bodyPr>
          <a:lstStyle/>
          <a:p>
            <a:pPr algn="ctr"/>
            <a:r>
              <a:rPr lang="en-US" sz="2800" dirty="0"/>
              <a:t>B) No Time To Prepare</a:t>
            </a:r>
          </a:p>
        </p:txBody>
      </p:sp>
      <p:pic>
        <p:nvPicPr>
          <p:cNvPr id="12" name="Content Placeholder 11" descr="A closeup photo of a hand holding a compass">
            <a:extLst>
              <a:ext uri="{FF2B5EF4-FFF2-40B4-BE49-F238E27FC236}">
                <a16:creationId xmlns:a16="http://schemas.microsoft.com/office/drawing/2014/main" id="{0A714501-21B8-47C4-A00E-47EF4898B8A8}"/>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755687" y="3017838"/>
            <a:ext cx="4656739" cy="3107820"/>
          </a:xfrm>
        </p:spPr>
      </p:pic>
      <p:sp>
        <p:nvSpPr>
          <p:cNvPr id="2" name="Title 1">
            <a:extLst>
              <a:ext uri="{FF2B5EF4-FFF2-40B4-BE49-F238E27FC236}">
                <a16:creationId xmlns:a16="http://schemas.microsoft.com/office/drawing/2014/main" id="{A9246113-FDBA-4360-A88A-4A6465FE377E}"/>
              </a:ext>
            </a:extLst>
          </p:cNvPr>
          <p:cNvSpPr>
            <a:spLocks noGrp="1"/>
          </p:cNvSpPr>
          <p:nvPr>
            <p:ph type="title"/>
          </p:nvPr>
        </p:nvSpPr>
        <p:spPr>
          <a:xfrm>
            <a:off x="1371600" y="795528"/>
            <a:ext cx="10241280" cy="823912"/>
          </a:xfrm>
          <a:solidFill>
            <a:schemeClr val="accent3"/>
          </a:solidFill>
          <a:ln w="38100">
            <a:solidFill>
              <a:schemeClr val="tx1"/>
            </a:solidFill>
          </a:ln>
        </p:spPr>
        <p:txBody>
          <a:bodyPr>
            <a:normAutofit/>
          </a:bodyPr>
          <a:lstStyle/>
          <a:p>
            <a:pPr algn="ctr"/>
            <a:r>
              <a:rPr lang="en-US" sz="4400" dirty="0"/>
              <a:t>I. </a:t>
            </a:r>
            <a:r>
              <a:rPr lang="en-US" sz="4400" u="sng" dirty="0"/>
              <a:t>It will be sudden</a:t>
            </a:r>
          </a:p>
        </p:txBody>
      </p:sp>
    </p:spTree>
    <p:extLst>
      <p:ext uri="{BB962C8B-B14F-4D97-AF65-F5344CB8AC3E}">
        <p14:creationId xmlns:p14="http://schemas.microsoft.com/office/powerpoint/2010/main" val="734935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8066A1E-6463-4773-8E52-5EFD529C833B}"/>
              </a:ext>
            </a:extLst>
          </p:cNvPr>
          <p:cNvSpPr>
            <a:spLocks noGrp="1"/>
          </p:cNvSpPr>
          <p:nvPr>
            <p:ph type="body" idx="1"/>
          </p:nvPr>
        </p:nvSpPr>
        <p:spPr>
          <a:xfrm>
            <a:off x="927100" y="2016760"/>
            <a:ext cx="5042848" cy="823912"/>
          </a:xfrm>
          <a:solidFill>
            <a:schemeClr val="accent3">
              <a:lumMod val="40000"/>
              <a:lumOff val="60000"/>
            </a:schemeClr>
          </a:solidFill>
          <a:ln w="19050">
            <a:solidFill>
              <a:schemeClr val="accent5">
                <a:lumMod val="40000"/>
                <a:lumOff val="60000"/>
              </a:schemeClr>
            </a:solidFill>
          </a:ln>
        </p:spPr>
        <p:txBody>
          <a:bodyPr>
            <a:normAutofit fontScale="92500" lnSpcReduction="20000"/>
          </a:bodyPr>
          <a:lstStyle/>
          <a:p>
            <a:pPr algn="ctr"/>
            <a:r>
              <a:rPr lang="en-US" sz="2800" dirty="0"/>
              <a:t>C) Don’t Count On Another Day	</a:t>
            </a:r>
          </a:p>
        </p:txBody>
      </p:sp>
      <p:pic>
        <p:nvPicPr>
          <p:cNvPr id="10" name="Content Placeholder 9" descr="Red marker on a calendar">
            <a:extLst>
              <a:ext uri="{FF2B5EF4-FFF2-40B4-BE49-F238E27FC236}">
                <a16:creationId xmlns:a16="http://schemas.microsoft.com/office/drawing/2014/main" id="{23890FCE-6DCB-4006-8D38-A5F35AA1E55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1120154" y="3018167"/>
            <a:ext cx="4656739" cy="3104492"/>
          </a:xfrm>
        </p:spPr>
      </p:pic>
      <p:sp>
        <p:nvSpPr>
          <p:cNvPr id="7" name="Text Placeholder 6">
            <a:extLst>
              <a:ext uri="{FF2B5EF4-FFF2-40B4-BE49-F238E27FC236}">
                <a16:creationId xmlns:a16="http://schemas.microsoft.com/office/drawing/2014/main" id="{C36D1BB1-2363-4CB3-9CFD-C0C6BB37BBEC}"/>
              </a:ext>
            </a:extLst>
          </p:cNvPr>
          <p:cNvSpPr>
            <a:spLocks noGrp="1"/>
          </p:cNvSpPr>
          <p:nvPr>
            <p:ph type="body" sz="quarter" idx="3"/>
          </p:nvPr>
        </p:nvSpPr>
        <p:spPr>
          <a:xfrm>
            <a:off x="6570032" y="2019776"/>
            <a:ext cx="5042848" cy="823912"/>
          </a:xfrm>
          <a:solidFill>
            <a:schemeClr val="tx2">
              <a:lumMod val="10000"/>
              <a:lumOff val="90000"/>
            </a:schemeClr>
          </a:solidFill>
          <a:ln w="19050">
            <a:solidFill>
              <a:schemeClr val="accent5">
                <a:lumMod val="40000"/>
                <a:lumOff val="60000"/>
              </a:schemeClr>
            </a:solidFill>
          </a:ln>
        </p:spPr>
        <p:txBody>
          <a:bodyPr>
            <a:normAutofit/>
          </a:bodyPr>
          <a:lstStyle/>
          <a:p>
            <a:pPr algn="ctr"/>
            <a:r>
              <a:rPr lang="en-US" sz="2800" dirty="0"/>
              <a:t>D) Split Second of Time</a:t>
            </a:r>
          </a:p>
        </p:txBody>
      </p:sp>
      <p:pic>
        <p:nvPicPr>
          <p:cNvPr id="12" name="Content Placeholder 11" descr="A blue wall clock showing the time 11:59">
            <a:extLst>
              <a:ext uri="{FF2B5EF4-FFF2-40B4-BE49-F238E27FC236}">
                <a16:creationId xmlns:a16="http://schemas.microsoft.com/office/drawing/2014/main" id="{0A714501-21B8-47C4-A00E-47EF4898B8A8}"/>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p:blipFill>
        <p:spPr>
          <a:xfrm>
            <a:off x="6755687" y="3025393"/>
            <a:ext cx="4656739" cy="3092710"/>
          </a:xfrm>
        </p:spPr>
      </p:pic>
      <p:sp>
        <p:nvSpPr>
          <p:cNvPr id="2" name="Title 1">
            <a:extLst>
              <a:ext uri="{FF2B5EF4-FFF2-40B4-BE49-F238E27FC236}">
                <a16:creationId xmlns:a16="http://schemas.microsoft.com/office/drawing/2014/main" id="{A9246113-FDBA-4360-A88A-4A6465FE377E}"/>
              </a:ext>
            </a:extLst>
          </p:cNvPr>
          <p:cNvSpPr>
            <a:spLocks noGrp="1"/>
          </p:cNvSpPr>
          <p:nvPr>
            <p:ph type="title"/>
          </p:nvPr>
        </p:nvSpPr>
        <p:spPr>
          <a:xfrm>
            <a:off x="1371600" y="795528"/>
            <a:ext cx="10241280" cy="823912"/>
          </a:xfrm>
          <a:solidFill>
            <a:schemeClr val="accent3"/>
          </a:solidFill>
          <a:ln w="38100">
            <a:solidFill>
              <a:schemeClr val="tx1"/>
            </a:solidFill>
          </a:ln>
        </p:spPr>
        <p:txBody>
          <a:bodyPr>
            <a:normAutofit/>
          </a:bodyPr>
          <a:lstStyle/>
          <a:p>
            <a:pPr algn="ctr"/>
            <a:r>
              <a:rPr lang="en-US" sz="4400" dirty="0"/>
              <a:t>I. </a:t>
            </a:r>
            <a:r>
              <a:rPr lang="en-US" sz="4400" u="sng" dirty="0"/>
              <a:t>It will be sudden</a:t>
            </a:r>
          </a:p>
        </p:txBody>
      </p:sp>
    </p:spTree>
    <p:extLst>
      <p:ext uri="{BB962C8B-B14F-4D97-AF65-F5344CB8AC3E}">
        <p14:creationId xmlns:p14="http://schemas.microsoft.com/office/powerpoint/2010/main" val="658822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Deer on a road">
            <a:extLst>
              <a:ext uri="{FF2B5EF4-FFF2-40B4-BE49-F238E27FC236}">
                <a16:creationId xmlns:a16="http://schemas.microsoft.com/office/drawing/2014/main" id="{10F85C49-0045-4BA9-8CF1-1C4FDC9776C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8182"/>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54F04D94-5D02-443B-801E-0CAC1D4EBF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6400372"/>
            <a:ext cx="12192000" cy="45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57DA40C-10B8-4678-8433-AA03ED65E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AF7BC1-348E-4D30-B129-EBE2C09C0AE1}"/>
              </a:ext>
            </a:extLst>
          </p:cNvPr>
          <p:cNvSpPr>
            <a:spLocks noGrp="1"/>
          </p:cNvSpPr>
          <p:nvPr>
            <p:ph type="title"/>
          </p:nvPr>
        </p:nvSpPr>
        <p:spPr>
          <a:xfrm>
            <a:off x="751114" y="620486"/>
            <a:ext cx="5344886" cy="4062547"/>
          </a:xfrm>
        </p:spPr>
        <p:txBody>
          <a:bodyPr vert="horz" lIns="0" tIns="0" rIns="0" bIns="0" rtlCol="0" anchor="b">
            <a:normAutofit/>
          </a:bodyPr>
          <a:lstStyle/>
          <a:p>
            <a:r>
              <a:rPr lang="en-US" sz="4000" u="sng" spc="750">
                <a:solidFill>
                  <a:schemeClr val="bg1"/>
                </a:solidFill>
              </a:rPr>
              <a:t>II. It will be shocking</a:t>
            </a:r>
          </a:p>
        </p:txBody>
      </p:sp>
      <p:sp>
        <p:nvSpPr>
          <p:cNvPr id="21" name="Rectangle 20">
            <a:extLst>
              <a:ext uri="{FF2B5EF4-FFF2-40B4-BE49-F238E27FC236}">
                <a16:creationId xmlns:a16="http://schemas.microsoft.com/office/drawing/2014/main" id="{6FF3D9AA-2746-40BA-A174-3C45EA458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0BF160C-EC5F-45F5-9B8D-197AFA37B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4352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Rectangle 50">
            <a:extLst>
              <a:ext uri="{FF2B5EF4-FFF2-40B4-BE49-F238E27FC236}">
                <a16:creationId xmlns:a16="http://schemas.microsoft.com/office/drawing/2014/main" id="{D344D192-FD7D-44EC-9005-964E482A4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6244B84-452A-4BE8-BEA4-A7CCA098C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635"/>
            <a:ext cx="12196486" cy="6881635"/>
          </a:xfrm>
          <a:prstGeom prst="rect">
            <a:avLst/>
          </a:prstGeom>
          <a:gradFill>
            <a:gsLst>
              <a:gs pos="0">
                <a:schemeClr val="accent5">
                  <a:alpha val="83000"/>
                </a:schemeClr>
              </a:gs>
              <a:gs pos="100000">
                <a:schemeClr val="accent6"/>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CC44646F-1A59-47A2-AD5D-54DCAECD5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83782" y="-2450646"/>
            <a:ext cx="6881636" cy="11734799"/>
          </a:xfrm>
          <a:prstGeom prst="rect">
            <a:avLst/>
          </a:prstGeom>
          <a:gradFill>
            <a:gsLst>
              <a:gs pos="6000">
                <a:schemeClr val="accent2">
                  <a:alpha val="61000"/>
                </a:schemeClr>
              </a:gs>
              <a:gs pos="100000">
                <a:schemeClr val="accent4">
                  <a:alpha val="21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C7544BED-FB42-4737-9370-482C3CE0D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880915" y="-2909892"/>
            <a:ext cx="6421202" cy="12192001"/>
          </a:xfrm>
          <a:prstGeom prst="rect">
            <a:avLst/>
          </a:prstGeom>
          <a:gradFill>
            <a:gsLst>
              <a:gs pos="0">
                <a:schemeClr val="accent4">
                  <a:alpha val="12000"/>
                </a:schemeClr>
              </a:gs>
              <a:gs pos="99000">
                <a:schemeClr val="accent5">
                  <a:alpha val="4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BBD305-B011-443D-BF48-EDB025B867DD}"/>
              </a:ext>
            </a:extLst>
          </p:cNvPr>
          <p:cNvSpPr>
            <a:spLocks noGrp="1"/>
          </p:cNvSpPr>
          <p:nvPr>
            <p:ph type="title"/>
          </p:nvPr>
        </p:nvSpPr>
        <p:spPr>
          <a:xfrm>
            <a:off x="1058258" y="555638"/>
            <a:ext cx="10079968" cy="1068512"/>
          </a:xfrm>
        </p:spPr>
        <p:txBody>
          <a:bodyPr vert="horz" lIns="0" tIns="0" rIns="0" bIns="0" rtlCol="0" anchor="ctr">
            <a:normAutofit/>
          </a:bodyPr>
          <a:lstStyle/>
          <a:p>
            <a:pPr algn="ctr"/>
            <a:r>
              <a:rPr lang="en-US" u="sng" spc="750" dirty="0" err="1">
                <a:solidFill>
                  <a:schemeClr val="bg1"/>
                </a:solidFill>
              </a:rPr>
              <a:t>Iii</a:t>
            </a:r>
            <a:r>
              <a:rPr lang="en-US" u="sng" spc="750" dirty="0">
                <a:solidFill>
                  <a:schemeClr val="bg1"/>
                </a:solidFill>
              </a:rPr>
              <a:t>. It will be satisfying</a:t>
            </a:r>
          </a:p>
        </p:txBody>
      </p:sp>
      <p:pic>
        <p:nvPicPr>
          <p:cNvPr id="14" name="Picture 13" descr="Logo&#10;&#10;Description automatically generated">
            <a:extLst>
              <a:ext uri="{FF2B5EF4-FFF2-40B4-BE49-F238E27FC236}">
                <a16:creationId xmlns:a16="http://schemas.microsoft.com/office/drawing/2014/main" id="{ACE80A02-9BA6-4B0F-80E0-F71EC0F25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6662" y="3432978"/>
            <a:ext cx="2030476" cy="2857707"/>
          </a:xfrm>
          <a:prstGeom prst="rect">
            <a:avLst/>
          </a:prstGeom>
        </p:spPr>
      </p:pic>
      <p:pic>
        <p:nvPicPr>
          <p:cNvPr id="10" name="Picture 9" descr="Diagram&#10;&#10;Description automatically generated">
            <a:extLst>
              <a:ext uri="{FF2B5EF4-FFF2-40B4-BE49-F238E27FC236}">
                <a16:creationId xmlns:a16="http://schemas.microsoft.com/office/drawing/2014/main" id="{F84159E7-1729-4E16-96D6-D303ECF4DD56}"/>
              </a:ext>
            </a:extLst>
          </p:cNvPr>
          <p:cNvPicPr>
            <a:picLocks noChangeAspect="1"/>
          </p:cNvPicPr>
          <p:nvPr/>
        </p:nvPicPr>
        <p:blipFill rotWithShape="1">
          <a:blip r:embed="rId3">
            <a:extLst>
              <a:ext uri="{28A0092B-C50C-407E-A947-70E740481C1C}">
                <a14:useLocalDpi xmlns:a14="http://schemas.microsoft.com/office/drawing/2010/main" val="0"/>
              </a:ext>
            </a:extLst>
          </a:blip>
          <a:srcRect l="-66" r="2" b="9905"/>
          <a:stretch/>
        </p:blipFill>
        <p:spPr>
          <a:xfrm>
            <a:off x="7558408" y="2055401"/>
            <a:ext cx="3173913" cy="2857707"/>
          </a:xfrm>
          <a:prstGeom prst="rect">
            <a:avLst/>
          </a:prstGeom>
        </p:spPr>
      </p:pic>
      <p:pic>
        <p:nvPicPr>
          <p:cNvPr id="6" name="Content Placeholder 5" descr="People holding sparklers">
            <a:extLst>
              <a:ext uri="{FF2B5EF4-FFF2-40B4-BE49-F238E27FC236}">
                <a16:creationId xmlns:a16="http://schemas.microsoft.com/office/drawing/2014/main" id="{D7773448-3FAD-4654-91C8-A83B2BD2BC61}"/>
              </a:ext>
            </a:extLst>
          </p:cNvPr>
          <p:cNvPicPr>
            <a:picLocks noChangeAspect="1"/>
          </p:cNvPicPr>
          <p:nvPr/>
        </p:nvPicPr>
        <p:blipFill rotWithShape="1">
          <a:blip r:embed="rId4">
            <a:extLst>
              <a:ext uri="{28A0092B-C50C-407E-A947-70E740481C1C}">
                <a14:useLocalDpi xmlns:a14="http://schemas.microsoft.com/office/drawing/2010/main" val="0"/>
              </a:ext>
            </a:extLst>
          </a:blip>
          <a:srcRect l="31147" t="-1" r="4768" b="-1"/>
          <a:stretch/>
        </p:blipFill>
        <p:spPr>
          <a:xfrm>
            <a:off x="633005" y="2315158"/>
            <a:ext cx="2933527" cy="3055529"/>
          </a:xfrm>
          <a:prstGeom prst="rect">
            <a:avLst/>
          </a:prstGeom>
        </p:spPr>
      </p:pic>
      <p:pic>
        <p:nvPicPr>
          <p:cNvPr id="8" name="Content Placeholder 7" descr="A picture containing text, blackboard&#10;&#10;Description automatically generated">
            <a:extLst>
              <a:ext uri="{FF2B5EF4-FFF2-40B4-BE49-F238E27FC236}">
                <a16:creationId xmlns:a16="http://schemas.microsoft.com/office/drawing/2014/main" id="{F1BE3DE7-D1ED-476E-86B4-A760A8375956}"/>
              </a:ext>
            </a:extLst>
          </p:cNvPr>
          <p:cNvPicPr>
            <a:picLocks noChangeAspect="1"/>
          </p:cNvPicPr>
          <p:nvPr/>
        </p:nvPicPr>
        <p:blipFill rotWithShape="1">
          <a:blip r:embed="rId5">
            <a:extLst>
              <a:ext uri="{28A0092B-C50C-407E-A947-70E740481C1C}">
                <a14:useLocalDpi xmlns:a14="http://schemas.microsoft.com/office/drawing/2010/main" val="0"/>
              </a:ext>
            </a:extLst>
          </a:blip>
          <a:srcRect l="932" t="1" r="-1329" b="1"/>
          <a:stretch/>
        </p:blipFill>
        <p:spPr>
          <a:xfrm>
            <a:off x="3566533" y="1624088"/>
            <a:ext cx="3240667" cy="1815631"/>
          </a:xfrm>
          <a:prstGeom prst="rect">
            <a:avLst/>
          </a:prstGeom>
        </p:spPr>
      </p:pic>
    </p:spTree>
    <p:extLst>
      <p:ext uri="{BB962C8B-B14F-4D97-AF65-F5344CB8AC3E}">
        <p14:creationId xmlns:p14="http://schemas.microsoft.com/office/powerpoint/2010/main" val="2516369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9306E6A-0C2C-4983-8D3A-05CD591C1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460827"/>
            <a:ext cx="12192003" cy="2397392"/>
          </a:xfrm>
          <a:prstGeom prst="rect">
            <a:avLst/>
          </a:prstGeom>
          <a:gradFill>
            <a:gsLst>
              <a:gs pos="8000">
                <a:schemeClr val="accent6"/>
              </a:gs>
              <a:gs pos="67000">
                <a:schemeClr val="accent5">
                  <a:alpha val="9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144214-50C4-4961-8D54-5876EC2B0A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444113"/>
            <a:ext cx="4076701" cy="2413458"/>
          </a:xfrm>
          <a:prstGeom prst="rect">
            <a:avLst/>
          </a:prstGeom>
          <a:gradFill>
            <a:gsLst>
              <a:gs pos="0">
                <a:schemeClr val="accent5">
                  <a:lumMod val="60000"/>
                  <a:lumOff val="40000"/>
                  <a:alpha val="0"/>
                </a:schemeClr>
              </a:gs>
              <a:gs pos="99000">
                <a:schemeClr val="accent2"/>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455F201-A8E8-4E29-9427-DBD221CCF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144002" y="3360315"/>
            <a:ext cx="1947487" cy="4148507"/>
          </a:xfrm>
          <a:prstGeom prst="rect">
            <a:avLst/>
          </a:prstGeom>
          <a:gradFill>
            <a:gsLst>
              <a:gs pos="0">
                <a:schemeClr val="accent1">
                  <a:alpha val="37000"/>
                </a:schemeClr>
              </a:gs>
              <a:gs pos="55000">
                <a:schemeClr val="accent5">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11B14C-03A9-4EE2-A842-2B299E2B23EC}"/>
              </a:ext>
            </a:extLst>
          </p:cNvPr>
          <p:cNvSpPr>
            <a:spLocks noGrp="1"/>
          </p:cNvSpPr>
          <p:nvPr>
            <p:ph type="title"/>
          </p:nvPr>
        </p:nvSpPr>
        <p:spPr>
          <a:xfrm>
            <a:off x="1127573" y="4874148"/>
            <a:ext cx="9932691" cy="1037739"/>
          </a:xfrm>
        </p:spPr>
        <p:txBody>
          <a:bodyPr vert="horz" lIns="0" tIns="0" rIns="0" bIns="0" rtlCol="0" anchor="ctr">
            <a:normAutofit/>
          </a:bodyPr>
          <a:lstStyle/>
          <a:p>
            <a:r>
              <a:rPr lang="en-US" spc="750">
                <a:solidFill>
                  <a:schemeClr val="bg1"/>
                </a:solidFill>
              </a:rPr>
              <a:t>iv. It will be sad</a:t>
            </a:r>
          </a:p>
        </p:txBody>
      </p:sp>
      <p:pic>
        <p:nvPicPr>
          <p:cNvPr id="6" name="Content Placeholder 5" descr="A picture containing text, person&#10;&#10;Description automatically generated">
            <a:extLst>
              <a:ext uri="{FF2B5EF4-FFF2-40B4-BE49-F238E27FC236}">
                <a16:creationId xmlns:a16="http://schemas.microsoft.com/office/drawing/2014/main" id="{928DE0B2-DD8F-4100-9A18-F825A39E120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9038" r="-1" b="-1"/>
          <a:stretch/>
        </p:blipFill>
        <p:spPr>
          <a:xfrm>
            <a:off x="20" y="1"/>
            <a:ext cx="7632680" cy="4460826"/>
          </a:xfrm>
          <a:prstGeom prst="rect">
            <a:avLst/>
          </a:prstGeom>
        </p:spPr>
      </p:pic>
      <p:sp>
        <p:nvSpPr>
          <p:cNvPr id="25" name="Freeform: Shape 24">
            <a:extLst>
              <a:ext uri="{FF2B5EF4-FFF2-40B4-BE49-F238E27FC236}">
                <a16:creationId xmlns:a16="http://schemas.microsoft.com/office/drawing/2014/main" id="{D625ED14-F0D2-4FCA-87F3-4E3D2A03D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484110" y="2547143"/>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7" descr="A person sitting on the floor&#10;&#10;Description automatically generated with medium confidence">
            <a:extLst>
              <a:ext uri="{FF2B5EF4-FFF2-40B4-BE49-F238E27FC236}">
                <a16:creationId xmlns:a16="http://schemas.microsoft.com/office/drawing/2014/main" id="{66F92162-C726-4050-ADDA-725EA4E3DDB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2974" r="6027"/>
          <a:stretch/>
        </p:blipFill>
        <p:spPr>
          <a:xfrm>
            <a:off x="7632700" y="-647"/>
            <a:ext cx="4559300" cy="4461043"/>
          </a:xfrm>
          <a:prstGeom prst="rect">
            <a:avLst/>
          </a:prstGeom>
        </p:spPr>
      </p:pic>
    </p:spTree>
    <p:extLst>
      <p:ext uri="{BB962C8B-B14F-4D97-AF65-F5344CB8AC3E}">
        <p14:creationId xmlns:p14="http://schemas.microsoft.com/office/powerpoint/2010/main" val="3484329490"/>
      </p:ext>
    </p:extLst>
  </p:cSld>
  <p:clrMapOvr>
    <a:masterClrMapping/>
  </p:clrMapOvr>
</p:sld>
</file>

<file path=ppt/theme/theme1.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otalTime>65</TotalTime>
  <Words>232</Words>
  <Application>Microsoft Office PowerPoint</Application>
  <PresentationFormat>Widescreen</PresentationFormat>
  <Paragraphs>18</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Avenir Next LT Pro</vt:lpstr>
      <vt:lpstr>Times New Roman</vt:lpstr>
      <vt:lpstr>GradientRiseVTI</vt:lpstr>
      <vt:lpstr>Get Right For The Flight </vt:lpstr>
      <vt:lpstr>prepare</vt:lpstr>
      <vt:lpstr>The rapture</vt:lpstr>
      <vt:lpstr> I'd Rather Have Jesus Jim Reeves  I'd rather have Jesus than silver or gold I'd rather be His than have riches untold I'd rather have Jesus than houses or land I'd rather be led by His nail-pierced hand Than to be the king of a vast domain And be held in sin's dread sway I'd rather have Jesus than anything This world affords today I'd rather have Jesus than worldly applause I'd rather be faithful to His dear cause I'd rather have Jesus than worldwide fame Yes, I'd rather be true to His holy name Than to be the king of a vast domain And be held in sin's dread sway I'd rather have Jesus than anything This world affords today </vt:lpstr>
      <vt:lpstr>I. It will be sudden</vt:lpstr>
      <vt:lpstr>I. It will be sudden</vt:lpstr>
      <vt:lpstr>II. It will be shocking</vt:lpstr>
      <vt:lpstr>Iii. It will be satisfying</vt:lpstr>
      <vt:lpstr>iv. It will be sad</vt:lpstr>
      <vt:lpstr>1.Surrender your heart</vt:lpstr>
      <vt:lpstr>2. Submit your life</vt:lpstr>
      <vt:lpstr>3.Repent from sin</vt:lpstr>
      <vt:lpstr>Expecting him….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Right For The Flight </dc:title>
  <dc:creator>Miriam Lalonde</dc:creator>
  <cp:lastModifiedBy>Miriam Lalonde</cp:lastModifiedBy>
  <cp:revision>5</cp:revision>
  <dcterms:created xsi:type="dcterms:W3CDTF">2021-11-20T03:47:05Z</dcterms:created>
  <dcterms:modified xsi:type="dcterms:W3CDTF">2021-11-20T04:52:33Z</dcterms:modified>
</cp:coreProperties>
</file>