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0" r:id="rId5"/>
    <p:sldId id="261" r:id="rId6"/>
    <p:sldId id="263" r:id="rId7"/>
    <p:sldId id="262" r:id="rId8"/>
    <p:sldId id="264" r:id="rId9"/>
    <p:sldId id="265" r:id="rId10"/>
    <p:sldId id="266" r:id="rId11"/>
    <p:sldId id="267" r:id="rId12"/>
    <p:sldId id="268" r:id="rId13"/>
    <p:sldId id="257"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C2FA-71F3-9834-36CC-50083C959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295B79-19A9-E81B-0B7E-E795CBA039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B02B4CC-06BC-ABE2-5645-D13F7E73235B}"/>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5" name="Footer Placeholder 4">
            <a:extLst>
              <a:ext uri="{FF2B5EF4-FFF2-40B4-BE49-F238E27FC236}">
                <a16:creationId xmlns:a16="http://schemas.microsoft.com/office/drawing/2014/main" id="{B5561ADE-C190-8935-0CD7-C5102B75F4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411F8C-82E0-DFC0-9BF7-52D76B888A71}"/>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2340821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5D18-CA9A-FAF5-E5F6-064E7805933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603DB56-CEAF-DF9A-98E3-E7B39C1E61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25AB2D-DDB5-0BE7-B1E9-3C99EFA09108}"/>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5" name="Footer Placeholder 4">
            <a:extLst>
              <a:ext uri="{FF2B5EF4-FFF2-40B4-BE49-F238E27FC236}">
                <a16:creationId xmlns:a16="http://schemas.microsoft.com/office/drawing/2014/main" id="{7973F3D0-813F-2865-6646-FA643C9C6E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F0B2F8-6474-DF45-4EFB-629F1ED405CD}"/>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3406730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2D1743-2553-EA69-DA3C-0D35CBE523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4654E2E-3D1D-9895-79DB-07B4577AF6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5D3ADCD-9471-6AD4-924E-7C7CECC8460E}"/>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5" name="Footer Placeholder 4">
            <a:extLst>
              <a:ext uri="{FF2B5EF4-FFF2-40B4-BE49-F238E27FC236}">
                <a16:creationId xmlns:a16="http://schemas.microsoft.com/office/drawing/2014/main" id="{C7D62B86-8B33-916B-BFDF-69309D801D3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DF64E7-3F6D-D0F7-51DC-BE26D832FA00}"/>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2957628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A864-E9CC-6A31-50B9-58BD73F6692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1CD9529-C3FA-4B22-5ED7-F026B1E59D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2220E4-6AA5-7885-A4FA-4AF387BEF828}"/>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5" name="Footer Placeholder 4">
            <a:extLst>
              <a:ext uri="{FF2B5EF4-FFF2-40B4-BE49-F238E27FC236}">
                <a16:creationId xmlns:a16="http://schemas.microsoft.com/office/drawing/2014/main" id="{F9F9A310-ADF7-D142-750B-6B041FDA66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14653F1-0E08-A355-2640-4EDCF72976A2}"/>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2678681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9DF2-DCA9-B570-F4DC-0C6FBD3D99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AA24C80-A912-10AD-7D91-BD03E03556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54E32B-917E-275F-21D7-9947033C8EA7}"/>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5" name="Footer Placeholder 4">
            <a:extLst>
              <a:ext uri="{FF2B5EF4-FFF2-40B4-BE49-F238E27FC236}">
                <a16:creationId xmlns:a16="http://schemas.microsoft.com/office/drawing/2014/main" id="{045637FA-AB21-62FA-D565-4E68FE6A11B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5D3FB2-C91F-B599-2123-D388B717C7EB}"/>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734092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9676-8918-476B-F76D-A7E13F6B072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D4BEA33-24C0-A263-5889-FF499972C5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3095440-DC34-F4EA-93BF-1F92D59B51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4007F1D-518E-0E04-929A-54BF1D7229C4}"/>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6" name="Footer Placeholder 5">
            <a:extLst>
              <a:ext uri="{FF2B5EF4-FFF2-40B4-BE49-F238E27FC236}">
                <a16:creationId xmlns:a16="http://schemas.microsoft.com/office/drawing/2014/main" id="{535D250F-4341-C55C-082D-701C83CC290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9B4C719-D146-67E9-4D5A-613FDE9E9F7B}"/>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2095008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0A78-6304-9C84-CD79-584F98B86A8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060FD54-BAD0-5A92-041A-C486C5E49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763B3-1168-4D9D-758E-845311623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EF10C8E-0B0A-5CEC-7CB4-5B571463F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F133AB-02F7-D603-46C5-829AB534ED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C523E3-ED13-F6E5-0428-0E66316E8F96}"/>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8" name="Footer Placeholder 7">
            <a:extLst>
              <a:ext uri="{FF2B5EF4-FFF2-40B4-BE49-F238E27FC236}">
                <a16:creationId xmlns:a16="http://schemas.microsoft.com/office/drawing/2014/main" id="{A92C8C32-97EE-AEBF-8A7B-6361454360D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224348C-2034-57E1-0E87-6408D5F8AA2D}"/>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3852772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151C-7AE3-5606-A9B6-23E8A78B742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7FC2A80-B022-EF24-87B0-69B724A1EB86}"/>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4" name="Footer Placeholder 3">
            <a:extLst>
              <a:ext uri="{FF2B5EF4-FFF2-40B4-BE49-F238E27FC236}">
                <a16:creationId xmlns:a16="http://schemas.microsoft.com/office/drawing/2014/main" id="{82B26FFD-6713-C741-D73E-7FA455EBE78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7F8A475-6150-AFB8-FFD6-934CD147C667}"/>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636349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B153F4-6CEA-F8DA-18D3-0E972ED8491B}"/>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3" name="Footer Placeholder 2">
            <a:extLst>
              <a:ext uri="{FF2B5EF4-FFF2-40B4-BE49-F238E27FC236}">
                <a16:creationId xmlns:a16="http://schemas.microsoft.com/office/drawing/2014/main" id="{E08CB7CD-D4B1-A8C6-0306-6813BE93453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FB1108A-3054-0798-D676-4DDADD449769}"/>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1389278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A041-8944-F1AC-35F9-AC352DD14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C588673-6990-46B2-275D-931C1A422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1C98B35-A67C-66F8-46AF-BD764B9B6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B50AA-E1B0-1710-EAA7-5A8A61992EF4}"/>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6" name="Footer Placeholder 5">
            <a:extLst>
              <a:ext uri="{FF2B5EF4-FFF2-40B4-BE49-F238E27FC236}">
                <a16:creationId xmlns:a16="http://schemas.microsoft.com/office/drawing/2014/main" id="{B7CB3C7B-F698-E59E-0FCE-848314CB6AF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93C4413-3C8F-959B-9987-0B577E424028}"/>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2719640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0A20-15FE-BDB4-AF79-649EE3D8E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12CF203-E163-60C9-F948-8A8FDB39AA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B8BB023-8C0C-3CFE-96A4-E9A4749C3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19656-A59D-4A43-B5DC-D2FED92C0A23}"/>
              </a:ext>
            </a:extLst>
          </p:cNvPr>
          <p:cNvSpPr>
            <a:spLocks noGrp="1"/>
          </p:cNvSpPr>
          <p:nvPr>
            <p:ph type="dt" sz="half" idx="10"/>
          </p:nvPr>
        </p:nvSpPr>
        <p:spPr/>
        <p:txBody>
          <a:bodyPr/>
          <a:lstStyle/>
          <a:p>
            <a:fld id="{CADD4B96-286B-457F-AAE6-6A6C051D3E64}" type="datetimeFigureOut">
              <a:rPr lang="en-CA" smtClean="0"/>
              <a:t>2023-11-04</a:t>
            </a:fld>
            <a:endParaRPr lang="en-CA"/>
          </a:p>
        </p:txBody>
      </p:sp>
      <p:sp>
        <p:nvSpPr>
          <p:cNvPr id="6" name="Footer Placeholder 5">
            <a:extLst>
              <a:ext uri="{FF2B5EF4-FFF2-40B4-BE49-F238E27FC236}">
                <a16:creationId xmlns:a16="http://schemas.microsoft.com/office/drawing/2014/main" id="{4921327E-E123-DFF6-6E97-6B1A961C30E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DD0BDF-34A5-6E2D-47BD-7C6A2DC726F0}"/>
              </a:ext>
            </a:extLst>
          </p:cNvPr>
          <p:cNvSpPr>
            <a:spLocks noGrp="1"/>
          </p:cNvSpPr>
          <p:nvPr>
            <p:ph type="sldNum" sz="quarter" idx="12"/>
          </p:nvPr>
        </p:nvSpPr>
        <p:spPr/>
        <p:txBody>
          <a:bodyPr/>
          <a:lstStyle/>
          <a:p>
            <a:fld id="{06683E95-03B0-4E68-997D-F96D71A3B6F6}" type="slidenum">
              <a:rPr lang="en-CA" smtClean="0"/>
              <a:t>‹#›</a:t>
            </a:fld>
            <a:endParaRPr lang="en-CA"/>
          </a:p>
        </p:txBody>
      </p:sp>
    </p:spTree>
    <p:extLst>
      <p:ext uri="{BB962C8B-B14F-4D97-AF65-F5344CB8AC3E}">
        <p14:creationId xmlns:p14="http://schemas.microsoft.com/office/powerpoint/2010/main" val="3560855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7B1B5-881D-DDC4-E9C5-819A20FA2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923BB4E-16D6-4066-F562-38E158B15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F0963BF-A4E4-B515-754A-4474182FA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D4B96-286B-457F-AAE6-6A6C051D3E64}" type="datetimeFigureOut">
              <a:rPr lang="en-CA" smtClean="0"/>
              <a:t>2023-11-04</a:t>
            </a:fld>
            <a:endParaRPr lang="en-CA"/>
          </a:p>
        </p:txBody>
      </p:sp>
      <p:sp>
        <p:nvSpPr>
          <p:cNvPr id="5" name="Footer Placeholder 4">
            <a:extLst>
              <a:ext uri="{FF2B5EF4-FFF2-40B4-BE49-F238E27FC236}">
                <a16:creationId xmlns:a16="http://schemas.microsoft.com/office/drawing/2014/main" id="{02C2377E-5CAA-C8FF-5599-1CB19915E4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5358D68-99D6-B025-FE50-D3756CA93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83E95-03B0-4E68-997D-F96D71A3B6F6}" type="slidenum">
              <a:rPr lang="en-CA" smtClean="0"/>
              <a:t>‹#›</a:t>
            </a:fld>
            <a:endParaRPr lang="en-CA"/>
          </a:p>
        </p:txBody>
      </p:sp>
    </p:spTree>
    <p:extLst>
      <p:ext uri="{BB962C8B-B14F-4D97-AF65-F5344CB8AC3E}">
        <p14:creationId xmlns:p14="http://schemas.microsoft.com/office/powerpoint/2010/main" val="1380039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365128" y="116550"/>
            <a:ext cx="4784436" cy="2377810"/>
          </a:xfrm>
        </p:spPr>
        <p:txBody>
          <a:bodyPr anchor="b">
            <a:normAutofit/>
          </a:bodyPr>
          <a:lstStyle/>
          <a:p>
            <a:r>
              <a:rPr lang="en-CA" sz="5400" b="1" dirty="0">
                <a:effectLst>
                  <a:outerShdw blurRad="38100" dist="38100" dir="2700000" algn="tl">
                    <a:srgbClr val="000000">
                      <a:alpha val="43137"/>
                    </a:srgbClr>
                  </a:outerShdw>
                </a:effectLst>
              </a:rPr>
              <a:t>HAVE YOU MET MY JESUS </a:t>
            </a:r>
            <a:br>
              <a:rPr lang="en-CA" sz="5400" b="1" dirty="0">
                <a:effectLst>
                  <a:outerShdw blurRad="38100" dist="38100" dir="2700000" algn="tl">
                    <a:srgbClr val="000000">
                      <a:alpha val="43137"/>
                    </a:srgbClr>
                  </a:outerShdw>
                </a:effectLst>
              </a:rPr>
            </a:br>
            <a:r>
              <a:rPr lang="en-CA" sz="5400" b="1" dirty="0">
                <a:effectLst>
                  <a:outerShdw blurRad="38100" dist="38100" dir="2700000" algn="tl">
                    <a:srgbClr val="000000">
                      <a:alpha val="43137"/>
                    </a:srgbClr>
                  </a:outerShdw>
                </a:effectLst>
              </a:rPr>
              <a:t>Part 3</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890339" y="4636008"/>
            <a:ext cx="3734014" cy="1572768"/>
          </a:xfrm>
        </p:spPr>
        <p:txBody>
          <a:bodyPr>
            <a:normAutofit/>
          </a:bodyPr>
          <a:lstStyle/>
          <a:p>
            <a:pPr algn="l"/>
            <a:r>
              <a:rPr lang="en-CA" sz="4400" dirty="0"/>
              <a:t>Text: John 1:1</a:t>
            </a:r>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t="151" b="1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45021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129309" y="88900"/>
            <a:ext cx="5837382" cy="2035464"/>
          </a:xfrm>
        </p:spPr>
        <p:txBody>
          <a:bodyPr anchor="t">
            <a:normAutofit fontScale="90000"/>
          </a:bodyPr>
          <a:lstStyle/>
          <a:p>
            <a:pPr algn="l"/>
            <a:r>
              <a:rPr lang="en-CA" sz="4800" b="1" dirty="0">
                <a:effectLst>
                  <a:outerShdw blurRad="38100" dist="38100" dir="2700000" algn="tl">
                    <a:srgbClr val="000000">
                      <a:alpha val="43137"/>
                    </a:srgbClr>
                  </a:outerShdw>
                </a:effectLst>
              </a:rPr>
              <a:t>II. HE EMBRACES THE WILL OF GOD (Matthew 26:39-44)</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1" y="3059542"/>
            <a:ext cx="6096000" cy="3637973"/>
          </a:xfrm>
        </p:spPr>
        <p:txBody>
          <a:bodyPr anchor="b">
            <a:noAutofit/>
          </a:bodyPr>
          <a:lstStyle/>
          <a:p>
            <a:pPr algn="l"/>
            <a:r>
              <a:rPr lang="en-CA" i="1" dirty="0">
                <a:solidFill>
                  <a:srgbClr val="FF0000"/>
                </a:solidFill>
              </a:rPr>
              <a:t>“My prayer is not for them alone. I pray also for those who will believe in me through their message, </a:t>
            </a:r>
          </a:p>
          <a:p>
            <a:pPr algn="l"/>
            <a:r>
              <a:rPr lang="en-CA" i="1" dirty="0">
                <a:solidFill>
                  <a:srgbClr val="FF0000"/>
                </a:solidFill>
              </a:rPr>
              <a:t>21. that all of them may be one, </a:t>
            </a:r>
            <a:r>
              <a:rPr lang="en-CA" b="1" i="1" dirty="0">
                <a:solidFill>
                  <a:srgbClr val="FF0000"/>
                </a:solidFill>
              </a:rPr>
              <a:t>Father, just as you are in me and I am in you</a:t>
            </a:r>
            <a:r>
              <a:rPr lang="en-CA" i="1" dirty="0">
                <a:solidFill>
                  <a:srgbClr val="FF0000"/>
                </a:solidFill>
              </a:rPr>
              <a:t>. May they also be in us so that the world may believe that you have sent me. </a:t>
            </a:r>
          </a:p>
          <a:p>
            <a:pPr algn="l"/>
            <a:r>
              <a:rPr lang="en-CA" i="1" u="sng" dirty="0">
                <a:solidFill>
                  <a:srgbClr val="FF0000"/>
                </a:solidFill>
              </a:rPr>
              <a:t>22. </a:t>
            </a:r>
            <a:r>
              <a:rPr lang="en-CA" b="1" i="1" u="sng" dirty="0">
                <a:solidFill>
                  <a:srgbClr val="FF0000"/>
                </a:solidFill>
              </a:rPr>
              <a:t>I have given them the glory that you gave me, that they may be one as we are one:  </a:t>
            </a:r>
          </a:p>
          <a:p>
            <a:pPr algn="l"/>
            <a:r>
              <a:rPr lang="en-CA" i="1" dirty="0">
                <a:solidFill>
                  <a:srgbClr val="FF0000"/>
                </a:solidFill>
              </a:rPr>
              <a:t>23. I in them and you in me. </a:t>
            </a:r>
            <a:r>
              <a:rPr lang="en-CA" i="1" u="sng" dirty="0">
                <a:solidFill>
                  <a:srgbClr val="FF0000"/>
                </a:solidFill>
              </a:rPr>
              <a:t>May they be brought to complete unity </a:t>
            </a:r>
            <a:r>
              <a:rPr lang="en-CA" i="1" dirty="0">
                <a:solidFill>
                  <a:srgbClr val="FF0000"/>
                </a:solidFill>
              </a:rPr>
              <a:t>to let the world know that you sent me and have loved them even as you have loved me.”                      John 17:20-23</a:t>
            </a:r>
          </a:p>
        </p:txBody>
      </p:sp>
      <p:sp>
        <p:nvSpPr>
          <p:cNvPr id="42" name="Rectangle 4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20000" r="20000"/>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21499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129309" y="88900"/>
            <a:ext cx="5837382" cy="2035464"/>
          </a:xfrm>
        </p:spPr>
        <p:txBody>
          <a:bodyPr anchor="t">
            <a:normAutofit fontScale="90000"/>
          </a:bodyPr>
          <a:lstStyle/>
          <a:p>
            <a:pPr algn="l"/>
            <a:r>
              <a:rPr lang="en-CA" sz="4800" b="1" dirty="0">
                <a:effectLst>
                  <a:outerShdw blurRad="38100" dist="38100" dir="2700000" algn="tl">
                    <a:srgbClr val="000000">
                      <a:alpha val="43137"/>
                    </a:srgbClr>
                  </a:outerShdw>
                </a:effectLst>
              </a:rPr>
              <a:t>II. HE EMBRACES THE WILL OF GOD (Matthew 26:39-44)</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0" y="2523833"/>
            <a:ext cx="6096000" cy="4135585"/>
          </a:xfrm>
        </p:spPr>
        <p:txBody>
          <a:bodyPr anchor="b">
            <a:noAutofit/>
          </a:bodyPr>
          <a:lstStyle/>
          <a:p>
            <a:pPr algn="l"/>
            <a:r>
              <a:rPr lang="en-CA" sz="2800" i="1" dirty="0">
                <a:solidFill>
                  <a:srgbClr val="FF0000"/>
                </a:solidFill>
              </a:rPr>
              <a:t>“My Father, if it is possible, may this cup be taken from me. Yet not as I will, but as you will.” </a:t>
            </a:r>
          </a:p>
          <a:p>
            <a:pPr algn="l"/>
            <a:r>
              <a:rPr lang="en-CA" sz="2800" i="1" dirty="0"/>
              <a:t>40. Then he returned to his disciples and found them sleeping. </a:t>
            </a:r>
            <a:r>
              <a:rPr lang="en-CA" sz="2800" i="1" dirty="0">
                <a:solidFill>
                  <a:srgbClr val="FF0000"/>
                </a:solidFill>
              </a:rPr>
              <a:t>Could you men not keep watch with me for one hour?” </a:t>
            </a:r>
            <a:r>
              <a:rPr lang="en-CA" sz="2800" i="1" dirty="0"/>
              <a:t>he asked Peter. </a:t>
            </a:r>
          </a:p>
          <a:p>
            <a:pPr algn="l"/>
            <a:r>
              <a:rPr lang="en-CA" sz="2800" b="1" i="1" u="sng" dirty="0">
                <a:solidFill>
                  <a:srgbClr val="FF0000"/>
                </a:solidFill>
              </a:rPr>
              <a:t>41. Watch and pray so that you will not fall into temptation</a:t>
            </a:r>
            <a:r>
              <a:rPr lang="en-CA" sz="2800" i="1" dirty="0">
                <a:solidFill>
                  <a:srgbClr val="FF0000"/>
                </a:solidFill>
              </a:rPr>
              <a:t>. The spirit is willing, but the body is weak.” </a:t>
            </a:r>
          </a:p>
          <a:p>
            <a:pPr algn="l"/>
            <a:r>
              <a:rPr lang="en-CA" sz="2800" i="1" dirty="0">
                <a:solidFill>
                  <a:srgbClr val="FF0000"/>
                </a:solidFill>
              </a:rPr>
              <a:t>			Matthew 26:39-41</a:t>
            </a:r>
          </a:p>
        </p:txBody>
      </p:sp>
      <p:sp>
        <p:nvSpPr>
          <p:cNvPr id="42" name="Rectangle 4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21875" r="21875"/>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315388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129309" y="88900"/>
            <a:ext cx="5837382" cy="2035464"/>
          </a:xfrm>
        </p:spPr>
        <p:txBody>
          <a:bodyPr anchor="t">
            <a:normAutofit fontScale="90000"/>
          </a:bodyPr>
          <a:lstStyle/>
          <a:p>
            <a:pPr algn="l"/>
            <a:r>
              <a:rPr lang="en-CA" sz="4800" b="1" dirty="0">
                <a:effectLst>
                  <a:outerShdw blurRad="38100" dist="38100" dir="2700000" algn="tl">
                    <a:srgbClr val="000000">
                      <a:alpha val="43137"/>
                    </a:srgbClr>
                  </a:outerShdw>
                </a:effectLst>
              </a:rPr>
              <a:t>II. HE EMBRACES THE WILL OF GOD (Matthew 26:39-44)</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129309" y="3022597"/>
            <a:ext cx="6096000" cy="3637973"/>
          </a:xfrm>
        </p:spPr>
        <p:txBody>
          <a:bodyPr anchor="b">
            <a:noAutofit/>
          </a:bodyPr>
          <a:lstStyle/>
          <a:p>
            <a:pPr algn="l"/>
            <a:r>
              <a:rPr lang="en-CA" sz="2800" i="1" dirty="0"/>
              <a:t>“He went away a second time and prayed,</a:t>
            </a:r>
            <a:r>
              <a:rPr lang="en-CA" sz="2800" i="1" dirty="0">
                <a:solidFill>
                  <a:srgbClr val="FF0000"/>
                </a:solidFill>
              </a:rPr>
              <a:t> My Father, if it is not possible for this cup to be taken away unless I drink it, may your will be done.” </a:t>
            </a:r>
          </a:p>
          <a:p>
            <a:pPr algn="l"/>
            <a:r>
              <a:rPr lang="en-CA" sz="2800" i="1" dirty="0"/>
              <a:t>43. When he came back, he again found them sleeping, because their eyes were heavy. </a:t>
            </a:r>
          </a:p>
          <a:p>
            <a:pPr algn="l"/>
            <a:r>
              <a:rPr lang="en-CA" sz="2800" i="1" dirty="0"/>
              <a:t>44. So he left them and went away once more and prayed the third time, saying the same thing.”</a:t>
            </a:r>
          </a:p>
          <a:p>
            <a:pPr algn="l"/>
            <a:r>
              <a:rPr lang="en-CA" i="1" dirty="0">
                <a:solidFill>
                  <a:srgbClr val="FF0000"/>
                </a:solidFill>
              </a:rPr>
              <a:t>			         Matthew 26:42-44</a:t>
            </a:r>
          </a:p>
        </p:txBody>
      </p:sp>
      <p:sp>
        <p:nvSpPr>
          <p:cNvPr id="42" name="Rectangle 4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21875" r="21875"/>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75702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5" name="Rectangle 254">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tue of a person holding a globe&#10;&#10;Description automatically generated">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t="16060" b="16060"/>
          <a:stretch/>
        </p:blipFill>
        <p:spPr>
          <a:xfrm>
            <a:off x="639763" y="579438"/>
            <a:ext cx="1616075" cy="160337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Picture 13" descr="A map of a cathedral&#10;&#10;Description automatically generated">
            <a:extLst>
              <a:ext uri="{FF2B5EF4-FFF2-40B4-BE49-F238E27FC236}">
                <a16:creationId xmlns:a16="http://schemas.microsoft.com/office/drawing/2014/main" id="{2F749F88-21DC-8EA4-D9DB-309208F76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038" y="579438"/>
            <a:ext cx="2690813" cy="1603375"/>
          </a:xfrm>
          <a:prstGeom prst="rect">
            <a:avLst/>
          </a:prstGeom>
        </p:spPr>
      </p:pic>
      <p:pic>
        <p:nvPicPr>
          <p:cNvPr id="16" name="Picture 15" descr="A large stone church with tall buildings in the background&#10;&#10;Description automatically generated">
            <a:extLst>
              <a:ext uri="{FF2B5EF4-FFF2-40B4-BE49-F238E27FC236}">
                <a16:creationId xmlns:a16="http://schemas.microsoft.com/office/drawing/2014/main" id="{87ABEE39-6DD6-EC68-37A3-939D712F8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5875" y="579438"/>
            <a:ext cx="3132138" cy="1603375"/>
          </a:xfrm>
          <a:prstGeom prst="rect">
            <a:avLst/>
          </a:prstGeom>
        </p:spPr>
      </p:pic>
      <p:pic>
        <p:nvPicPr>
          <p:cNvPr id="6" name="Picture 5" descr="A large hall with a black and white checkered floor&#10;&#10;Description automatically generated">
            <a:extLst>
              <a:ext uri="{FF2B5EF4-FFF2-40B4-BE49-F238E27FC236}">
                <a16:creationId xmlns:a16="http://schemas.microsoft.com/office/drawing/2014/main" id="{058BB7FF-9FD3-C5AC-90A6-B36B5A1315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2625" y="579438"/>
            <a:ext cx="3249613" cy="1603375"/>
          </a:xfrm>
          <a:prstGeom prst="rect">
            <a:avLst/>
          </a:prstGeom>
        </p:spPr>
      </p:pic>
      <p:pic>
        <p:nvPicPr>
          <p:cNvPr id="12" name="Picture 11" descr="A statue of a child in a church&#10;&#10;Description automatically generated">
            <a:extLst>
              <a:ext uri="{FF2B5EF4-FFF2-40B4-BE49-F238E27FC236}">
                <a16:creationId xmlns:a16="http://schemas.microsoft.com/office/drawing/2014/main" id="{FC62612F-B086-CFF9-93AE-2B965B96C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763" y="2257425"/>
            <a:ext cx="1285875" cy="2546350"/>
          </a:xfrm>
          <a:prstGeom prst="rect">
            <a:avLst/>
          </a:prstGeom>
        </p:spPr>
      </p:pic>
      <p:pic>
        <p:nvPicPr>
          <p:cNvPr id="10" name="Picture 9" descr="A staircase leading to a building&#10;&#10;Description automatically generated with medium confidence">
            <a:extLst>
              <a:ext uri="{FF2B5EF4-FFF2-40B4-BE49-F238E27FC236}">
                <a16:creationId xmlns:a16="http://schemas.microsoft.com/office/drawing/2014/main" id="{8F5F4862-FA7D-D237-36F8-39386F2321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0250" y="2257425"/>
            <a:ext cx="4976813" cy="2546350"/>
          </a:xfrm>
          <a:prstGeom prst="rect">
            <a:avLst/>
          </a:prstGeom>
        </p:spPr>
      </p:pic>
      <p:pic>
        <p:nvPicPr>
          <p:cNvPr id="8" name="Picture 7" descr="A organ in a cathedral&#10;&#10;Description automatically generated">
            <a:extLst>
              <a:ext uri="{FF2B5EF4-FFF2-40B4-BE49-F238E27FC236}">
                <a16:creationId xmlns:a16="http://schemas.microsoft.com/office/drawing/2014/main" id="{9DAB0CEC-6BA1-BE77-984F-33494D67D2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1675" y="2257425"/>
            <a:ext cx="4500563" cy="2546350"/>
          </a:xfrm>
          <a:prstGeom prst="rect">
            <a:avLst/>
          </a:prstGeom>
        </p:spPr>
      </p:pic>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639763" y="5751593"/>
            <a:ext cx="9681882" cy="739880"/>
          </a:xfrm>
        </p:spPr>
        <p:txBody>
          <a:bodyPr anchor="b">
            <a:normAutofit fontScale="90000"/>
          </a:bodyPr>
          <a:lstStyle/>
          <a:p>
            <a:r>
              <a:rPr lang="en-CA" sz="3600" b="1" dirty="0">
                <a:solidFill>
                  <a:schemeClr val="tx1">
                    <a:lumMod val="85000"/>
                    <a:lumOff val="15000"/>
                  </a:schemeClr>
                </a:solidFill>
                <a:effectLst>
                  <a:outerShdw blurRad="38100" dist="38100" dir="2700000" algn="tl">
                    <a:srgbClr val="000000">
                      <a:alpha val="43137"/>
                    </a:srgbClr>
                  </a:outerShdw>
                </a:effectLst>
              </a:rPr>
              <a:t>II. HE EMBRACES THE WILL OF GOD (Matthew 26:39-44)</a:t>
            </a:r>
          </a:p>
        </p:txBody>
      </p:sp>
    </p:spTree>
    <p:extLst>
      <p:ext uri="{BB962C8B-B14F-4D97-AF65-F5344CB8AC3E}">
        <p14:creationId xmlns:p14="http://schemas.microsoft.com/office/powerpoint/2010/main" val="2103433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Rectangle 61">
            <a:extLst>
              <a:ext uri="{FF2B5EF4-FFF2-40B4-BE49-F238E27FC236}">
                <a16:creationId xmlns:a16="http://schemas.microsoft.com/office/drawing/2014/main" id="{6B4E8574-CB18-4075-B191-8B1B26CD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422898" y="576263"/>
            <a:ext cx="4977777" cy="2967606"/>
          </a:xfrm>
        </p:spPr>
        <p:txBody>
          <a:bodyPr anchor="b">
            <a:normAutofit/>
          </a:bodyPr>
          <a:lstStyle/>
          <a:p>
            <a:pPr algn="l"/>
            <a:r>
              <a:rPr lang="en-CA" sz="4100" b="1">
                <a:effectLst>
                  <a:outerShdw blurRad="38100" dist="38100" dir="2700000" algn="tl">
                    <a:srgbClr val="000000">
                      <a:alpha val="43137"/>
                    </a:srgbClr>
                  </a:outerShdw>
                </a:effectLst>
              </a:rPr>
              <a:t>III. HE DEMONSTRATES THE WISDOM OF GOD</a:t>
            </a:r>
            <a:br>
              <a:rPr lang="en-CA" sz="4100" b="1">
                <a:effectLst>
                  <a:outerShdw blurRad="38100" dist="38100" dir="2700000" algn="tl">
                    <a:srgbClr val="000000">
                      <a:alpha val="43137"/>
                    </a:srgbClr>
                  </a:outerShdw>
                </a:effectLst>
              </a:rPr>
            </a:br>
            <a:r>
              <a:rPr lang="en-CA" sz="4100" b="1">
                <a:effectLst>
                  <a:outerShdw blurRad="38100" dist="38100" dir="2700000" algn="tl">
                    <a:srgbClr val="000000">
                      <a:alpha val="43137"/>
                    </a:srgbClr>
                  </a:outerShdw>
                </a:effectLst>
              </a:rPr>
              <a:t>(I Corinthians 1:20-25)</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422898" y="3764975"/>
            <a:ext cx="4977777" cy="2192683"/>
          </a:xfrm>
        </p:spPr>
        <p:txBody>
          <a:bodyPr>
            <a:normAutofit/>
          </a:bodyPr>
          <a:lstStyle/>
          <a:p>
            <a:pPr algn="l"/>
            <a:r>
              <a:rPr lang="en-CA" i="1" dirty="0"/>
              <a:t>“. . . </a:t>
            </a:r>
            <a:r>
              <a:rPr lang="en-CA" b="1" i="1" u="sng" dirty="0"/>
              <a:t>to the only wise God </a:t>
            </a:r>
            <a:r>
              <a:rPr lang="en-CA" i="1" dirty="0"/>
              <a:t>be glory forever through Jesus Christ! Amen.”</a:t>
            </a:r>
          </a:p>
          <a:p>
            <a:pPr algn="l"/>
            <a:r>
              <a:rPr lang="en-CA" i="1" dirty="0"/>
              <a:t>		Romans 16:27</a:t>
            </a:r>
          </a:p>
        </p:txBody>
      </p:sp>
      <p:sp>
        <p:nvSpPr>
          <p:cNvPr id="64" name="Rectangle 63">
            <a:extLst>
              <a:ext uri="{FF2B5EF4-FFF2-40B4-BE49-F238E27FC236}">
                <a16:creationId xmlns:a16="http://schemas.microsoft.com/office/drawing/2014/main" id="{ED94FB78-D9F3-4510-93F1-361F35434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78989" y="698863"/>
            <a:ext cx="413010" cy="541351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descr="A painting of a person smiling&#10;&#10;Description automatically generated">
            <a:extLst>
              <a:ext uri="{FF2B5EF4-FFF2-40B4-BE49-F238E27FC236}">
                <a16:creationId xmlns:a16="http://schemas.microsoft.com/office/drawing/2014/main" id="{D09D16D3-B8B7-23F7-C389-C622C21C6DC1}"/>
              </a:ext>
            </a:extLst>
          </p:cNvPr>
          <p:cNvPicPr>
            <a:picLocks noChangeAspect="1"/>
          </p:cNvPicPr>
          <p:nvPr/>
        </p:nvPicPr>
        <p:blipFill rotWithShape="1">
          <a:blip r:embed="rId2">
            <a:extLst>
              <a:ext uri="{28A0092B-C50C-407E-A947-70E740481C1C}">
                <a14:useLocalDpi xmlns:a14="http://schemas.microsoft.com/office/drawing/2010/main" val="0"/>
              </a:ext>
            </a:extLst>
          </a:blip>
          <a:srcRect l="10750" r="9247" b="-3"/>
          <a:stretch/>
        </p:blipFill>
        <p:spPr>
          <a:xfrm>
            <a:off x="7454884" y="693244"/>
            <a:ext cx="4336132" cy="5420166"/>
          </a:xfrm>
          <a:prstGeom prst="rect">
            <a:avLst/>
          </a:prstGeom>
        </p:spPr>
      </p:pic>
      <p:cxnSp>
        <p:nvCxnSpPr>
          <p:cNvPr id="66" name="Straight Connector 65">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E9C6408-AA0E-411D-A5D2-E5F13306F8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22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1141884" y="4772484"/>
            <a:ext cx="6716578" cy="992068"/>
          </a:xfrm>
        </p:spPr>
        <p:txBody>
          <a:bodyPr>
            <a:normAutofit/>
          </a:bodyPr>
          <a:lstStyle/>
          <a:p>
            <a:pPr algn="l"/>
            <a:r>
              <a:rPr lang="en-CA" sz="2800" b="1">
                <a:effectLst>
                  <a:outerShdw blurRad="38100" dist="38100" dir="2700000" algn="tl">
                    <a:srgbClr val="000000">
                      <a:alpha val="43137"/>
                    </a:srgbClr>
                  </a:outerShdw>
                </a:effectLst>
              </a:rPr>
              <a:t>III. HE DEMONSTRATES THE WISDOM OF GOD</a:t>
            </a:r>
            <a:br>
              <a:rPr lang="en-CA" sz="2800" b="1">
                <a:effectLst>
                  <a:outerShdw blurRad="38100" dist="38100" dir="2700000" algn="tl">
                    <a:srgbClr val="000000">
                      <a:alpha val="43137"/>
                    </a:srgbClr>
                  </a:outerShdw>
                </a:effectLst>
              </a:rPr>
            </a:br>
            <a:r>
              <a:rPr lang="en-CA" sz="2800" b="1">
                <a:effectLst>
                  <a:outerShdw blurRad="38100" dist="38100" dir="2700000" algn="tl">
                    <a:srgbClr val="000000">
                      <a:alpha val="43137"/>
                    </a:srgbClr>
                  </a:outerShdw>
                </a:effectLst>
              </a:rPr>
              <a:t>(I Corinthians 1:20-25)</a:t>
            </a:r>
          </a:p>
        </p:txBody>
      </p:sp>
      <p:pic>
        <p:nvPicPr>
          <p:cNvPr id="6" name="Picture 5" descr="A child blowing bubbles&#10;&#10;Description automatically generated">
            <a:extLst>
              <a:ext uri="{FF2B5EF4-FFF2-40B4-BE49-F238E27FC236}">
                <a16:creationId xmlns:a16="http://schemas.microsoft.com/office/drawing/2014/main" id="{3F70D3F0-83A2-7FBE-7B9F-FE624453BCA5}"/>
              </a:ext>
            </a:extLst>
          </p:cNvPr>
          <p:cNvPicPr>
            <a:picLocks noChangeAspect="1"/>
          </p:cNvPicPr>
          <p:nvPr/>
        </p:nvPicPr>
        <p:blipFill rotWithShape="1">
          <a:blip r:embed="rId2">
            <a:extLst>
              <a:ext uri="{28A0092B-C50C-407E-A947-70E740481C1C}">
                <a14:useLocalDpi xmlns:a14="http://schemas.microsoft.com/office/drawing/2010/main" val="0"/>
              </a:ext>
            </a:extLst>
          </a:blip>
          <a:srcRect l="3064" r="2" b="2"/>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rotWithShape="1">
          <a:blip r:embed="rId3">
            <a:extLst>
              <a:ext uri="{28A0092B-C50C-407E-A947-70E740481C1C}">
                <a14:useLocalDpi xmlns:a14="http://schemas.microsoft.com/office/drawing/2010/main" val="0"/>
              </a:ext>
            </a:extLst>
          </a:blip>
          <a:srcRect b="10506"/>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spTree>
    <p:extLst>
      <p:ext uri="{BB962C8B-B14F-4D97-AF65-F5344CB8AC3E}">
        <p14:creationId xmlns:p14="http://schemas.microsoft.com/office/powerpoint/2010/main" val="4097443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FD44BAB-2F3A-4B95-B9D3-E5B81978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280796" y="105068"/>
            <a:ext cx="6996303" cy="1311664"/>
          </a:xfrm>
        </p:spPr>
        <p:txBody>
          <a:bodyPr vert="horz" lIns="91440" tIns="45720" rIns="91440" bIns="45720" rtlCol="0" anchor="b">
            <a:normAutofit/>
          </a:bodyPr>
          <a:lstStyle/>
          <a:p>
            <a:pPr algn="l"/>
            <a:r>
              <a:rPr lang="en-US" sz="2800" b="1">
                <a:solidFill>
                  <a:schemeClr val="tx2"/>
                </a:solidFill>
                <a:effectLst>
                  <a:outerShdw blurRad="38100" dist="38100" dir="2700000" algn="tl">
                    <a:srgbClr val="000000">
                      <a:alpha val="43137"/>
                    </a:srgbClr>
                  </a:outerShdw>
                </a:effectLst>
              </a:rPr>
              <a:t>III. HE DEMONSTRATES THE WISDOM OF GOD</a:t>
            </a:r>
            <a:br>
              <a:rPr lang="en-US" sz="2800" b="1">
                <a:solidFill>
                  <a:schemeClr val="tx2"/>
                </a:solidFill>
                <a:effectLst>
                  <a:outerShdw blurRad="38100" dist="38100" dir="2700000" algn="tl">
                    <a:srgbClr val="000000">
                      <a:alpha val="43137"/>
                    </a:srgbClr>
                  </a:outerShdw>
                </a:effectLst>
              </a:rPr>
            </a:br>
            <a:r>
              <a:rPr lang="en-US" sz="2800" b="1">
                <a:solidFill>
                  <a:schemeClr val="tx2"/>
                </a:solidFill>
                <a:effectLst>
                  <a:outerShdw blurRad="38100" dist="38100" dir="2700000" algn="tl">
                    <a:srgbClr val="000000">
                      <a:alpha val="43137"/>
                    </a:srgbClr>
                  </a:outerShdw>
                </a:effectLst>
              </a:rPr>
              <a:t>(I Corinthians 1:20-25)</a:t>
            </a:r>
            <a:endParaRPr lang="en-US" sz="2800" b="1" dirty="0">
              <a:solidFill>
                <a:schemeClr val="tx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164530" y="2205490"/>
            <a:ext cx="6803495" cy="3788830"/>
          </a:xfrm>
        </p:spPr>
        <p:txBody>
          <a:bodyPr vert="horz" lIns="91440" tIns="45720" rIns="91440" bIns="45720" rtlCol="0" anchor="ctr">
            <a:noAutofit/>
          </a:bodyPr>
          <a:lstStyle/>
          <a:p>
            <a:pPr algn="l"/>
            <a:r>
              <a:rPr lang="en-US" sz="2800" i="1" dirty="0">
                <a:solidFill>
                  <a:schemeClr val="tx2"/>
                </a:solidFill>
              </a:rPr>
              <a:t>“Where is the wise man? Where is the scholar? Where is the philosopher of this age? </a:t>
            </a:r>
            <a:r>
              <a:rPr lang="en-US" sz="2800" b="1" i="1" u="sng" dirty="0">
                <a:solidFill>
                  <a:schemeClr val="tx2"/>
                </a:solidFill>
              </a:rPr>
              <a:t>Has not God made foolish the wisdom of the world? </a:t>
            </a:r>
          </a:p>
          <a:p>
            <a:pPr algn="l"/>
            <a:r>
              <a:rPr lang="en-US" sz="2800" i="1" dirty="0">
                <a:solidFill>
                  <a:schemeClr val="tx2"/>
                </a:solidFill>
              </a:rPr>
              <a:t>21. For since </a:t>
            </a:r>
            <a:r>
              <a:rPr lang="en-US" sz="2800" b="1" i="1" u="sng" dirty="0">
                <a:solidFill>
                  <a:schemeClr val="tx2"/>
                </a:solidFill>
              </a:rPr>
              <a:t>in the wisdom of God the world through its wisdom did not know him</a:t>
            </a:r>
            <a:r>
              <a:rPr lang="en-US" sz="2800" i="1" dirty="0">
                <a:solidFill>
                  <a:schemeClr val="tx2"/>
                </a:solidFill>
              </a:rPr>
              <a:t>, </a:t>
            </a:r>
            <a:r>
              <a:rPr lang="en-US" sz="2800" i="1" u="sng" dirty="0">
                <a:solidFill>
                  <a:schemeClr val="tx2"/>
                </a:solidFill>
              </a:rPr>
              <a:t>God was pleased through the foolishness of what was preached to save those who believe. </a:t>
            </a:r>
          </a:p>
          <a:p>
            <a:pPr algn="l"/>
            <a:r>
              <a:rPr lang="en-US" sz="2800" i="1" dirty="0">
                <a:solidFill>
                  <a:schemeClr val="tx2"/>
                </a:solidFill>
              </a:rPr>
              <a:t>22. Jews demand miraculous signs and Greeks look for wisdom, </a:t>
            </a:r>
          </a:p>
          <a:p>
            <a:pPr algn="l"/>
            <a:r>
              <a:rPr lang="en-US" sz="2800" i="1" dirty="0">
                <a:solidFill>
                  <a:schemeClr val="tx2"/>
                </a:solidFill>
              </a:rPr>
              <a:t>			I Corinthians 1:20-22</a:t>
            </a: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rotWithShape="1">
          <a:blip r:embed="rId2">
            <a:extLst>
              <a:ext uri="{28A0092B-C50C-407E-A947-70E740481C1C}">
                <a14:useLocalDpi xmlns:a14="http://schemas.microsoft.com/office/drawing/2010/main" val="0"/>
              </a:ext>
            </a:extLst>
          </a:blip>
          <a:srcRect l="7232" r="5733" b="1"/>
          <a:stretch/>
        </p:blipFill>
        <p:spPr>
          <a:xfrm>
            <a:off x="7277099" y="770037"/>
            <a:ext cx="4908387" cy="6087963"/>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grpSp>
        <p:nvGrpSpPr>
          <p:cNvPr id="60" name="Group 59">
            <a:extLst>
              <a:ext uri="{FF2B5EF4-FFF2-40B4-BE49-F238E27FC236}">
                <a16:creationId xmlns:a16="http://schemas.microsoft.com/office/drawing/2014/main" id="{5C6AE2F4-5A2E-4357-A1D8-6142F9BDC8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14766" y="695399"/>
            <a:ext cx="5570720" cy="6171739"/>
            <a:chOff x="6626306" y="695399"/>
            <a:chExt cx="5570720" cy="6171739"/>
          </a:xfrm>
        </p:grpSpPr>
        <p:sp>
          <p:nvSpPr>
            <p:cNvPr id="61" name="Freeform: Shape 60">
              <a:extLst>
                <a:ext uri="{FF2B5EF4-FFF2-40B4-BE49-F238E27FC236}">
                  <a16:creationId xmlns:a16="http://schemas.microsoft.com/office/drawing/2014/main" id="{856AC7E8-A56F-4E9D-A394-C9A2F65DD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33035" y="910673"/>
              <a:ext cx="5263991" cy="5956465"/>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A0D558E-7A90-4D66-BE03-397AEF32F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315" y="863680"/>
              <a:ext cx="5283711" cy="6003457"/>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BA3E7A-EB58-48E8-B67C-31A746641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197" y="855729"/>
              <a:ext cx="5283829" cy="600379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64" name="Freeform: Shape 63">
              <a:extLst>
                <a:ext uri="{FF2B5EF4-FFF2-40B4-BE49-F238E27FC236}">
                  <a16:creationId xmlns:a16="http://schemas.microsoft.com/office/drawing/2014/main" id="{85A1FD08-DCDA-4E01-BB3D-303ED3136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626306" y="695399"/>
              <a:ext cx="5570720" cy="6162601"/>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810514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FD44BAB-2F3A-4B95-B9D3-E5B81978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280796" y="105068"/>
            <a:ext cx="6996303" cy="1311664"/>
          </a:xfrm>
        </p:spPr>
        <p:txBody>
          <a:bodyPr vert="horz" lIns="91440" tIns="45720" rIns="91440" bIns="45720" rtlCol="0" anchor="b">
            <a:normAutofit/>
          </a:bodyPr>
          <a:lstStyle/>
          <a:p>
            <a:pPr algn="l"/>
            <a:r>
              <a:rPr lang="en-US" sz="2800" b="1" dirty="0">
                <a:solidFill>
                  <a:schemeClr val="tx2"/>
                </a:solidFill>
                <a:effectLst>
                  <a:outerShdw blurRad="38100" dist="38100" dir="2700000" algn="tl">
                    <a:srgbClr val="000000">
                      <a:alpha val="43137"/>
                    </a:srgbClr>
                  </a:outerShdw>
                </a:effectLst>
              </a:rPr>
              <a:t>III. HE DEMONSTRATES THE WISDOM OF GOD</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(I Corinthians 1:20-25)</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280796" y="1994490"/>
            <a:ext cx="6701895" cy="3788830"/>
          </a:xfrm>
        </p:spPr>
        <p:txBody>
          <a:bodyPr vert="horz" lIns="91440" tIns="45720" rIns="91440" bIns="45720" rtlCol="0" anchor="ctr">
            <a:noAutofit/>
          </a:bodyPr>
          <a:lstStyle/>
          <a:p>
            <a:pPr algn="l"/>
            <a:r>
              <a:rPr lang="en-US" sz="2800" b="1" i="1" u="sng" dirty="0">
                <a:solidFill>
                  <a:schemeClr val="tx2"/>
                </a:solidFill>
              </a:rPr>
              <a:t>23. but we preach Christ crucified: a stumbling block to Jews and foolishness to Gentiles. </a:t>
            </a:r>
          </a:p>
          <a:p>
            <a:pPr algn="l"/>
            <a:r>
              <a:rPr lang="en-US" sz="2800" i="1" dirty="0">
                <a:solidFill>
                  <a:schemeClr val="tx2"/>
                </a:solidFill>
              </a:rPr>
              <a:t>24. but to those whom God has called, both Jews and Greeks, Christ the power of God and the wisdom of God. </a:t>
            </a:r>
          </a:p>
          <a:p>
            <a:pPr algn="l"/>
            <a:r>
              <a:rPr lang="en-US" sz="2800" b="1" i="1" u="sng" dirty="0">
                <a:solidFill>
                  <a:schemeClr val="tx2"/>
                </a:solidFill>
              </a:rPr>
              <a:t>25. For the foolishness of God is wiser than man’s wisdom, and the weakness of God is stronger than man’s strength.</a:t>
            </a:r>
            <a:r>
              <a:rPr lang="en-US" sz="2800" b="1" i="1" dirty="0">
                <a:solidFill>
                  <a:schemeClr val="tx2"/>
                </a:solidFill>
              </a:rPr>
              <a:t>”</a:t>
            </a:r>
          </a:p>
          <a:p>
            <a:pPr algn="l"/>
            <a:r>
              <a:rPr lang="en-US" sz="2800" i="1" dirty="0">
                <a:solidFill>
                  <a:schemeClr val="tx2"/>
                </a:solidFill>
              </a:rPr>
              <a:t>			I Corinthians 1:23-25</a:t>
            </a: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rotWithShape="1">
          <a:blip r:embed="rId2">
            <a:extLst>
              <a:ext uri="{28A0092B-C50C-407E-A947-70E740481C1C}">
                <a14:useLocalDpi xmlns:a14="http://schemas.microsoft.com/office/drawing/2010/main" val="0"/>
              </a:ext>
            </a:extLst>
          </a:blip>
          <a:srcRect l="7232" r="5733" b="1"/>
          <a:stretch/>
        </p:blipFill>
        <p:spPr>
          <a:xfrm>
            <a:off x="6886803" y="770037"/>
            <a:ext cx="5298683" cy="6087963"/>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grpSp>
        <p:nvGrpSpPr>
          <p:cNvPr id="60" name="Group 59">
            <a:extLst>
              <a:ext uri="{FF2B5EF4-FFF2-40B4-BE49-F238E27FC236}">
                <a16:creationId xmlns:a16="http://schemas.microsoft.com/office/drawing/2014/main" id="{5C6AE2F4-5A2E-4357-A1D8-6142F9BDC8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14766" y="695399"/>
            <a:ext cx="5570720" cy="6171739"/>
            <a:chOff x="6626306" y="695399"/>
            <a:chExt cx="5570720" cy="6171739"/>
          </a:xfrm>
        </p:grpSpPr>
        <p:sp>
          <p:nvSpPr>
            <p:cNvPr id="61" name="Freeform: Shape 60">
              <a:extLst>
                <a:ext uri="{FF2B5EF4-FFF2-40B4-BE49-F238E27FC236}">
                  <a16:creationId xmlns:a16="http://schemas.microsoft.com/office/drawing/2014/main" id="{856AC7E8-A56F-4E9D-A394-C9A2F65DD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33035" y="910673"/>
              <a:ext cx="5263991" cy="5956465"/>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A0D558E-7A90-4D66-BE03-397AEF32F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315" y="863680"/>
              <a:ext cx="5283711" cy="6003457"/>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BA3E7A-EB58-48E8-B67C-31A746641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197" y="855729"/>
              <a:ext cx="5283829" cy="600379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64" name="Freeform: Shape 63">
              <a:extLst>
                <a:ext uri="{FF2B5EF4-FFF2-40B4-BE49-F238E27FC236}">
                  <a16:creationId xmlns:a16="http://schemas.microsoft.com/office/drawing/2014/main" id="{85A1FD08-DCDA-4E01-BB3D-303ED3136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626306" y="695399"/>
              <a:ext cx="5570720" cy="6162601"/>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678165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FD44BAB-2F3A-4B95-B9D3-E5B81978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280796" y="105068"/>
            <a:ext cx="6996303" cy="1311664"/>
          </a:xfrm>
        </p:spPr>
        <p:txBody>
          <a:bodyPr vert="horz" lIns="91440" tIns="45720" rIns="91440" bIns="45720" rtlCol="0" anchor="b">
            <a:normAutofit/>
          </a:bodyPr>
          <a:lstStyle/>
          <a:p>
            <a:pPr algn="l"/>
            <a:r>
              <a:rPr lang="en-US" sz="2800" b="1" dirty="0">
                <a:solidFill>
                  <a:schemeClr val="tx2"/>
                </a:solidFill>
                <a:effectLst>
                  <a:outerShdw blurRad="38100" dist="38100" dir="2700000" algn="tl">
                    <a:srgbClr val="000000">
                      <a:alpha val="43137"/>
                    </a:srgbClr>
                  </a:outerShdw>
                </a:effectLst>
              </a:rPr>
              <a:t>III. HE DEMONSTRATES THE WISDOM OF GOD</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(I Corinthians 1:20-25)</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280795" y="2242951"/>
            <a:ext cx="6614653" cy="3788830"/>
          </a:xfrm>
        </p:spPr>
        <p:txBody>
          <a:bodyPr vert="horz" lIns="91440" tIns="45720" rIns="91440" bIns="45720" rtlCol="0" anchor="ctr">
            <a:noAutofit/>
          </a:bodyPr>
          <a:lstStyle/>
          <a:p>
            <a:pPr algn="l"/>
            <a:r>
              <a:rPr lang="en-CA" sz="3600" i="1" dirty="0">
                <a:solidFill>
                  <a:schemeClr val="tx2"/>
                </a:solidFill>
              </a:rPr>
              <a:t>“His intent was that now, </a:t>
            </a:r>
            <a:r>
              <a:rPr lang="en-CA" sz="3600" b="1" i="1" u="sng" dirty="0">
                <a:solidFill>
                  <a:schemeClr val="tx2"/>
                </a:solidFill>
              </a:rPr>
              <a:t>through the church, the manifold wisdom of God should be made known to the rulers and authorities in the heavenly realms</a:t>
            </a:r>
            <a:r>
              <a:rPr lang="en-CA" sz="3600" i="1" dirty="0">
                <a:solidFill>
                  <a:schemeClr val="tx2"/>
                </a:solidFill>
              </a:rPr>
              <a:t>,</a:t>
            </a:r>
          </a:p>
          <a:p>
            <a:pPr algn="l"/>
            <a:r>
              <a:rPr lang="en-CA" sz="3600" i="1" dirty="0">
                <a:solidFill>
                  <a:schemeClr val="tx2"/>
                </a:solidFill>
              </a:rPr>
              <a:t>11. according to his eternal purpose which he accomplished in Christ Jesus our Lord.”</a:t>
            </a:r>
          </a:p>
          <a:p>
            <a:pPr algn="l"/>
            <a:r>
              <a:rPr lang="en-CA" sz="3600" i="1" dirty="0">
                <a:solidFill>
                  <a:schemeClr val="tx2"/>
                </a:solidFill>
              </a:rPr>
              <a:t>			Ephesians 3:10.11</a:t>
            </a:r>
            <a:endParaRPr lang="en-US" sz="3600" i="1" dirty="0">
              <a:solidFill>
                <a:schemeClr val="tx2"/>
              </a:solidFill>
            </a:endParaRP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rotWithShape="1">
          <a:blip r:embed="rId2">
            <a:extLst>
              <a:ext uri="{28A0092B-C50C-407E-A947-70E740481C1C}">
                <a14:useLocalDpi xmlns:a14="http://schemas.microsoft.com/office/drawing/2010/main" val="0"/>
              </a:ext>
            </a:extLst>
          </a:blip>
          <a:srcRect l="7232" r="5733" b="1"/>
          <a:stretch/>
        </p:blipFill>
        <p:spPr>
          <a:xfrm>
            <a:off x="6886803" y="770037"/>
            <a:ext cx="5298683" cy="6087963"/>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grpSp>
        <p:nvGrpSpPr>
          <p:cNvPr id="60" name="Group 59">
            <a:extLst>
              <a:ext uri="{FF2B5EF4-FFF2-40B4-BE49-F238E27FC236}">
                <a16:creationId xmlns:a16="http://schemas.microsoft.com/office/drawing/2014/main" id="{5C6AE2F4-5A2E-4357-A1D8-6142F9BDC8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14766" y="695399"/>
            <a:ext cx="5570720" cy="6171739"/>
            <a:chOff x="6626306" y="695399"/>
            <a:chExt cx="5570720" cy="6171739"/>
          </a:xfrm>
        </p:grpSpPr>
        <p:sp>
          <p:nvSpPr>
            <p:cNvPr id="61" name="Freeform: Shape 60">
              <a:extLst>
                <a:ext uri="{FF2B5EF4-FFF2-40B4-BE49-F238E27FC236}">
                  <a16:creationId xmlns:a16="http://schemas.microsoft.com/office/drawing/2014/main" id="{856AC7E8-A56F-4E9D-A394-C9A2F65DD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33035" y="910673"/>
              <a:ext cx="5263991" cy="5956465"/>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A0D558E-7A90-4D66-BE03-397AEF32F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315" y="863680"/>
              <a:ext cx="5283711" cy="6003457"/>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BA3E7A-EB58-48E8-B67C-31A746641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197" y="855729"/>
              <a:ext cx="5283829" cy="600379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64" name="Freeform: Shape 63">
              <a:extLst>
                <a:ext uri="{FF2B5EF4-FFF2-40B4-BE49-F238E27FC236}">
                  <a16:creationId xmlns:a16="http://schemas.microsoft.com/office/drawing/2014/main" id="{85A1FD08-DCDA-4E01-BB3D-303ED3136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626306" y="695399"/>
              <a:ext cx="5570720" cy="6162601"/>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57138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FD44BAB-2F3A-4B95-B9D3-E5B81978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280796" y="105068"/>
            <a:ext cx="6996303" cy="1311664"/>
          </a:xfrm>
        </p:spPr>
        <p:txBody>
          <a:bodyPr vert="horz" lIns="91440" tIns="45720" rIns="91440" bIns="45720" rtlCol="0" anchor="b">
            <a:normAutofit/>
          </a:bodyPr>
          <a:lstStyle/>
          <a:p>
            <a:pPr algn="l"/>
            <a:r>
              <a:rPr lang="en-US" sz="2800" b="1" dirty="0">
                <a:solidFill>
                  <a:schemeClr val="tx2"/>
                </a:solidFill>
                <a:effectLst>
                  <a:outerShdw blurRad="38100" dist="38100" dir="2700000" algn="tl">
                    <a:srgbClr val="000000">
                      <a:alpha val="43137"/>
                    </a:srgbClr>
                  </a:outerShdw>
                </a:effectLst>
              </a:rPr>
              <a:t>III. HE DEMONSTRATES THE WISDOM OF GOD</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(I Corinthians 1:20-25)</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280795" y="2242951"/>
            <a:ext cx="6831205" cy="3788830"/>
          </a:xfrm>
        </p:spPr>
        <p:txBody>
          <a:bodyPr vert="horz" lIns="91440" tIns="45720" rIns="91440" bIns="45720" rtlCol="0" anchor="ctr">
            <a:noAutofit/>
          </a:bodyPr>
          <a:lstStyle/>
          <a:p>
            <a:pPr algn="l"/>
            <a:r>
              <a:rPr lang="en-CA" sz="3200" i="1" dirty="0">
                <a:solidFill>
                  <a:schemeClr val="tx2"/>
                </a:solidFill>
              </a:rPr>
              <a:t>“My purpose is that they may be encouraged in heart and united in love, so that they may have the full riches of complete understanding, in order that they may know the mystery of God, namely, Christ, </a:t>
            </a:r>
          </a:p>
          <a:p>
            <a:pPr algn="l"/>
            <a:r>
              <a:rPr lang="en-CA" sz="3200" i="1" u="sng" dirty="0">
                <a:solidFill>
                  <a:schemeClr val="tx2"/>
                </a:solidFill>
              </a:rPr>
              <a:t>3. </a:t>
            </a:r>
            <a:r>
              <a:rPr lang="en-CA" sz="3200" b="1" i="1" u="sng" dirty="0">
                <a:solidFill>
                  <a:schemeClr val="tx2"/>
                </a:solidFill>
              </a:rPr>
              <a:t>in whom are hidden all the treasures of wisdom and knowledge</a:t>
            </a:r>
            <a:r>
              <a:rPr lang="en-CA" sz="3200" i="1" dirty="0">
                <a:solidFill>
                  <a:schemeClr val="tx2"/>
                </a:solidFill>
              </a:rPr>
              <a:t>.</a:t>
            </a:r>
          </a:p>
          <a:p>
            <a:pPr algn="l"/>
            <a:r>
              <a:rPr lang="en-CA" sz="3200" i="1" dirty="0">
                <a:solidFill>
                  <a:schemeClr val="tx2"/>
                </a:solidFill>
              </a:rPr>
              <a:t>4. I tell you this so that no one may deceive you by fine-sounding arguments.”                     Colossians 2:2-4</a:t>
            </a:r>
            <a:endParaRPr lang="en-US" sz="3200" i="1" dirty="0">
              <a:solidFill>
                <a:schemeClr val="tx2"/>
              </a:solidFill>
            </a:endParaRP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rotWithShape="1">
          <a:blip r:embed="rId2">
            <a:extLst>
              <a:ext uri="{28A0092B-C50C-407E-A947-70E740481C1C}">
                <a14:useLocalDpi xmlns:a14="http://schemas.microsoft.com/office/drawing/2010/main" val="0"/>
              </a:ext>
            </a:extLst>
          </a:blip>
          <a:srcRect l="7232" r="5733" b="1"/>
          <a:stretch/>
        </p:blipFill>
        <p:spPr>
          <a:xfrm>
            <a:off x="6886803" y="770037"/>
            <a:ext cx="5298683" cy="6087963"/>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grpSp>
        <p:nvGrpSpPr>
          <p:cNvPr id="60" name="Group 59">
            <a:extLst>
              <a:ext uri="{FF2B5EF4-FFF2-40B4-BE49-F238E27FC236}">
                <a16:creationId xmlns:a16="http://schemas.microsoft.com/office/drawing/2014/main" id="{5C6AE2F4-5A2E-4357-A1D8-6142F9BDC8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14766" y="695399"/>
            <a:ext cx="5570720" cy="6171739"/>
            <a:chOff x="6626306" y="695399"/>
            <a:chExt cx="5570720" cy="6171739"/>
          </a:xfrm>
        </p:grpSpPr>
        <p:sp>
          <p:nvSpPr>
            <p:cNvPr id="61" name="Freeform: Shape 60">
              <a:extLst>
                <a:ext uri="{FF2B5EF4-FFF2-40B4-BE49-F238E27FC236}">
                  <a16:creationId xmlns:a16="http://schemas.microsoft.com/office/drawing/2014/main" id="{856AC7E8-A56F-4E9D-A394-C9A2F65DD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33035" y="910673"/>
              <a:ext cx="5263991" cy="5956465"/>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A0D558E-7A90-4D66-BE03-397AEF32F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315" y="863680"/>
              <a:ext cx="5283711" cy="6003457"/>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BA3E7A-EB58-48E8-B67C-31A746641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197" y="855729"/>
              <a:ext cx="5283829" cy="600379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64" name="Freeform: Shape 63">
              <a:extLst>
                <a:ext uri="{FF2B5EF4-FFF2-40B4-BE49-F238E27FC236}">
                  <a16:creationId xmlns:a16="http://schemas.microsoft.com/office/drawing/2014/main" id="{85A1FD08-DCDA-4E01-BB3D-303ED3136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626306" y="695399"/>
              <a:ext cx="5570720" cy="6162601"/>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999815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11338"/>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68049" y="138086"/>
            <a:ext cx="11231416" cy="787127"/>
          </a:xfrm>
        </p:spPr>
        <p:txBody>
          <a:bodyPr anchor="b">
            <a:normAutofit/>
          </a:bodyPr>
          <a:lstStyle/>
          <a:p>
            <a:pPr algn="l"/>
            <a:r>
              <a:rPr lang="en-CA" sz="4800" b="1" dirty="0">
                <a:effectLst>
                  <a:outerShdw blurRad="38100" dist="38100" dir="2700000" algn="tl">
                    <a:srgbClr val="000000">
                      <a:alpha val="43137"/>
                    </a:srgbClr>
                  </a:outerShdw>
                </a:effectLst>
              </a:rPr>
              <a:t>I. HE UNVEILS THE WORD OF GOD (John 1:1)</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4188088" y="1063299"/>
            <a:ext cx="7168989" cy="4894359"/>
          </a:xfrm>
        </p:spPr>
        <p:txBody>
          <a:bodyPr>
            <a:noAutofit/>
          </a:bodyPr>
          <a:lstStyle/>
          <a:p>
            <a:pPr algn="l"/>
            <a:r>
              <a:rPr lang="en-CA" sz="2800" i="1" dirty="0"/>
              <a:t>“In the beginning was the Word, and the Word was with God, </a:t>
            </a:r>
            <a:r>
              <a:rPr lang="en-CA" sz="2800" b="1" i="1" u="sng" dirty="0"/>
              <a:t>and the Word (logos) was God</a:t>
            </a:r>
            <a:r>
              <a:rPr lang="en-CA" sz="2800" b="1" i="1" dirty="0"/>
              <a:t>.</a:t>
            </a:r>
          </a:p>
          <a:p>
            <a:pPr algn="l"/>
            <a:r>
              <a:rPr lang="en-CA" sz="2800" i="1" dirty="0"/>
              <a:t>2. He was with God in the beginning. </a:t>
            </a:r>
          </a:p>
          <a:p>
            <a:pPr algn="l"/>
            <a:r>
              <a:rPr lang="en-CA" sz="2800" i="1" dirty="0"/>
              <a:t>3.  Through him all things were made; without him nothing was made that has been made. </a:t>
            </a:r>
          </a:p>
          <a:p>
            <a:pPr algn="l"/>
            <a:r>
              <a:rPr lang="en-CA" sz="2800" i="1" dirty="0"/>
              <a:t>4. In him was life, </a:t>
            </a:r>
            <a:r>
              <a:rPr lang="en-CA" sz="2800" b="1" i="1" u="sng" dirty="0"/>
              <a:t>and that life was the light of men</a:t>
            </a:r>
            <a:r>
              <a:rPr lang="en-CA" sz="2800" i="1" dirty="0"/>
              <a:t>. </a:t>
            </a:r>
          </a:p>
          <a:p>
            <a:pPr algn="l"/>
            <a:r>
              <a:rPr lang="en-CA" sz="2800" i="1" dirty="0"/>
              <a:t>5. The light shines in the darkness, but the darkness has not understood it.” 							John 1:1-5</a:t>
            </a:r>
          </a:p>
        </p:txBody>
      </p:sp>
      <p:cxnSp>
        <p:nvCxnSpPr>
          <p:cNvPr id="31" name="Straight Connector 3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7937" r="7937"/>
          <a:stretch/>
        </p:blipFill>
        <p:spPr>
          <a:xfrm>
            <a:off x="422899" y="2367032"/>
            <a:ext cx="3756276" cy="3744894"/>
          </a:xfrm>
          <a:prstGeom prst="rect">
            <a:avLst/>
          </a:prstGeom>
        </p:spPr>
      </p:pic>
    </p:spTree>
    <p:extLst>
      <p:ext uri="{BB962C8B-B14F-4D97-AF65-F5344CB8AC3E}">
        <p14:creationId xmlns:p14="http://schemas.microsoft.com/office/powerpoint/2010/main" val="351176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11338"/>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68049" y="138086"/>
            <a:ext cx="11231416" cy="787127"/>
          </a:xfrm>
        </p:spPr>
        <p:txBody>
          <a:bodyPr anchor="b">
            <a:normAutofit/>
          </a:bodyPr>
          <a:lstStyle/>
          <a:p>
            <a:pPr algn="l"/>
            <a:r>
              <a:rPr lang="en-CA" sz="4800" b="1" dirty="0">
                <a:effectLst>
                  <a:outerShdw blurRad="38100" dist="38100" dir="2700000" algn="tl">
                    <a:srgbClr val="000000">
                      <a:alpha val="43137"/>
                    </a:srgbClr>
                  </a:outerShdw>
                </a:effectLst>
              </a:rPr>
              <a:t>I. HE UNVEILS THE WORD OF GOD (John 1:1)</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4188088" y="1063299"/>
            <a:ext cx="7168989" cy="4894359"/>
          </a:xfrm>
        </p:spPr>
        <p:txBody>
          <a:bodyPr>
            <a:noAutofit/>
          </a:bodyPr>
          <a:lstStyle/>
          <a:p>
            <a:pPr algn="l"/>
            <a:r>
              <a:rPr lang="en-CA" sz="2800" i="1" dirty="0"/>
              <a:t>“Concerning this salvation, the prophets, who spoke of the grace that was to come to you, </a:t>
            </a:r>
            <a:r>
              <a:rPr lang="en-CA" sz="2800" b="1" i="1" dirty="0"/>
              <a:t>searched intently and with the greatest care, </a:t>
            </a:r>
          </a:p>
          <a:p>
            <a:pPr algn="l"/>
            <a:r>
              <a:rPr lang="en-CA" sz="2800" b="1" i="1" dirty="0"/>
              <a:t>11. trying to find out the time and circumstances to which the Spirit of Christ in them was pointing when he predicted the sufferings of Christ (the Messiah) and the glories that would follow. </a:t>
            </a:r>
          </a:p>
          <a:p>
            <a:pPr algn="l"/>
            <a:r>
              <a:rPr lang="en-CA" sz="2800" i="1" dirty="0"/>
              <a:t>					I Peter 1:10-11</a:t>
            </a:r>
          </a:p>
        </p:txBody>
      </p:sp>
      <p:cxnSp>
        <p:nvCxnSpPr>
          <p:cNvPr id="31" name="Straight Connector 3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7937" r="7937"/>
          <a:stretch/>
        </p:blipFill>
        <p:spPr>
          <a:xfrm>
            <a:off x="422899" y="2367032"/>
            <a:ext cx="3756276" cy="3744894"/>
          </a:xfrm>
          <a:prstGeom prst="rect">
            <a:avLst/>
          </a:prstGeom>
        </p:spPr>
      </p:pic>
    </p:spTree>
    <p:extLst>
      <p:ext uri="{BB962C8B-B14F-4D97-AF65-F5344CB8AC3E}">
        <p14:creationId xmlns:p14="http://schemas.microsoft.com/office/powerpoint/2010/main" val="1321794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11338"/>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68049" y="138086"/>
            <a:ext cx="11231416" cy="787127"/>
          </a:xfrm>
        </p:spPr>
        <p:txBody>
          <a:bodyPr anchor="b">
            <a:normAutofit/>
          </a:bodyPr>
          <a:lstStyle/>
          <a:p>
            <a:pPr algn="l"/>
            <a:r>
              <a:rPr lang="en-CA" sz="4800" b="1" dirty="0">
                <a:effectLst>
                  <a:outerShdw blurRad="38100" dist="38100" dir="2700000" algn="tl">
                    <a:srgbClr val="000000">
                      <a:alpha val="43137"/>
                    </a:srgbClr>
                  </a:outerShdw>
                </a:effectLst>
              </a:rPr>
              <a:t>I. HE UNVEILS THE WORD OF GOD (John 1:1)</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4188088" y="1063299"/>
            <a:ext cx="7168989" cy="4894359"/>
          </a:xfrm>
        </p:spPr>
        <p:txBody>
          <a:bodyPr>
            <a:noAutofit/>
          </a:bodyPr>
          <a:lstStyle/>
          <a:p>
            <a:pPr algn="l"/>
            <a:r>
              <a:rPr lang="en-CA" sz="2800" i="1" dirty="0"/>
              <a:t>“12. It was revealed to them that they were not serving themselves but you, when they spoke of the things that have now been told you by those who have preached the gospel to you by the Holy Spirit sent from heaven. </a:t>
            </a:r>
            <a:r>
              <a:rPr lang="en-CA" sz="2800" b="1" i="1" dirty="0"/>
              <a:t>Even angels long to look into these things.”</a:t>
            </a:r>
          </a:p>
          <a:p>
            <a:pPr algn="l"/>
            <a:r>
              <a:rPr lang="en-CA" sz="2800" i="1" dirty="0"/>
              <a:t>					I Peter 1:12</a:t>
            </a:r>
          </a:p>
        </p:txBody>
      </p:sp>
      <p:cxnSp>
        <p:nvCxnSpPr>
          <p:cNvPr id="31" name="Straight Connector 3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7937" r="7937"/>
          <a:stretch/>
        </p:blipFill>
        <p:spPr>
          <a:xfrm>
            <a:off x="422899" y="2367032"/>
            <a:ext cx="3756276" cy="3744894"/>
          </a:xfrm>
          <a:prstGeom prst="rect">
            <a:avLst/>
          </a:prstGeom>
        </p:spPr>
      </p:pic>
    </p:spTree>
    <p:extLst>
      <p:ext uri="{BB962C8B-B14F-4D97-AF65-F5344CB8AC3E}">
        <p14:creationId xmlns:p14="http://schemas.microsoft.com/office/powerpoint/2010/main" val="1899284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11338"/>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68049" y="138086"/>
            <a:ext cx="11231416" cy="787127"/>
          </a:xfrm>
        </p:spPr>
        <p:txBody>
          <a:bodyPr anchor="b">
            <a:normAutofit/>
          </a:bodyPr>
          <a:lstStyle/>
          <a:p>
            <a:pPr algn="l"/>
            <a:r>
              <a:rPr lang="en-CA" sz="4800" b="1" dirty="0">
                <a:effectLst>
                  <a:outerShdw blurRad="38100" dist="38100" dir="2700000" algn="tl">
                    <a:srgbClr val="000000">
                      <a:alpha val="43137"/>
                    </a:srgbClr>
                  </a:outerShdw>
                </a:effectLst>
              </a:rPr>
              <a:t>I. HE UNVEILS THE WORD OF GOD (John 1:1)</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4188088" y="1063299"/>
            <a:ext cx="7168989" cy="4894359"/>
          </a:xfrm>
        </p:spPr>
        <p:txBody>
          <a:bodyPr>
            <a:noAutofit/>
          </a:bodyPr>
          <a:lstStyle/>
          <a:p>
            <a:pPr algn="l"/>
            <a:r>
              <a:rPr lang="en-CA" sz="2800" i="1" dirty="0"/>
              <a:t>“In the past God spoke to our forefathers through the prophets at many times and in various ways,</a:t>
            </a:r>
          </a:p>
          <a:p>
            <a:pPr algn="l"/>
            <a:r>
              <a:rPr lang="en-CA" sz="2800" i="1" dirty="0"/>
              <a:t>2. </a:t>
            </a:r>
            <a:r>
              <a:rPr lang="en-CA" sz="2800" i="1" u="sng" dirty="0"/>
              <a:t>but in these last days he has spoken to us by his Son</a:t>
            </a:r>
            <a:r>
              <a:rPr lang="en-CA" sz="2800" i="1" dirty="0"/>
              <a:t>, . . .”</a:t>
            </a:r>
          </a:p>
          <a:p>
            <a:pPr algn="l"/>
            <a:r>
              <a:rPr lang="en-CA" sz="2800" i="1" dirty="0"/>
              <a:t>					Hebrews 1:1,2</a:t>
            </a:r>
          </a:p>
        </p:txBody>
      </p:sp>
      <p:cxnSp>
        <p:nvCxnSpPr>
          <p:cNvPr id="31" name="Straight Connector 3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7937" r="7937"/>
          <a:stretch/>
        </p:blipFill>
        <p:spPr>
          <a:xfrm>
            <a:off x="422899" y="2367032"/>
            <a:ext cx="3756276" cy="3744894"/>
          </a:xfrm>
          <a:prstGeom prst="rect">
            <a:avLst/>
          </a:prstGeom>
        </p:spPr>
      </p:pic>
    </p:spTree>
    <p:extLst>
      <p:ext uri="{BB962C8B-B14F-4D97-AF65-F5344CB8AC3E}">
        <p14:creationId xmlns:p14="http://schemas.microsoft.com/office/powerpoint/2010/main" val="1150158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11338"/>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68049" y="138086"/>
            <a:ext cx="11231416" cy="787127"/>
          </a:xfrm>
        </p:spPr>
        <p:txBody>
          <a:bodyPr anchor="b">
            <a:normAutofit/>
          </a:bodyPr>
          <a:lstStyle/>
          <a:p>
            <a:pPr algn="l"/>
            <a:r>
              <a:rPr lang="en-CA" sz="4800" b="1" dirty="0">
                <a:effectLst>
                  <a:outerShdw blurRad="38100" dist="38100" dir="2700000" algn="tl">
                    <a:srgbClr val="000000">
                      <a:alpha val="43137"/>
                    </a:srgbClr>
                  </a:outerShdw>
                </a:effectLst>
              </a:rPr>
              <a:t>I. HE UNVEILS THE WORD OF GOD (John 1:1)</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4188088" y="1063299"/>
            <a:ext cx="7168989" cy="4894359"/>
          </a:xfrm>
        </p:spPr>
        <p:txBody>
          <a:bodyPr>
            <a:noAutofit/>
          </a:bodyPr>
          <a:lstStyle/>
          <a:p>
            <a:pPr algn="l"/>
            <a:r>
              <a:rPr lang="en-CA" sz="2800" i="1" dirty="0"/>
              <a:t>“Surely you have heard about the administration of God’s grace that was given to me for you, </a:t>
            </a:r>
          </a:p>
          <a:p>
            <a:pPr algn="l"/>
            <a:r>
              <a:rPr lang="en-CA" sz="2800" i="1" dirty="0"/>
              <a:t>3. that is, </a:t>
            </a:r>
            <a:r>
              <a:rPr lang="en-CA" sz="2800" b="1" i="1" u="sng" dirty="0"/>
              <a:t>the mystery made known to me by revelation</a:t>
            </a:r>
            <a:r>
              <a:rPr lang="en-CA" sz="2800" i="1" dirty="0"/>
              <a:t>, as I have already written briefly. </a:t>
            </a:r>
          </a:p>
          <a:p>
            <a:pPr algn="l"/>
            <a:r>
              <a:rPr lang="en-CA" sz="2800" i="1" dirty="0"/>
              <a:t>4. In reading this, then, you will be able to understand my insight into the mystery of Christ, </a:t>
            </a:r>
          </a:p>
          <a:p>
            <a:pPr algn="l"/>
            <a:r>
              <a:rPr lang="en-CA" sz="2800" b="1" i="1" u="sng" dirty="0"/>
              <a:t>5. which was not made known to men in other generations as it has now been revealed by the Spirit to God’s holy apostles and prophets</a:t>
            </a:r>
            <a:r>
              <a:rPr lang="en-CA" sz="2800" i="1" dirty="0"/>
              <a:t>. </a:t>
            </a:r>
          </a:p>
          <a:p>
            <a:pPr algn="l"/>
            <a:r>
              <a:rPr lang="en-CA" sz="2800" i="1" dirty="0"/>
              <a:t>					Ephesians 3:2-5</a:t>
            </a:r>
          </a:p>
        </p:txBody>
      </p:sp>
      <p:cxnSp>
        <p:nvCxnSpPr>
          <p:cNvPr id="31" name="Straight Connector 3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7937" r="7937"/>
          <a:stretch/>
        </p:blipFill>
        <p:spPr>
          <a:xfrm>
            <a:off x="422899" y="2367032"/>
            <a:ext cx="3756276" cy="3744894"/>
          </a:xfrm>
          <a:prstGeom prst="rect">
            <a:avLst/>
          </a:prstGeom>
        </p:spPr>
      </p:pic>
    </p:spTree>
    <p:extLst>
      <p:ext uri="{BB962C8B-B14F-4D97-AF65-F5344CB8AC3E}">
        <p14:creationId xmlns:p14="http://schemas.microsoft.com/office/powerpoint/2010/main" val="1048154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11338"/>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68049" y="138086"/>
            <a:ext cx="11231416" cy="787127"/>
          </a:xfrm>
        </p:spPr>
        <p:txBody>
          <a:bodyPr anchor="b">
            <a:normAutofit/>
          </a:bodyPr>
          <a:lstStyle/>
          <a:p>
            <a:pPr algn="l"/>
            <a:r>
              <a:rPr lang="en-CA" sz="4800" b="1" dirty="0">
                <a:effectLst>
                  <a:outerShdw blurRad="38100" dist="38100" dir="2700000" algn="tl">
                    <a:srgbClr val="000000">
                      <a:alpha val="43137"/>
                    </a:srgbClr>
                  </a:outerShdw>
                </a:effectLst>
              </a:rPr>
              <a:t>I. HE UNVEILS THE WORD OF GOD (John 1:1)</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4188088" y="1063299"/>
            <a:ext cx="7168989" cy="4894359"/>
          </a:xfrm>
        </p:spPr>
        <p:txBody>
          <a:bodyPr>
            <a:noAutofit/>
          </a:bodyPr>
          <a:lstStyle/>
          <a:p>
            <a:pPr algn="l"/>
            <a:r>
              <a:rPr lang="en-CA" i="1" dirty="0"/>
              <a:t>“</a:t>
            </a:r>
            <a:r>
              <a:rPr lang="en-CA" i="1" u="sng" dirty="0"/>
              <a:t>6. This mystery is that through the gospel the Gentiles are heirs together with Israel, members together of one body, and sharers together in the promise in Christ Jesus</a:t>
            </a:r>
            <a:r>
              <a:rPr lang="en-CA" i="1" dirty="0"/>
              <a:t>. </a:t>
            </a:r>
          </a:p>
          <a:p>
            <a:pPr algn="l"/>
            <a:r>
              <a:rPr lang="en-CA" i="1" dirty="0"/>
              <a:t>7. I became a servant of this gospel by the gift of God’s grace given me through the working of his power. </a:t>
            </a:r>
          </a:p>
          <a:p>
            <a:pPr algn="l"/>
            <a:r>
              <a:rPr lang="en-CA" i="1" dirty="0"/>
              <a:t>8. Although I am less than the least of all God’s people, this grace was given me: to preach to the Gentiles the unsearchable riches of Christ, </a:t>
            </a:r>
          </a:p>
          <a:p>
            <a:pPr algn="l"/>
            <a:r>
              <a:rPr lang="en-CA" i="1" dirty="0"/>
              <a:t>9. </a:t>
            </a:r>
            <a:r>
              <a:rPr lang="en-CA" b="1" i="1" dirty="0"/>
              <a:t>and to make plain </a:t>
            </a:r>
            <a:r>
              <a:rPr lang="en-CA" b="1" i="1" u="sng" dirty="0"/>
              <a:t>to everyone </a:t>
            </a:r>
            <a:r>
              <a:rPr lang="en-CA" b="1" i="1" dirty="0"/>
              <a:t>the administration of this mystery, which for ages past was kept hidden in God, who created all things.”</a:t>
            </a:r>
          </a:p>
          <a:p>
            <a:pPr algn="l"/>
            <a:r>
              <a:rPr lang="en-CA" i="1" dirty="0"/>
              <a:t>					Ephesians 3:6-9</a:t>
            </a:r>
          </a:p>
        </p:txBody>
      </p:sp>
      <p:cxnSp>
        <p:nvCxnSpPr>
          <p:cNvPr id="31" name="Straight Connector 3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7937" r="7937"/>
          <a:stretch/>
        </p:blipFill>
        <p:spPr>
          <a:xfrm>
            <a:off x="422899" y="2367032"/>
            <a:ext cx="3756276" cy="3744894"/>
          </a:xfrm>
          <a:prstGeom prst="rect">
            <a:avLst/>
          </a:prstGeom>
        </p:spPr>
      </p:pic>
    </p:spTree>
    <p:extLst>
      <p:ext uri="{BB962C8B-B14F-4D97-AF65-F5344CB8AC3E}">
        <p14:creationId xmlns:p14="http://schemas.microsoft.com/office/powerpoint/2010/main" val="1702989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11338"/>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68049" y="138086"/>
            <a:ext cx="11231416" cy="787127"/>
          </a:xfrm>
        </p:spPr>
        <p:txBody>
          <a:bodyPr anchor="b">
            <a:normAutofit/>
          </a:bodyPr>
          <a:lstStyle/>
          <a:p>
            <a:pPr algn="l"/>
            <a:r>
              <a:rPr lang="en-CA" sz="4800" b="1" dirty="0">
                <a:effectLst>
                  <a:outerShdw blurRad="38100" dist="38100" dir="2700000" algn="tl">
                    <a:srgbClr val="000000">
                      <a:alpha val="43137"/>
                    </a:srgbClr>
                  </a:outerShdw>
                </a:effectLst>
              </a:rPr>
              <a:t>I. HE UNVEILS THE WORD OF GOD (John 1:1)</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4188088" y="1063299"/>
            <a:ext cx="7168989" cy="4894359"/>
          </a:xfrm>
        </p:spPr>
        <p:txBody>
          <a:bodyPr>
            <a:noAutofit/>
          </a:bodyPr>
          <a:lstStyle/>
          <a:p>
            <a:pPr algn="l"/>
            <a:r>
              <a:rPr lang="en-CA" i="1" dirty="0"/>
              <a:t>“</a:t>
            </a:r>
            <a:r>
              <a:rPr lang="en-CA" i="1" u="sng" dirty="0"/>
              <a:t>We are </a:t>
            </a:r>
            <a:r>
              <a:rPr lang="en-CA" b="1" i="1" u="sng" dirty="0"/>
              <a:t>not like Moses, </a:t>
            </a:r>
            <a:r>
              <a:rPr lang="en-CA" i="1" u="sng" dirty="0"/>
              <a:t>who would put a veil over his face to keep the Israelites from gazing at it while the radiance was fading away</a:t>
            </a:r>
            <a:r>
              <a:rPr lang="en-CA" i="1" dirty="0"/>
              <a:t>. </a:t>
            </a:r>
          </a:p>
          <a:p>
            <a:pPr algn="l"/>
            <a:r>
              <a:rPr lang="en-CA" i="1" dirty="0"/>
              <a:t>14. But their minds were made dull, </a:t>
            </a:r>
            <a:r>
              <a:rPr lang="en-CA" i="1" u="sng" dirty="0"/>
              <a:t>for to this day the same veil remains when the old covenant is read</a:t>
            </a:r>
            <a:r>
              <a:rPr lang="en-CA" i="1" dirty="0"/>
              <a:t>. It has not been removed, </a:t>
            </a:r>
            <a:r>
              <a:rPr lang="en-CA" b="1" i="1" dirty="0"/>
              <a:t>because only in Christ is it taken away. </a:t>
            </a:r>
          </a:p>
          <a:p>
            <a:pPr algn="l"/>
            <a:r>
              <a:rPr lang="en-CA" i="1" dirty="0"/>
              <a:t>15. Even to this day when Moses is read, a veil covers their hearts. </a:t>
            </a:r>
          </a:p>
          <a:p>
            <a:pPr algn="l"/>
            <a:r>
              <a:rPr lang="en-CA" i="1" dirty="0"/>
              <a:t>				II Corinthians 3:13-15</a:t>
            </a:r>
          </a:p>
        </p:txBody>
      </p:sp>
      <p:cxnSp>
        <p:nvCxnSpPr>
          <p:cNvPr id="31" name="Straight Connector 3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7937" r="7937"/>
          <a:stretch/>
        </p:blipFill>
        <p:spPr>
          <a:xfrm>
            <a:off x="422899" y="2367032"/>
            <a:ext cx="3756276" cy="3744894"/>
          </a:xfrm>
          <a:prstGeom prst="rect">
            <a:avLst/>
          </a:prstGeom>
        </p:spPr>
      </p:pic>
    </p:spTree>
    <p:extLst>
      <p:ext uri="{BB962C8B-B14F-4D97-AF65-F5344CB8AC3E}">
        <p14:creationId xmlns:p14="http://schemas.microsoft.com/office/powerpoint/2010/main" val="3055128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11338"/>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A200-6D35-5AE5-A934-74791D423427}"/>
              </a:ext>
            </a:extLst>
          </p:cNvPr>
          <p:cNvSpPr>
            <a:spLocks noGrp="1"/>
          </p:cNvSpPr>
          <p:nvPr>
            <p:ph type="ctrTitle"/>
          </p:nvPr>
        </p:nvSpPr>
        <p:spPr>
          <a:xfrm>
            <a:off x="68049" y="138086"/>
            <a:ext cx="11231416" cy="787127"/>
          </a:xfrm>
        </p:spPr>
        <p:txBody>
          <a:bodyPr anchor="b">
            <a:normAutofit/>
          </a:bodyPr>
          <a:lstStyle/>
          <a:p>
            <a:pPr algn="l"/>
            <a:r>
              <a:rPr lang="en-CA" sz="4800" b="1" dirty="0">
                <a:effectLst>
                  <a:outerShdw blurRad="38100" dist="38100" dir="2700000" algn="tl">
                    <a:srgbClr val="000000">
                      <a:alpha val="43137"/>
                    </a:srgbClr>
                  </a:outerShdw>
                </a:effectLst>
              </a:rPr>
              <a:t>I. HE UNVEILS THE WORD OF GOD (John 1:1)</a:t>
            </a:r>
          </a:p>
        </p:txBody>
      </p:sp>
      <p:sp>
        <p:nvSpPr>
          <p:cNvPr id="3" name="Subtitle 2">
            <a:extLst>
              <a:ext uri="{FF2B5EF4-FFF2-40B4-BE49-F238E27FC236}">
                <a16:creationId xmlns:a16="http://schemas.microsoft.com/office/drawing/2014/main" id="{AF9E4585-C7FA-A7C7-B912-1C3F2C497526}"/>
              </a:ext>
            </a:extLst>
          </p:cNvPr>
          <p:cNvSpPr>
            <a:spLocks noGrp="1"/>
          </p:cNvSpPr>
          <p:nvPr>
            <p:ph type="subTitle" idx="1"/>
          </p:nvPr>
        </p:nvSpPr>
        <p:spPr>
          <a:xfrm>
            <a:off x="4188088" y="1063299"/>
            <a:ext cx="7168989" cy="4894359"/>
          </a:xfrm>
        </p:spPr>
        <p:txBody>
          <a:bodyPr>
            <a:noAutofit/>
          </a:bodyPr>
          <a:lstStyle/>
          <a:p>
            <a:pPr algn="l"/>
            <a:r>
              <a:rPr lang="en-CA" i="1" dirty="0"/>
              <a:t>“</a:t>
            </a:r>
            <a:r>
              <a:rPr lang="en-CA" b="1" i="1" u="sng" dirty="0"/>
              <a:t>16. But whenever anyone turns to the Lord, the veil is taken away</a:t>
            </a:r>
            <a:r>
              <a:rPr lang="en-CA" i="1" dirty="0"/>
              <a:t>.</a:t>
            </a:r>
          </a:p>
          <a:p>
            <a:pPr algn="l"/>
            <a:r>
              <a:rPr lang="en-CA" i="1" dirty="0"/>
              <a:t>17. Now the Lord is the Spirit, and where the Spirit of the Lord is, there is freedom. </a:t>
            </a:r>
          </a:p>
          <a:p>
            <a:pPr algn="l"/>
            <a:r>
              <a:rPr lang="en-CA" b="1" i="1" dirty="0"/>
              <a:t>18. And we, who with unveiled faces all reflect the Lord’s glory</a:t>
            </a:r>
            <a:r>
              <a:rPr lang="en-CA" i="1" dirty="0"/>
              <a:t>, are </a:t>
            </a:r>
            <a:r>
              <a:rPr lang="en-CA" b="1" i="1" dirty="0"/>
              <a:t>being transformed </a:t>
            </a:r>
            <a:r>
              <a:rPr lang="en-CA" i="1" dirty="0"/>
              <a:t>into his likeness with ever-increasing glory, which comes from the Lord, who is the Spirit.”</a:t>
            </a:r>
          </a:p>
          <a:p>
            <a:pPr algn="l"/>
            <a:r>
              <a:rPr lang="en-CA" i="1" dirty="0"/>
              <a:t>				II Corinthians 3:16-18</a:t>
            </a:r>
          </a:p>
        </p:txBody>
      </p:sp>
      <p:cxnSp>
        <p:nvCxnSpPr>
          <p:cNvPr id="31" name="Straight Connector 3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a:extLst>
              <a:ext uri="{FF2B5EF4-FFF2-40B4-BE49-F238E27FC236}">
                <a16:creationId xmlns:a16="http://schemas.microsoft.com/office/drawing/2014/main" id="{D09D16D3-B8B7-23F7-C389-C622C21C6DC1}"/>
              </a:ext>
            </a:extLst>
          </p:cNvPr>
          <p:cNvPicPr>
            <a:picLocks noChangeAspect="1"/>
          </p:cNvPicPr>
          <p:nvPr/>
        </p:nvPicPr>
        <p:blipFill>
          <a:blip r:embed="rId2">
            <a:extLst>
              <a:ext uri="{28A0092B-C50C-407E-A947-70E740481C1C}">
                <a14:useLocalDpi xmlns:a14="http://schemas.microsoft.com/office/drawing/2010/main" val="0"/>
              </a:ext>
            </a:extLst>
          </a:blip>
          <a:srcRect l="7937" r="7937"/>
          <a:stretch/>
        </p:blipFill>
        <p:spPr>
          <a:xfrm>
            <a:off x="422899" y="2367032"/>
            <a:ext cx="3756276" cy="3744894"/>
          </a:xfrm>
          <a:prstGeom prst="rect">
            <a:avLst/>
          </a:prstGeom>
        </p:spPr>
      </p:pic>
    </p:spTree>
    <p:extLst>
      <p:ext uri="{BB962C8B-B14F-4D97-AF65-F5344CB8AC3E}">
        <p14:creationId xmlns:p14="http://schemas.microsoft.com/office/powerpoint/2010/main" val="3522909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1518</Words>
  <Application>Microsoft Office PowerPoint</Application>
  <PresentationFormat>Widescreen</PresentationFormat>
  <Paragraphs>79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Helvetica Neue Medium</vt:lpstr>
      <vt:lpstr>Office Theme</vt:lpstr>
      <vt:lpstr>HAVE YOU MET MY JESUS  Part 3</vt:lpstr>
      <vt:lpstr>I. HE UNVEILS THE WORD OF GOD (John 1:1)</vt:lpstr>
      <vt:lpstr>I. HE UNVEILS THE WORD OF GOD (John 1:1)</vt:lpstr>
      <vt:lpstr>I. HE UNVEILS THE WORD OF GOD (John 1:1)</vt:lpstr>
      <vt:lpstr>I. HE UNVEILS THE WORD OF GOD (John 1:1)</vt:lpstr>
      <vt:lpstr>I. HE UNVEILS THE WORD OF GOD (John 1:1)</vt:lpstr>
      <vt:lpstr>I. HE UNVEILS THE WORD OF GOD (John 1:1)</vt:lpstr>
      <vt:lpstr>I. HE UNVEILS THE WORD OF GOD (John 1:1)</vt:lpstr>
      <vt:lpstr>I. HE UNVEILS THE WORD OF GOD (John 1:1)</vt:lpstr>
      <vt:lpstr>II. HE EMBRACES THE WILL OF GOD (Matthew 26:39-44)</vt:lpstr>
      <vt:lpstr>II. HE EMBRACES THE WILL OF GOD (Matthew 26:39-44)</vt:lpstr>
      <vt:lpstr>II. HE EMBRACES THE WILL OF GOD (Matthew 26:39-44)</vt:lpstr>
      <vt:lpstr>II. HE EMBRACES THE WILL OF GOD (Matthew 26:39-44)</vt:lpstr>
      <vt:lpstr>III. HE DEMONSTRATES THE WISDOM OF GOD (I Corinthians 1:20-25)</vt:lpstr>
      <vt:lpstr>III. HE DEMONSTRATES THE WISDOM OF GOD (I Corinthians 1:20-25)</vt:lpstr>
      <vt:lpstr>III. HE DEMONSTRATES THE WISDOM OF GOD (I Corinthians 1:20-25)</vt:lpstr>
      <vt:lpstr>III. HE DEMONSTRATES THE WISDOM OF GOD (I Corinthians 1:20-25)</vt:lpstr>
      <vt:lpstr>III. HE DEMONSTRATES THE WISDOM OF GOD (I Corinthians 1:20-25)</vt:lpstr>
      <vt:lpstr>III. HE DEMONSTRATES THE WISDOM OF GOD (I Corinthians 1:20-25)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YOU MET MY JESUS – Part 3</dc:title>
  <dc:creator>Fountaingate Christian</dc:creator>
  <cp:lastModifiedBy>Fountaingate Christian</cp:lastModifiedBy>
  <cp:revision>16</cp:revision>
  <dcterms:created xsi:type="dcterms:W3CDTF">2023-10-10T18:06:07Z</dcterms:created>
  <dcterms:modified xsi:type="dcterms:W3CDTF">2023-11-04T18:26:33Z</dcterms:modified>
</cp:coreProperties>
</file>