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3" d="100"/>
          <a:sy n="83" d="100"/>
        </p:scale>
        <p:origin x="45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1146-510F-01A3-B9D2-189CF91E8E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167A9FA-EDFC-AAF0-F642-7D471B881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4507936-B43E-F0A8-929D-12B8B3A2494D}"/>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5" name="Footer Placeholder 4">
            <a:extLst>
              <a:ext uri="{FF2B5EF4-FFF2-40B4-BE49-F238E27FC236}">
                <a16:creationId xmlns:a16="http://schemas.microsoft.com/office/drawing/2014/main" id="{DBB4A2B2-9B22-D624-FEDC-78C4F196859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230103-7B81-2647-F56C-23100285DBE7}"/>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161346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B0E86-A9A6-4873-614A-0BF38F4DBDE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F14FFEF-2B5E-98E6-3AB2-D14C9A16CF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C86907C-8870-441C-BC0A-3B8806516CF0}"/>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5" name="Footer Placeholder 4">
            <a:extLst>
              <a:ext uri="{FF2B5EF4-FFF2-40B4-BE49-F238E27FC236}">
                <a16:creationId xmlns:a16="http://schemas.microsoft.com/office/drawing/2014/main" id="{99074269-B2A0-25B2-F9B8-455FDA259B2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4227D65-19E7-3B3F-1FF5-54B535A5FB85}"/>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2827000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62ED7D-3E7F-5DDA-A988-A3A0ADB17A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B6627A5-5F25-7C7B-A47D-A886C488EE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9BD5F87-9984-15F0-470B-E6582B7840A8}"/>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5" name="Footer Placeholder 4">
            <a:extLst>
              <a:ext uri="{FF2B5EF4-FFF2-40B4-BE49-F238E27FC236}">
                <a16:creationId xmlns:a16="http://schemas.microsoft.com/office/drawing/2014/main" id="{C3E078CC-FAAB-0AEC-0A70-F0D517E8580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87CCEA-C612-C62A-4E4C-A595CD8BB276}"/>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1842662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85DE-53D1-4D6D-C7BF-7CFE5C4AB8D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9CF356B-7A37-3256-5B25-58489CD718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C7A3C4-E202-D0E0-893D-09232AFEFC5B}"/>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5" name="Footer Placeholder 4">
            <a:extLst>
              <a:ext uri="{FF2B5EF4-FFF2-40B4-BE49-F238E27FC236}">
                <a16:creationId xmlns:a16="http://schemas.microsoft.com/office/drawing/2014/main" id="{951786B0-1D10-6CB5-671B-EE2E0E091FD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0952816-BF1F-6DEC-8AD1-4B3F3B91F98B}"/>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622474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0660-63A6-39E2-A5AD-A3C446F2C4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0D1D11C-628C-9848-2162-0E3EA4DD44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86C7FE-27C6-7875-ED48-6D766CD1F16B}"/>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5" name="Footer Placeholder 4">
            <a:extLst>
              <a:ext uri="{FF2B5EF4-FFF2-40B4-BE49-F238E27FC236}">
                <a16:creationId xmlns:a16="http://schemas.microsoft.com/office/drawing/2014/main" id="{C0798DF7-E3DD-1375-23D4-418CD3A471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C28A9F2-FD49-9249-4C86-BA3B0D9C0DBD}"/>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59228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288C-5941-10D4-67D4-14715233AE9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98FDC02-C8BA-99D8-3734-84E4855E3C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F1A7E89-13B9-0B14-B83A-03E44DCAB0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9AB31B9-C6F8-4337-7125-7E0656162A0D}"/>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6" name="Footer Placeholder 5">
            <a:extLst>
              <a:ext uri="{FF2B5EF4-FFF2-40B4-BE49-F238E27FC236}">
                <a16:creationId xmlns:a16="http://schemas.microsoft.com/office/drawing/2014/main" id="{B6CCBEE6-0100-2838-53CB-93040E753C2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F8DCB9B-E3DD-30CA-7992-770AA091D61F}"/>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2170526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6404-8CEF-BF4C-6D1C-07A352697901}"/>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2E2072F-F099-B8B1-D848-EF9CBB958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FFB0D0-A090-5CAE-F96B-4FC88B310C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2815B96-B36C-8D70-616D-286C9652A2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4DDB3-93A6-E719-1E6C-A5D4146C8E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922A18B-A7C0-FE29-706A-6CE908BD14FE}"/>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8" name="Footer Placeholder 7">
            <a:extLst>
              <a:ext uri="{FF2B5EF4-FFF2-40B4-BE49-F238E27FC236}">
                <a16:creationId xmlns:a16="http://schemas.microsoft.com/office/drawing/2014/main" id="{EEFDF2B9-E659-70A9-5155-45F94F71E1C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EB98065-284C-6AC1-2962-EA8F0925F73C}"/>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304643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7E06-B704-DF86-532E-79BFCE178C2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2BDB438-3251-3D1A-A505-346EBEBC5E64}"/>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4" name="Footer Placeholder 3">
            <a:extLst>
              <a:ext uri="{FF2B5EF4-FFF2-40B4-BE49-F238E27FC236}">
                <a16:creationId xmlns:a16="http://schemas.microsoft.com/office/drawing/2014/main" id="{D506D26D-4C7B-1C6E-0B8A-12DB14D40D9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AB470DE-2E2D-B094-2DA5-D6B1C9AAE243}"/>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397118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FA8C19-ACB2-225E-5980-B8AF03549537}"/>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3" name="Footer Placeholder 2">
            <a:extLst>
              <a:ext uri="{FF2B5EF4-FFF2-40B4-BE49-F238E27FC236}">
                <a16:creationId xmlns:a16="http://schemas.microsoft.com/office/drawing/2014/main" id="{4969FB1D-3D22-48A4-D3E7-25F22D2C8CF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D7F1C88-4037-79C6-BBA3-FF94B528F9C1}"/>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3826876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4972-9259-18F7-2328-D93959D25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ABDBCC2-A329-E90D-5A16-E02482075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9CA1F78-2608-BB46-92CF-AAC5A5694E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630A3-EF72-E4A7-B161-494490E532D5}"/>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6" name="Footer Placeholder 5">
            <a:extLst>
              <a:ext uri="{FF2B5EF4-FFF2-40B4-BE49-F238E27FC236}">
                <a16:creationId xmlns:a16="http://schemas.microsoft.com/office/drawing/2014/main" id="{6E7F64CD-1D7A-9753-0670-0E6EFEA98B1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90C9445-4CF9-DF7E-1D48-EB8DE24DF92F}"/>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2597044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493D-268D-60CE-996C-C0DA333A1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3C2B2CC-C77B-AB16-503D-94FE6E18B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23C7C3C-D549-6FF1-1810-18E9E1BB36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056BF-BE5C-0D37-1B79-9B939155E3C5}"/>
              </a:ext>
            </a:extLst>
          </p:cNvPr>
          <p:cNvSpPr>
            <a:spLocks noGrp="1"/>
          </p:cNvSpPr>
          <p:nvPr>
            <p:ph type="dt" sz="half" idx="10"/>
          </p:nvPr>
        </p:nvSpPr>
        <p:spPr/>
        <p:txBody>
          <a:bodyPr/>
          <a:lstStyle/>
          <a:p>
            <a:fld id="{217661DB-A87E-49C6-BCF4-5C04E159B760}" type="datetimeFigureOut">
              <a:rPr lang="en-CA" smtClean="0"/>
              <a:t>2022-10-12</a:t>
            </a:fld>
            <a:endParaRPr lang="en-CA"/>
          </a:p>
        </p:txBody>
      </p:sp>
      <p:sp>
        <p:nvSpPr>
          <p:cNvPr id="6" name="Footer Placeholder 5">
            <a:extLst>
              <a:ext uri="{FF2B5EF4-FFF2-40B4-BE49-F238E27FC236}">
                <a16:creationId xmlns:a16="http://schemas.microsoft.com/office/drawing/2014/main" id="{49D77A92-EF0C-99C9-4826-BDE66A2FD30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E44D600-24D8-53DB-31BE-976C2E70C47A}"/>
              </a:ext>
            </a:extLst>
          </p:cNvPr>
          <p:cNvSpPr>
            <a:spLocks noGrp="1"/>
          </p:cNvSpPr>
          <p:nvPr>
            <p:ph type="sldNum" sz="quarter" idx="12"/>
          </p:nvPr>
        </p:nvSpPr>
        <p:spPr/>
        <p:txBody>
          <a:bodyPr/>
          <a:lstStyle/>
          <a:p>
            <a:fld id="{2BD128EE-E873-4CD2-BA95-F4A28E204029}" type="slidenum">
              <a:rPr lang="en-CA" smtClean="0"/>
              <a:t>‹#›</a:t>
            </a:fld>
            <a:endParaRPr lang="en-CA"/>
          </a:p>
        </p:txBody>
      </p:sp>
    </p:spTree>
    <p:extLst>
      <p:ext uri="{BB962C8B-B14F-4D97-AF65-F5344CB8AC3E}">
        <p14:creationId xmlns:p14="http://schemas.microsoft.com/office/powerpoint/2010/main" val="2507219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8D9DB9-B3A5-2917-50D1-02427F95B5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43F4E79-60AD-D87D-52C2-AACB0EA43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786438F-3F4D-86CE-B844-823BCB1F94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661DB-A87E-49C6-BCF4-5C04E159B760}" type="datetimeFigureOut">
              <a:rPr lang="en-CA" smtClean="0"/>
              <a:t>2022-10-12</a:t>
            </a:fld>
            <a:endParaRPr lang="en-CA"/>
          </a:p>
        </p:txBody>
      </p:sp>
      <p:sp>
        <p:nvSpPr>
          <p:cNvPr id="5" name="Footer Placeholder 4">
            <a:extLst>
              <a:ext uri="{FF2B5EF4-FFF2-40B4-BE49-F238E27FC236}">
                <a16:creationId xmlns:a16="http://schemas.microsoft.com/office/drawing/2014/main" id="{7B975BCA-3340-BD8E-BE02-AD7A711A2C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29B3EF1-323C-7633-7C4C-EC23EACE61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128EE-E873-4CD2-BA95-F4A28E204029}" type="slidenum">
              <a:rPr lang="en-CA" smtClean="0"/>
              <a:t>‹#›</a:t>
            </a:fld>
            <a:endParaRPr lang="en-CA"/>
          </a:p>
        </p:txBody>
      </p:sp>
    </p:spTree>
    <p:extLst>
      <p:ext uri="{BB962C8B-B14F-4D97-AF65-F5344CB8AC3E}">
        <p14:creationId xmlns:p14="http://schemas.microsoft.com/office/powerpoint/2010/main" val="2076054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631044" y="452396"/>
            <a:ext cx="3734014" cy="2496706"/>
          </a:xfrm>
        </p:spPr>
        <p:txBody>
          <a:bodyPr anchor="b">
            <a:normAutofit/>
          </a:bodyPr>
          <a:lstStyle/>
          <a:p>
            <a:r>
              <a:rPr lang="en-CA" sz="5400" b="1" dirty="0">
                <a:effectLst>
                  <a:outerShdw blurRad="38100" dist="38100" dir="2700000" algn="tl">
                    <a:srgbClr val="000000">
                      <a:alpha val="43137"/>
                    </a:srgbClr>
                  </a:outerShdw>
                </a:effectLst>
              </a:rPr>
              <a:t>HAVING THE MIND OF CHRIST</a:t>
            </a:r>
          </a:p>
        </p:txBody>
      </p:sp>
      <p:sp>
        <p:nvSpPr>
          <p:cNvPr id="3" name="Subtitle 2">
            <a:extLst>
              <a:ext uri="{FF2B5EF4-FFF2-40B4-BE49-F238E27FC236}">
                <a16:creationId xmlns:a16="http://schemas.microsoft.com/office/drawing/2014/main" id="{86F10965-65F9-0E8E-B991-DC9395B509E8}"/>
              </a:ext>
            </a:extLst>
          </p:cNvPr>
          <p:cNvSpPr>
            <a:spLocks noGrp="1"/>
          </p:cNvSpPr>
          <p:nvPr>
            <p:ph type="subTitle" idx="1"/>
          </p:nvPr>
        </p:nvSpPr>
        <p:spPr>
          <a:xfrm>
            <a:off x="387926" y="4636008"/>
            <a:ext cx="4535055" cy="1572768"/>
          </a:xfrm>
        </p:spPr>
        <p:txBody>
          <a:bodyPr>
            <a:normAutofit/>
          </a:bodyPr>
          <a:lstStyle/>
          <a:p>
            <a:r>
              <a:rPr lang="en-US" sz="3200" b="1" i="0" u="none" strike="noStrike" baseline="0" dirty="0">
                <a:latin typeface="Times New Roman" panose="02020603050405020304" pitchFamily="18" charset="0"/>
              </a:rPr>
              <a:t>I Corinthians 2:6-16</a:t>
            </a:r>
            <a:endParaRPr lang="en-CA" sz="3200" dirty="0"/>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7735" r="7009"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13144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7650101" y="895926"/>
            <a:ext cx="4426455" cy="4747491"/>
          </a:xfrm>
          <a:noFill/>
        </p:spPr>
        <p:txBody>
          <a:bodyPr>
            <a:noAutofit/>
          </a:bodyPr>
          <a:lstStyle/>
          <a:p>
            <a:pPr algn="l"/>
            <a:r>
              <a:rPr lang="en-CA" sz="3600" b="1" i="0" u="none" strike="noStrike" baseline="0" dirty="0">
                <a:solidFill>
                  <a:schemeClr val="bg1"/>
                </a:solidFill>
                <a:latin typeface="Times New Roman" panose="02020603050405020304" pitchFamily="18" charset="0"/>
              </a:rPr>
              <a:t>I. THROUGH SUFFERING </a:t>
            </a:r>
            <a:br>
              <a:rPr lang="en-CA" sz="3600" b="1" i="0" u="none" strike="noStrike" baseline="0" dirty="0">
                <a:solidFill>
                  <a:schemeClr val="bg1"/>
                </a:solidFill>
                <a:latin typeface="Times New Roman" panose="02020603050405020304" pitchFamily="18" charset="0"/>
              </a:rPr>
            </a:br>
            <a:r>
              <a:rPr lang="en-CA" sz="3600" b="1" i="0" u="none" strike="noStrike" baseline="0" dirty="0">
                <a:solidFill>
                  <a:schemeClr val="bg1"/>
                </a:solidFill>
                <a:latin typeface="Times New Roman" panose="02020603050405020304" pitchFamily="18" charset="0"/>
              </a:rPr>
              <a:t>(I Peter 3:13-18; 4:1)</a:t>
            </a:r>
            <a:br>
              <a:rPr lang="en-CA" sz="3600" b="1" i="0" u="none" strike="noStrike" baseline="0" dirty="0">
                <a:solidFill>
                  <a:schemeClr val="bg1"/>
                </a:solidFill>
                <a:latin typeface="Times New Roman" panose="02020603050405020304" pitchFamily="18" charset="0"/>
              </a:rPr>
            </a:br>
            <a:br>
              <a:rPr lang="en-CA" sz="3600" b="1" i="0"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"it is hard for thee to kick against the pricks."</a:t>
            </a:r>
            <a:br>
              <a:rPr lang="en-CA" sz="3600" b="1" i="1"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					      Acts 9:5 KJV</a:t>
            </a:r>
            <a:br>
              <a:rPr lang="en-CA" sz="3600" b="1" i="1"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	   Not in the NIV</a:t>
            </a:r>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2729" r="3886" b="2"/>
          <a:stretch/>
        </p:blipFill>
        <p:spPr>
          <a:xfrm>
            <a:off x="20" y="10"/>
            <a:ext cx="7534636" cy="6857990"/>
          </a:xfrm>
          <a:prstGeom prst="rect">
            <a:avLst/>
          </a:prstGeom>
        </p:spPr>
      </p:pic>
    </p:spTree>
    <p:extLst>
      <p:ext uri="{BB962C8B-B14F-4D97-AF65-F5344CB8AC3E}">
        <p14:creationId xmlns:p14="http://schemas.microsoft.com/office/powerpoint/2010/main" val="3393489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t="8280" b="8281"/>
          <a:stretch/>
        </p:blipFill>
        <p:spPr>
          <a:xfrm>
            <a:off x="5125022" y="10"/>
            <a:ext cx="7066978" cy="6857990"/>
          </a:xfrm>
          <a:prstGeom prst="rect">
            <a:avLst/>
          </a:prstGeom>
        </p:spPr>
      </p:pic>
      <p:sp>
        <p:nvSpPr>
          <p:cNvPr id="38" name="Rectangle 3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178214" y="133886"/>
            <a:ext cx="4768595" cy="6017571"/>
          </a:xfrm>
          <a:noFill/>
        </p:spPr>
        <p:txBody>
          <a:bodyPr>
            <a:noAutofit/>
          </a:bodyPr>
          <a:lstStyle/>
          <a:p>
            <a:pPr algn="l"/>
            <a:r>
              <a:rPr lang="en-CA" sz="3600" b="1" i="0" u="none" strike="noStrike" baseline="0" dirty="0">
                <a:latin typeface="Times New Roman" panose="02020603050405020304" pitchFamily="18" charset="0"/>
              </a:rPr>
              <a:t>II. THROUGH HUMILITY (Philippians 2:3)</a:t>
            </a:r>
            <a:br>
              <a:rPr lang="en-CA" sz="3600" b="1" i="0" u="none" strike="noStrike" baseline="0" dirty="0">
                <a:latin typeface="Times New Roman" panose="02020603050405020304" pitchFamily="18" charset="0"/>
              </a:rPr>
            </a:br>
            <a:br>
              <a:rPr lang="en-CA" sz="3600" b="1" i="0" u="none" strike="noStrike" baseline="0" dirty="0">
                <a:latin typeface="Times New Roman" panose="02020603050405020304" pitchFamily="18" charset="0"/>
              </a:rPr>
            </a:br>
            <a:r>
              <a:rPr lang="en-CA" sz="3600" b="1" i="1" u="none" strike="noStrike" baseline="0" dirty="0">
                <a:latin typeface="Times New Roman" panose="02020603050405020304" pitchFamily="18" charset="0"/>
              </a:rPr>
              <a:t>"Do nothing out of selfish ambition or vain conceit, but in humility (lowliness of mind - KJV), consider others better than yourselves."</a:t>
            </a:r>
            <a:br>
              <a:rPr lang="en-CA" sz="3600" b="1" i="1" u="none" strike="noStrike" baseline="0" dirty="0">
                <a:latin typeface="Times New Roman" panose="02020603050405020304" pitchFamily="18" charset="0"/>
              </a:rPr>
            </a:br>
            <a:r>
              <a:rPr lang="en-CA" sz="3600" b="1" i="1" u="none" strike="noStrike" baseline="0" dirty="0">
                <a:latin typeface="Times New Roman" panose="02020603050405020304" pitchFamily="18" charset="0"/>
              </a:rPr>
              <a:t>	</a:t>
            </a:r>
            <a:r>
              <a:rPr lang="en-CA" sz="3600" b="1" i="1" dirty="0">
                <a:latin typeface="Times New Roman" panose="02020603050405020304" pitchFamily="18" charset="0"/>
              </a:rPr>
              <a:t>     </a:t>
            </a:r>
            <a:r>
              <a:rPr lang="en-CA" sz="3600" b="1" i="1" u="none" strike="noStrike" baseline="0" dirty="0">
                <a:latin typeface="Times New Roman" panose="02020603050405020304" pitchFamily="18" charset="0"/>
              </a:rPr>
              <a:t>Philippians 2:3</a:t>
            </a:r>
          </a:p>
        </p:txBody>
      </p:sp>
    </p:spTree>
    <p:extLst>
      <p:ext uri="{BB962C8B-B14F-4D97-AF65-F5344CB8AC3E}">
        <p14:creationId xmlns:p14="http://schemas.microsoft.com/office/powerpoint/2010/main" val="467870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4B69C-173F-644F-0709-4973F3EB5383}"/>
              </a:ext>
            </a:extLst>
          </p:cNvPr>
          <p:cNvSpPr>
            <a:spLocks noGrp="1"/>
          </p:cNvSpPr>
          <p:nvPr>
            <p:ph idx="1"/>
          </p:nvPr>
        </p:nvSpPr>
        <p:spPr>
          <a:xfrm>
            <a:off x="838200" y="92364"/>
            <a:ext cx="10515600" cy="6765636"/>
          </a:xfrm>
          <a:solidFill>
            <a:schemeClr val="accent4">
              <a:lumMod val="60000"/>
              <a:lumOff val="40000"/>
            </a:schemeClr>
          </a:solidFill>
        </p:spPr>
        <p:txBody>
          <a:bodyPr>
            <a:normAutofit fontScale="92500" lnSpcReduction="10000"/>
          </a:bodyPr>
          <a:lstStyle/>
          <a:p>
            <a:pPr marL="0" indent="0">
              <a:buNone/>
            </a:pPr>
            <a:r>
              <a:rPr lang="en-CA" dirty="0"/>
              <a:t>	"I used to think that God's gifts were on shelves</a:t>
            </a:r>
          </a:p>
          <a:p>
            <a:pPr marL="0" indent="0">
              <a:buNone/>
            </a:pPr>
            <a:r>
              <a:rPr lang="en-CA" dirty="0"/>
              <a:t>							</a:t>
            </a:r>
            <a:r>
              <a:rPr lang="en-CA" dirty="0">
                <a:solidFill>
                  <a:srgbClr val="0070C0"/>
                </a:solidFill>
              </a:rPr>
              <a:t>ONE</a:t>
            </a:r>
          </a:p>
          <a:p>
            <a:pPr marL="0" indent="0">
              <a:buNone/>
            </a:pPr>
            <a:r>
              <a:rPr lang="en-CA" dirty="0">
                <a:solidFill>
                  <a:srgbClr val="0070C0"/>
                </a:solidFill>
              </a:rPr>
              <a:t>						ABOVE</a:t>
            </a:r>
          </a:p>
          <a:p>
            <a:pPr marL="0" indent="0">
              <a:buNone/>
            </a:pPr>
            <a:r>
              <a:rPr lang="en-CA" dirty="0">
                <a:solidFill>
                  <a:srgbClr val="0070C0"/>
                </a:solidFill>
              </a:rPr>
              <a:t>					ANOTHER</a:t>
            </a:r>
          </a:p>
          <a:p>
            <a:pPr marL="0" indent="0">
              <a:buNone/>
            </a:pPr>
            <a:r>
              <a:rPr lang="en-CA" dirty="0"/>
              <a:t>			and the taller we grow,</a:t>
            </a:r>
          </a:p>
          <a:p>
            <a:pPr marL="0" indent="0">
              <a:buNone/>
            </a:pPr>
            <a:r>
              <a:rPr lang="en-CA" dirty="0"/>
              <a:t>			The easier we can reach them.</a:t>
            </a:r>
          </a:p>
          <a:p>
            <a:endParaRPr lang="en-CA" dirty="0"/>
          </a:p>
          <a:p>
            <a:pPr marL="0" indent="0">
              <a:buNone/>
            </a:pPr>
            <a:r>
              <a:rPr lang="en-CA" dirty="0"/>
              <a:t>			Now I find that God's gifts</a:t>
            </a:r>
          </a:p>
          <a:p>
            <a:pPr marL="0" indent="0">
              <a:buNone/>
            </a:pPr>
            <a:r>
              <a:rPr lang="en-CA" dirty="0"/>
              <a:t>			   are on shelves</a:t>
            </a:r>
          </a:p>
          <a:p>
            <a:pPr marL="0" indent="0">
              <a:buNone/>
            </a:pPr>
            <a:r>
              <a:rPr lang="en-CA" dirty="0"/>
              <a:t>					</a:t>
            </a:r>
            <a:r>
              <a:rPr lang="en-CA" dirty="0">
                <a:solidFill>
                  <a:srgbClr val="0070C0"/>
                </a:solidFill>
              </a:rPr>
              <a:t>ONE</a:t>
            </a:r>
          </a:p>
          <a:p>
            <a:pPr marL="0" indent="0">
              <a:buNone/>
            </a:pPr>
            <a:r>
              <a:rPr lang="en-CA" dirty="0">
                <a:solidFill>
                  <a:srgbClr val="0070C0"/>
                </a:solidFill>
              </a:rPr>
              <a:t>						BENEATH</a:t>
            </a:r>
          </a:p>
          <a:p>
            <a:pPr marL="0" indent="0">
              <a:buNone/>
            </a:pPr>
            <a:r>
              <a:rPr lang="en-CA" dirty="0">
                <a:solidFill>
                  <a:srgbClr val="0070C0"/>
                </a:solidFill>
              </a:rPr>
              <a:t>							ANOTHER</a:t>
            </a:r>
          </a:p>
          <a:p>
            <a:pPr marL="0" indent="0">
              <a:buNone/>
            </a:pPr>
            <a:r>
              <a:rPr lang="en-CA" dirty="0"/>
              <a:t>			and the lower we stoop,</a:t>
            </a:r>
          </a:p>
          <a:p>
            <a:pPr marL="0" indent="0">
              <a:buNone/>
            </a:pPr>
            <a:r>
              <a:rPr lang="en-CA" dirty="0"/>
              <a:t>			The more we get."</a:t>
            </a:r>
          </a:p>
          <a:p>
            <a:pPr marL="0" indent="0">
              <a:buNone/>
            </a:pPr>
            <a:r>
              <a:rPr lang="en-CA" dirty="0"/>
              <a:t>									</a:t>
            </a:r>
            <a:r>
              <a:rPr lang="en-CA" dirty="0">
                <a:solidFill>
                  <a:srgbClr val="0070C0"/>
                </a:solidFill>
              </a:rPr>
              <a:t>F.B. Meyer</a:t>
            </a:r>
          </a:p>
        </p:txBody>
      </p:sp>
    </p:spTree>
    <p:extLst>
      <p:ext uri="{BB962C8B-B14F-4D97-AF65-F5344CB8AC3E}">
        <p14:creationId xmlns:p14="http://schemas.microsoft.com/office/powerpoint/2010/main" val="1784446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t="8280" b="8281"/>
          <a:stretch/>
        </p:blipFill>
        <p:spPr>
          <a:xfrm>
            <a:off x="5125022" y="10"/>
            <a:ext cx="7066978" cy="6857990"/>
          </a:xfrm>
          <a:prstGeom prst="rect">
            <a:avLst/>
          </a:prstGeom>
        </p:spPr>
      </p:pic>
      <p:sp>
        <p:nvSpPr>
          <p:cNvPr id="38" name="Rectangle 3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178214" y="133886"/>
            <a:ext cx="4768595" cy="5795859"/>
          </a:xfrm>
          <a:noFill/>
        </p:spPr>
        <p:txBody>
          <a:bodyPr>
            <a:noAutofit/>
          </a:bodyPr>
          <a:lstStyle/>
          <a:p>
            <a:pPr algn="l"/>
            <a:r>
              <a:rPr lang="en-CA" sz="3600" b="1" i="0" u="none" strike="noStrike" baseline="0" dirty="0">
                <a:latin typeface="Times New Roman" panose="02020603050405020304" pitchFamily="18" charset="0"/>
              </a:rPr>
              <a:t>II. THROUGH HUMILITY (Philippians 2:3)</a:t>
            </a:r>
            <a:br>
              <a:rPr lang="en-CA" sz="3600" b="1" i="0" u="none" strike="noStrike" baseline="0" dirty="0">
                <a:latin typeface="Times New Roman" panose="02020603050405020304" pitchFamily="18" charset="0"/>
              </a:rPr>
            </a:br>
            <a:br>
              <a:rPr lang="en-CA" sz="3600" b="1" i="0" u="none" strike="noStrike" baseline="0" dirty="0">
                <a:latin typeface="Times New Roman" panose="02020603050405020304" pitchFamily="18" charset="0"/>
              </a:rPr>
            </a:br>
            <a:r>
              <a:rPr lang="en-CA" sz="3600" b="1" i="1" u="none" strike="noStrike" baseline="0" dirty="0">
                <a:latin typeface="Times New Roman" panose="02020603050405020304" pitchFamily="18" charset="0"/>
              </a:rPr>
              <a:t>"God opposes (</a:t>
            </a:r>
            <a:r>
              <a:rPr lang="en-CA" sz="3600" b="1" i="1" u="none" strike="noStrike" baseline="0" dirty="0" err="1">
                <a:latin typeface="Times New Roman" panose="02020603050405020304" pitchFamily="18" charset="0"/>
              </a:rPr>
              <a:t>resisteth</a:t>
            </a:r>
            <a:r>
              <a:rPr lang="en-CA" sz="3600" b="1" i="1" u="none" strike="noStrike" baseline="0" dirty="0">
                <a:latin typeface="Times New Roman" panose="02020603050405020304" pitchFamily="18" charset="0"/>
              </a:rPr>
              <a:t> - KJV) the proud, but shows favor to (giveth grace unto) the humble."</a:t>
            </a:r>
            <a:br>
              <a:rPr lang="en-CA" sz="3600" b="1" i="1" u="none" strike="noStrike" baseline="0" dirty="0">
                <a:latin typeface="Times New Roman" panose="02020603050405020304" pitchFamily="18" charset="0"/>
              </a:rPr>
            </a:br>
            <a:r>
              <a:rPr lang="en-CA" sz="3600" b="1" i="1" u="none" strike="noStrike" baseline="0" dirty="0">
                <a:latin typeface="Times New Roman" panose="02020603050405020304" pitchFamily="18" charset="0"/>
              </a:rPr>
              <a:t>	             James 4:6</a:t>
            </a:r>
          </a:p>
        </p:txBody>
      </p:sp>
    </p:spTree>
    <p:extLst>
      <p:ext uri="{BB962C8B-B14F-4D97-AF65-F5344CB8AC3E}">
        <p14:creationId xmlns:p14="http://schemas.microsoft.com/office/powerpoint/2010/main" val="550244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t="8280" b="8281"/>
          <a:stretch/>
        </p:blipFill>
        <p:spPr>
          <a:xfrm>
            <a:off x="5125022" y="10"/>
            <a:ext cx="7066978" cy="6857990"/>
          </a:xfrm>
          <a:prstGeom prst="rect">
            <a:avLst/>
          </a:prstGeom>
        </p:spPr>
      </p:pic>
      <p:sp>
        <p:nvSpPr>
          <p:cNvPr id="38" name="Rectangle 3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178214" y="133886"/>
            <a:ext cx="4768595" cy="5795859"/>
          </a:xfrm>
          <a:noFill/>
        </p:spPr>
        <p:txBody>
          <a:bodyPr>
            <a:noAutofit/>
          </a:bodyPr>
          <a:lstStyle/>
          <a:p>
            <a:pPr algn="l"/>
            <a:r>
              <a:rPr lang="en-CA" sz="3600" b="1" i="0" u="none" strike="noStrike" baseline="0" dirty="0">
                <a:latin typeface="Times New Roman" panose="02020603050405020304" pitchFamily="18" charset="0"/>
              </a:rPr>
              <a:t>II. THROUGH HUMILITY (Philippians 2:3)</a:t>
            </a:r>
            <a:br>
              <a:rPr lang="en-CA" sz="3600" b="1" i="0" u="none" strike="noStrike" baseline="0" dirty="0">
                <a:latin typeface="Times New Roman" panose="02020603050405020304" pitchFamily="18" charset="0"/>
              </a:rPr>
            </a:br>
            <a:br>
              <a:rPr lang="en-CA" sz="3600" b="1" i="0" u="none" strike="noStrike" baseline="0" dirty="0">
                <a:latin typeface="Times New Roman" panose="02020603050405020304" pitchFamily="18" charset="0"/>
              </a:rPr>
            </a:br>
            <a:r>
              <a:rPr lang="en-CA" sz="3600" b="1" i="1" u="none" strike="noStrike" baseline="0" dirty="0">
                <a:latin typeface="Times New Roman" panose="02020603050405020304" pitchFamily="18" charset="0"/>
              </a:rPr>
              <a:t>"I served the Lord with great humility and tears, although I was severely tested by the plots of the Jews."</a:t>
            </a:r>
            <a:br>
              <a:rPr lang="en-CA" sz="3600" b="1" i="1" u="none" strike="noStrike" baseline="0" dirty="0">
                <a:latin typeface="Times New Roman" panose="02020603050405020304" pitchFamily="18" charset="0"/>
              </a:rPr>
            </a:br>
            <a:r>
              <a:rPr lang="en-CA" sz="3600" b="1" i="1" u="none" strike="noStrike" baseline="0" dirty="0">
                <a:latin typeface="Times New Roman" panose="02020603050405020304" pitchFamily="18" charset="0"/>
              </a:rPr>
              <a:t>		</a:t>
            </a:r>
            <a:r>
              <a:rPr lang="en-CA" sz="3600" b="1" i="1" dirty="0">
                <a:latin typeface="Times New Roman" panose="02020603050405020304" pitchFamily="18" charset="0"/>
              </a:rPr>
              <a:t>     </a:t>
            </a:r>
            <a:r>
              <a:rPr lang="en-CA" sz="3600" b="1" i="1" u="none" strike="noStrike" baseline="0" dirty="0">
                <a:latin typeface="Times New Roman" panose="02020603050405020304" pitchFamily="18" charset="0"/>
              </a:rPr>
              <a:t>Acts 20:19</a:t>
            </a:r>
          </a:p>
        </p:txBody>
      </p:sp>
    </p:spTree>
    <p:extLst>
      <p:ext uri="{BB962C8B-B14F-4D97-AF65-F5344CB8AC3E}">
        <p14:creationId xmlns:p14="http://schemas.microsoft.com/office/powerpoint/2010/main" val="3030723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341D4B7-8A53-4C37-8E33-372EAB577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434" y="253548"/>
            <a:ext cx="5608934" cy="6102802"/>
          </a:xfrm>
          <a:prstGeom prst="rect">
            <a:avLst/>
          </a:prstGeom>
          <a:solidFill>
            <a:srgbClr val="AFAB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6585283" y="420017"/>
            <a:ext cx="5069305" cy="5769864"/>
          </a:xfrm>
        </p:spPr>
        <p:txBody>
          <a:bodyPr vert="horz" lIns="91440" tIns="45720" rIns="91440" bIns="45720" rtlCol="0" anchor="ctr">
            <a:noAutofit/>
          </a:bodyPr>
          <a:lstStyle/>
          <a:p>
            <a:pPr algn="l"/>
            <a:r>
              <a:rPr lang="en-CA" sz="3200" b="1" dirty="0">
                <a:effectLst>
                  <a:outerShdw blurRad="38100" dist="38100" dir="2700000" algn="tl">
                    <a:srgbClr val="000000">
                      <a:alpha val="43137"/>
                    </a:srgbClr>
                  </a:outerShdw>
                </a:effectLst>
              </a:rPr>
              <a:t>III. THROUGH UNITY (Romans 15:5,6)</a:t>
            </a:r>
            <a:br>
              <a:rPr lang="en-CA" sz="3200" b="1" dirty="0">
                <a:effectLst>
                  <a:outerShdw blurRad="38100" dist="38100" dir="2700000" algn="tl">
                    <a:srgbClr val="000000">
                      <a:alpha val="43137"/>
                    </a:srgbClr>
                  </a:outerShdw>
                </a:effectLst>
              </a:rPr>
            </a:br>
            <a:br>
              <a:rPr lang="en-US" sz="3200" b="1" i="0" u="none" strike="noStrike" baseline="0" dirty="0"/>
            </a:br>
            <a:r>
              <a:rPr lang="en-CA" sz="3200" b="1" i="1" dirty="0"/>
              <a:t>"May the God who gives endurance and encouragement give you a spirit of unity among yourselves as you follow Christ Jesus,</a:t>
            </a:r>
            <a:br>
              <a:rPr lang="en-CA" sz="3200" b="1" i="1" dirty="0"/>
            </a:br>
            <a:r>
              <a:rPr lang="en-CA" sz="3200" b="1" i="1" dirty="0"/>
              <a:t>6.  so that with one heart (mind KJV), and mouth you may glorify the God and Father of our Lord Jesus Christ."</a:t>
            </a:r>
            <a:endParaRPr lang="en-US" sz="3200" b="1" i="1" u="none" strike="noStrike" baseline="0" dirty="0"/>
          </a:p>
        </p:txBody>
      </p:sp>
      <p:sp>
        <p:nvSpPr>
          <p:cNvPr id="52" name="Rectangle 51">
            <a:extLst>
              <a:ext uri="{FF2B5EF4-FFF2-40B4-BE49-F238E27FC236}">
                <a16:creationId xmlns:a16="http://schemas.microsoft.com/office/drawing/2014/main" id="{B630B15B-CFE8-4FE5-8F6E-666207C94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102802"/>
          </a:xfrm>
          <a:prstGeom prst="rect">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2B51AAA3-DDFE-48DE-AF38-BE32846EC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848" y="420017"/>
            <a:ext cx="5532146" cy="5769864"/>
          </a:xfrm>
          <a:prstGeom prst="rect">
            <a:avLst/>
          </a:prstGeom>
          <a:noFill/>
          <a:ln w="6350" cap="sq" cmpd="sng" algn="ctr">
            <a:solidFill>
              <a:srgbClr val="404040"/>
            </a:solidFill>
            <a:prstDash val="solid"/>
            <a:miter lim="800000"/>
          </a:ln>
          <a:effectLst/>
        </p:spPr>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8939" r="10096" b="3"/>
          <a:stretch/>
        </p:blipFill>
        <p:spPr>
          <a:xfrm>
            <a:off x="725707" y="740057"/>
            <a:ext cx="4886429" cy="5129784"/>
          </a:xfrm>
          <a:prstGeom prst="rect">
            <a:avLst/>
          </a:prstGeom>
        </p:spPr>
      </p:pic>
    </p:spTree>
    <p:extLst>
      <p:ext uri="{BB962C8B-B14F-4D97-AF65-F5344CB8AC3E}">
        <p14:creationId xmlns:p14="http://schemas.microsoft.com/office/powerpoint/2010/main" val="5315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341D4B7-8A53-4C37-8E33-372EAB577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434" y="253548"/>
            <a:ext cx="5608934" cy="6102802"/>
          </a:xfrm>
          <a:prstGeom prst="rect">
            <a:avLst/>
          </a:prstGeom>
          <a:solidFill>
            <a:srgbClr val="AFAB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6585283" y="420017"/>
            <a:ext cx="5069305" cy="5769864"/>
          </a:xfrm>
        </p:spPr>
        <p:txBody>
          <a:bodyPr vert="horz" lIns="91440" tIns="45720" rIns="91440" bIns="45720" rtlCol="0" anchor="ctr">
            <a:noAutofit/>
          </a:bodyPr>
          <a:lstStyle/>
          <a:p>
            <a:pPr algn="l"/>
            <a:r>
              <a:rPr lang="en-CA" sz="3200" b="1" dirty="0">
                <a:effectLst>
                  <a:outerShdw blurRad="38100" dist="38100" dir="2700000" algn="tl">
                    <a:srgbClr val="000000">
                      <a:alpha val="43137"/>
                    </a:srgbClr>
                  </a:outerShdw>
                </a:effectLst>
              </a:rPr>
              <a:t>III. THROUGH UNITY (Romans 15:5,6)</a:t>
            </a:r>
            <a:br>
              <a:rPr lang="en-CA" sz="3200" b="1" dirty="0">
                <a:effectLst>
                  <a:outerShdw blurRad="38100" dist="38100" dir="2700000" algn="tl">
                    <a:srgbClr val="000000">
                      <a:alpha val="43137"/>
                    </a:srgbClr>
                  </a:outerShdw>
                </a:effectLst>
              </a:rPr>
            </a:br>
            <a:br>
              <a:rPr lang="en-US" sz="3200" b="1" i="0" u="none" strike="noStrike" baseline="0" dirty="0"/>
            </a:br>
            <a:r>
              <a:rPr lang="en-CA" sz="3200" b="1" i="1" dirty="0"/>
              <a:t>"I appeal to you, brothers, in the name of our Lord Jesus Christ that ALL OF YOU agree with one another so that there may be no divisions among you and that you may be PERFECTLY UNITED IN MIND and thought."</a:t>
            </a:r>
            <a:br>
              <a:rPr lang="en-CA" sz="3200" b="1" i="1" dirty="0"/>
            </a:br>
            <a:r>
              <a:rPr lang="en-CA" sz="3200" b="1" i="1" dirty="0"/>
              <a:t>		I Corinthians 1:10</a:t>
            </a:r>
            <a:br>
              <a:rPr lang="en-CA" sz="3200" b="1" i="1" dirty="0"/>
            </a:br>
            <a:endParaRPr lang="en-US" sz="3200" b="1" i="1" u="none" strike="noStrike" baseline="0" dirty="0"/>
          </a:p>
        </p:txBody>
      </p:sp>
      <p:sp>
        <p:nvSpPr>
          <p:cNvPr id="52" name="Rectangle 51">
            <a:extLst>
              <a:ext uri="{FF2B5EF4-FFF2-40B4-BE49-F238E27FC236}">
                <a16:creationId xmlns:a16="http://schemas.microsoft.com/office/drawing/2014/main" id="{B630B15B-CFE8-4FE5-8F6E-666207C94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102802"/>
          </a:xfrm>
          <a:prstGeom prst="rect">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2B51AAA3-DDFE-48DE-AF38-BE32846EC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848" y="420017"/>
            <a:ext cx="5532146" cy="5769864"/>
          </a:xfrm>
          <a:prstGeom prst="rect">
            <a:avLst/>
          </a:prstGeom>
          <a:noFill/>
          <a:ln w="6350" cap="sq" cmpd="sng" algn="ctr">
            <a:solidFill>
              <a:srgbClr val="404040"/>
            </a:solidFill>
            <a:prstDash val="solid"/>
            <a:miter lim="800000"/>
          </a:ln>
          <a:effectLst/>
        </p:spPr>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8939" r="10096" b="3"/>
          <a:stretch/>
        </p:blipFill>
        <p:spPr>
          <a:xfrm>
            <a:off x="725707" y="740057"/>
            <a:ext cx="4886429" cy="5129784"/>
          </a:xfrm>
          <a:prstGeom prst="rect">
            <a:avLst/>
          </a:prstGeom>
        </p:spPr>
      </p:pic>
    </p:spTree>
    <p:extLst>
      <p:ext uri="{BB962C8B-B14F-4D97-AF65-F5344CB8AC3E}">
        <p14:creationId xmlns:p14="http://schemas.microsoft.com/office/powerpoint/2010/main" val="42263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6548581" y="640080"/>
            <a:ext cx="5255491" cy="3566160"/>
          </a:xfrm>
        </p:spPr>
        <p:txBody>
          <a:bodyPr anchor="b">
            <a:noAutofit/>
          </a:bodyPr>
          <a:lstStyle/>
          <a:p>
            <a:pPr algn="l"/>
            <a:r>
              <a:rPr lang="en-CA" sz="4000" b="0" i="1" u="none" strike="noStrike" baseline="0" dirty="0">
                <a:latin typeface="Times New Roman" panose="02020603050405020304" pitchFamily="18" charset="0"/>
              </a:rPr>
              <a:t>"a radiant church, without stain (spot) or wrinkle or any other blemish, but holy and blameless."</a:t>
            </a:r>
            <a:br>
              <a:rPr lang="en-CA" sz="4000" b="0" i="1" u="none" strike="noStrike" baseline="0" dirty="0">
                <a:latin typeface="Times New Roman" panose="02020603050405020304" pitchFamily="18" charset="0"/>
              </a:rPr>
            </a:br>
            <a:r>
              <a:rPr lang="en-US" sz="4000" b="0" i="1" u="none" strike="noStrike" baseline="0" dirty="0">
                <a:latin typeface="Times New Roman" panose="02020603050405020304" pitchFamily="18" charset="0"/>
              </a:rPr>
              <a:t>	       Ephesians 5:27</a:t>
            </a:r>
            <a:endParaRPr lang="en-CA" sz="4000" b="1" dirty="0">
              <a:effectLst>
                <a:outerShdw blurRad="38100" dist="38100" dir="2700000" algn="tl">
                  <a:srgbClr val="000000">
                    <a:alpha val="43137"/>
                  </a:srgbClr>
                </a:outerShdw>
              </a:effectLst>
            </a:endParaRPr>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t="1951" r="3" b="1956"/>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1"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384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5218545" y="640080"/>
            <a:ext cx="6585528" cy="3566160"/>
          </a:xfrm>
        </p:spPr>
        <p:txBody>
          <a:bodyPr anchor="b">
            <a:noAutofit/>
          </a:bodyPr>
          <a:lstStyle/>
          <a:p>
            <a:pPr algn="l"/>
            <a:r>
              <a:rPr lang="en-CA" sz="4000" b="0" i="1" u="none" strike="noStrike" baseline="0" dirty="0">
                <a:latin typeface="Times New Roman" panose="02020603050405020304" pitchFamily="18" charset="0"/>
              </a:rPr>
              <a:t>"Therefore, prepare your minds for action; be self-controlled; set your hope fully on the grace to be given you when Jesus Christ is revealed."</a:t>
            </a:r>
            <a:br>
              <a:rPr lang="en-CA" sz="4000" b="0" i="1" u="none" strike="noStrike" baseline="0" dirty="0">
                <a:latin typeface="Times New Roman" panose="02020603050405020304" pitchFamily="18" charset="0"/>
              </a:rPr>
            </a:br>
            <a:r>
              <a:rPr lang="en-US" sz="4000" b="0" i="1" u="none" strike="noStrike" baseline="0" dirty="0">
                <a:latin typeface="Times New Roman" panose="02020603050405020304" pitchFamily="18" charset="0"/>
              </a:rPr>
              <a:t>	                      I Peter 1:13</a:t>
            </a:r>
            <a:endParaRPr lang="en-CA" sz="4000" b="1" dirty="0">
              <a:effectLst>
                <a:outerShdw blurRad="38100" dist="38100" dir="2700000" algn="tl">
                  <a:srgbClr val="000000">
                    <a:alpha val="43137"/>
                  </a:srgbClr>
                </a:outerShdw>
              </a:effectLst>
            </a:endParaRPr>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t="1951" r="3" b="1956"/>
          <a:stretch/>
        </p:blipFill>
        <p:spPr>
          <a:xfrm>
            <a:off x="312510" y="415452"/>
            <a:ext cx="4453454" cy="3877072"/>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1"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562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120073" y="1902691"/>
            <a:ext cx="5842713" cy="3197077"/>
          </a:xfrm>
        </p:spPr>
        <p:txBody>
          <a:bodyPr>
            <a:normAutofit/>
          </a:bodyPr>
          <a:lstStyle/>
          <a:p>
            <a:r>
              <a:rPr lang="en-CA" sz="3600" b="1" i="0" u="none" strike="noStrike" baseline="0" dirty="0">
                <a:solidFill>
                  <a:srgbClr val="0000FF"/>
                </a:solidFill>
                <a:latin typeface="Times New Roman" panose="02020603050405020304" pitchFamily="18" charset="0"/>
              </a:rPr>
              <a:t>How Can We Have </a:t>
            </a:r>
            <a:br>
              <a:rPr lang="en-CA" sz="3600" b="1" i="0" u="none" strike="noStrike" baseline="0" dirty="0">
                <a:solidFill>
                  <a:srgbClr val="0000FF"/>
                </a:solidFill>
                <a:latin typeface="Times New Roman" panose="02020603050405020304" pitchFamily="18" charset="0"/>
              </a:rPr>
            </a:br>
            <a:r>
              <a:rPr lang="en-CA" sz="3600" b="1" i="0" u="none" strike="noStrike" baseline="0" dirty="0">
                <a:solidFill>
                  <a:srgbClr val="0000FF"/>
                </a:solidFill>
                <a:latin typeface="Times New Roman" panose="02020603050405020304" pitchFamily="18" charset="0"/>
              </a:rPr>
              <a:t>the Mind of Christ </a:t>
            </a:r>
            <a:br>
              <a:rPr lang="en-CA" sz="3600" b="1" i="0" u="none" strike="noStrike" baseline="0" dirty="0">
                <a:solidFill>
                  <a:srgbClr val="0000FF"/>
                </a:solidFill>
                <a:latin typeface="Times New Roman" panose="02020603050405020304" pitchFamily="18" charset="0"/>
              </a:rPr>
            </a:br>
            <a:r>
              <a:rPr lang="en-CA" sz="3600" b="1" i="0" u="none" strike="noStrike" baseline="0" dirty="0">
                <a:solidFill>
                  <a:srgbClr val="0000FF"/>
                </a:solidFill>
                <a:latin typeface="Times New Roman" panose="02020603050405020304" pitchFamily="18" charset="0"/>
              </a:rPr>
              <a:t>That Is Prepared for Action Prior to the Coming </a:t>
            </a:r>
            <a:br>
              <a:rPr lang="en-CA" sz="3600" b="1" i="0" u="none" strike="noStrike" baseline="0" dirty="0">
                <a:solidFill>
                  <a:srgbClr val="0000FF"/>
                </a:solidFill>
                <a:latin typeface="Times New Roman" panose="02020603050405020304" pitchFamily="18" charset="0"/>
              </a:rPr>
            </a:br>
            <a:r>
              <a:rPr lang="en-CA" sz="3600" b="1" i="0" u="none" strike="noStrike" baseline="0" dirty="0">
                <a:solidFill>
                  <a:srgbClr val="0000FF"/>
                </a:solidFill>
                <a:latin typeface="Times New Roman" panose="02020603050405020304" pitchFamily="18" charset="0"/>
              </a:rPr>
              <a:t>of </a:t>
            </a:r>
            <a:br>
              <a:rPr lang="en-CA" sz="3600" b="1" i="0" u="none" strike="noStrike" baseline="0" dirty="0">
                <a:solidFill>
                  <a:srgbClr val="0000FF"/>
                </a:solidFill>
                <a:latin typeface="Times New Roman" panose="02020603050405020304" pitchFamily="18" charset="0"/>
              </a:rPr>
            </a:br>
            <a:r>
              <a:rPr lang="en-CA" sz="3600" b="1" i="0" u="none" strike="noStrike" baseline="0" dirty="0">
                <a:solidFill>
                  <a:srgbClr val="0000FF"/>
                </a:solidFill>
                <a:latin typeface="Times New Roman" panose="02020603050405020304" pitchFamily="18" charset="0"/>
              </a:rPr>
              <a:t>Our Lord - the Bridegroom?</a:t>
            </a:r>
            <a:endParaRPr lang="en-CA" sz="3600" b="0" i="0" u="none" strike="noStrike" baseline="0" dirty="0">
              <a:solidFill>
                <a:srgbClr val="0000FF"/>
              </a:solidFill>
              <a:latin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12470" r="1362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10883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7691654" y="261390"/>
            <a:ext cx="4352564" cy="5973155"/>
          </a:xfrm>
          <a:noFill/>
        </p:spPr>
        <p:txBody>
          <a:bodyPr>
            <a:noAutofit/>
          </a:bodyPr>
          <a:lstStyle/>
          <a:p>
            <a:pPr algn="l"/>
            <a:r>
              <a:rPr lang="en-CA" sz="3600" b="1" i="0" u="none" strike="noStrike" baseline="0" dirty="0">
                <a:solidFill>
                  <a:schemeClr val="bg1"/>
                </a:solidFill>
                <a:latin typeface="Times New Roman" panose="02020603050405020304" pitchFamily="18" charset="0"/>
              </a:rPr>
              <a:t>I. THROUGH SUFFERING </a:t>
            </a:r>
            <a:br>
              <a:rPr lang="en-CA" sz="3600" b="1" i="0" u="none" strike="noStrike" baseline="0" dirty="0">
                <a:solidFill>
                  <a:schemeClr val="bg1"/>
                </a:solidFill>
                <a:latin typeface="Times New Roman" panose="02020603050405020304" pitchFamily="18" charset="0"/>
              </a:rPr>
            </a:br>
            <a:r>
              <a:rPr lang="en-CA" sz="3600" b="1" i="0" u="none" strike="noStrike" baseline="0" dirty="0">
                <a:solidFill>
                  <a:schemeClr val="bg1"/>
                </a:solidFill>
                <a:latin typeface="Times New Roman" panose="02020603050405020304" pitchFamily="18" charset="0"/>
              </a:rPr>
              <a:t>(I Peter 3:13-18; 4:1)</a:t>
            </a:r>
            <a:br>
              <a:rPr lang="en-CA" sz="3600" b="1" i="0" u="none" strike="noStrike" baseline="0" dirty="0">
                <a:solidFill>
                  <a:schemeClr val="bg1"/>
                </a:solidFill>
                <a:latin typeface="Times New Roman" panose="02020603050405020304" pitchFamily="18" charset="0"/>
              </a:rPr>
            </a:br>
            <a:br>
              <a:rPr lang="en-CA" sz="3600" b="1" i="0" u="none" strike="noStrike" baseline="0" dirty="0">
                <a:solidFill>
                  <a:schemeClr val="bg1"/>
                </a:solidFill>
                <a:latin typeface="Times New Roman" panose="02020603050405020304" pitchFamily="18" charset="0"/>
              </a:rPr>
            </a:br>
            <a:r>
              <a:rPr lang="en-CA" sz="3600" b="1" i="0" u="none" strike="noStrike" baseline="0" dirty="0">
                <a:solidFill>
                  <a:schemeClr val="bg1"/>
                </a:solidFill>
                <a:latin typeface="Times New Roman" panose="02020603050405020304" pitchFamily="18" charset="0"/>
              </a:rPr>
              <a:t>Mark wrote that Jesus began to be . . .</a:t>
            </a:r>
            <a:br>
              <a:rPr lang="en-CA" sz="3600" b="1" i="0" u="none" strike="noStrike" baseline="0" dirty="0">
                <a:solidFill>
                  <a:schemeClr val="bg1"/>
                </a:solidFill>
                <a:latin typeface="Times New Roman" panose="02020603050405020304" pitchFamily="18" charset="0"/>
              </a:rPr>
            </a:br>
            <a:br>
              <a:rPr lang="en-CA" sz="3600" b="1" i="0"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"deeply distressed and troubled"</a:t>
            </a:r>
            <a:br>
              <a:rPr lang="en-CA" sz="3600" b="1" i="1" u="none" strike="noStrike" baseline="0" dirty="0">
                <a:solidFill>
                  <a:schemeClr val="bg1"/>
                </a:solidFill>
                <a:latin typeface="Times New Roman" panose="02020603050405020304" pitchFamily="18" charset="0"/>
              </a:rPr>
            </a:br>
            <a:r>
              <a:rPr lang="en-CA" sz="3600" b="1" i="1" dirty="0">
                <a:solidFill>
                  <a:schemeClr val="bg1"/>
                </a:solidFill>
                <a:latin typeface="Times New Roman" panose="02020603050405020304" pitchFamily="18" charset="0"/>
              </a:rPr>
              <a:t>	    </a:t>
            </a:r>
            <a:r>
              <a:rPr lang="en-CA" sz="3600" b="1" i="1" u="none" strike="noStrike" baseline="0" dirty="0">
                <a:solidFill>
                  <a:schemeClr val="bg1"/>
                </a:solidFill>
                <a:latin typeface="Times New Roman" panose="02020603050405020304" pitchFamily="18" charset="0"/>
              </a:rPr>
              <a:t>Mark 14:33</a:t>
            </a:r>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2729" r="3886" b="2"/>
          <a:stretch/>
        </p:blipFill>
        <p:spPr>
          <a:xfrm>
            <a:off x="20" y="10"/>
            <a:ext cx="7534636" cy="6857990"/>
          </a:xfrm>
          <a:prstGeom prst="rect">
            <a:avLst/>
          </a:prstGeom>
        </p:spPr>
      </p:pic>
    </p:spTree>
    <p:extLst>
      <p:ext uri="{BB962C8B-B14F-4D97-AF65-F5344CB8AC3E}">
        <p14:creationId xmlns:p14="http://schemas.microsoft.com/office/powerpoint/2010/main" val="420436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7691653" y="261390"/>
            <a:ext cx="4426455" cy="6453446"/>
          </a:xfrm>
          <a:noFill/>
        </p:spPr>
        <p:txBody>
          <a:bodyPr>
            <a:noAutofit/>
          </a:bodyPr>
          <a:lstStyle/>
          <a:p>
            <a:pPr algn="l"/>
            <a:r>
              <a:rPr lang="en-CA" sz="3600" b="1" i="0" u="none" strike="noStrike" baseline="0" dirty="0">
                <a:solidFill>
                  <a:schemeClr val="bg1"/>
                </a:solidFill>
                <a:latin typeface="Times New Roman" panose="02020603050405020304" pitchFamily="18" charset="0"/>
              </a:rPr>
              <a:t>I. THROUGH SUFFERING </a:t>
            </a:r>
            <a:br>
              <a:rPr lang="en-CA" sz="3600" b="1" i="0" u="none" strike="noStrike" baseline="0" dirty="0">
                <a:solidFill>
                  <a:schemeClr val="bg1"/>
                </a:solidFill>
                <a:latin typeface="Times New Roman" panose="02020603050405020304" pitchFamily="18" charset="0"/>
              </a:rPr>
            </a:br>
            <a:r>
              <a:rPr lang="en-CA" sz="3600" b="1" i="0" u="none" strike="noStrike" baseline="0" dirty="0">
                <a:solidFill>
                  <a:schemeClr val="bg1"/>
                </a:solidFill>
                <a:latin typeface="Times New Roman" panose="02020603050405020304" pitchFamily="18" charset="0"/>
              </a:rPr>
              <a:t>(I Peter 3:13-18; 4:1)</a:t>
            </a:r>
            <a:br>
              <a:rPr lang="en-CA" sz="3600" b="1" i="0" u="none" strike="noStrike" baseline="0" dirty="0">
                <a:solidFill>
                  <a:schemeClr val="bg1"/>
                </a:solidFill>
                <a:latin typeface="Times New Roman" panose="02020603050405020304" pitchFamily="18" charset="0"/>
              </a:rPr>
            </a:br>
            <a:br>
              <a:rPr lang="en-CA" sz="3600" b="1" i="0" u="none" strike="noStrike" baseline="0" dirty="0">
                <a:solidFill>
                  <a:schemeClr val="bg1"/>
                </a:solidFill>
                <a:latin typeface="Times New Roman" panose="02020603050405020304" pitchFamily="18" charset="0"/>
              </a:rPr>
            </a:br>
            <a:r>
              <a:rPr lang="en-CA" sz="3600" b="1" i="0" u="none" strike="noStrike" baseline="0" dirty="0">
                <a:solidFill>
                  <a:schemeClr val="bg1"/>
                </a:solidFill>
                <a:latin typeface="Times New Roman" panose="02020603050405020304" pitchFamily="18" charset="0"/>
              </a:rPr>
              <a:t>He quotes Jesus' words to Peter, James and John . . .</a:t>
            </a:r>
            <a:br>
              <a:rPr lang="en-CA" sz="3600" b="1" i="0" u="none" strike="noStrike" baseline="0" dirty="0">
                <a:solidFill>
                  <a:schemeClr val="bg1"/>
                </a:solidFill>
                <a:latin typeface="Times New Roman" panose="02020603050405020304" pitchFamily="18" charset="0"/>
              </a:rPr>
            </a:br>
            <a:br>
              <a:rPr lang="en-CA" sz="3600" b="1" i="0"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"My soul is overwhelmed with sorrow to the point of death."</a:t>
            </a:r>
            <a:br>
              <a:rPr lang="en-CA" sz="3600" b="1" i="1"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	       Mark 14:34</a:t>
            </a:r>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2729" r="3886" b="2"/>
          <a:stretch/>
        </p:blipFill>
        <p:spPr>
          <a:xfrm>
            <a:off x="20" y="10"/>
            <a:ext cx="7534636" cy="6857990"/>
          </a:xfrm>
          <a:prstGeom prst="rect">
            <a:avLst/>
          </a:prstGeom>
        </p:spPr>
      </p:pic>
    </p:spTree>
    <p:extLst>
      <p:ext uri="{BB962C8B-B14F-4D97-AF65-F5344CB8AC3E}">
        <p14:creationId xmlns:p14="http://schemas.microsoft.com/office/powerpoint/2010/main" val="566398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7691653" y="261390"/>
            <a:ext cx="4426455" cy="6453446"/>
          </a:xfrm>
          <a:noFill/>
        </p:spPr>
        <p:txBody>
          <a:bodyPr>
            <a:noAutofit/>
          </a:bodyPr>
          <a:lstStyle/>
          <a:p>
            <a:pPr algn="l"/>
            <a:r>
              <a:rPr lang="en-CA" sz="3400" b="1" i="0" u="none" strike="noStrike" baseline="0" dirty="0">
                <a:solidFill>
                  <a:schemeClr val="bg1"/>
                </a:solidFill>
                <a:latin typeface="Times New Roman" panose="02020603050405020304" pitchFamily="18" charset="0"/>
              </a:rPr>
              <a:t>I. THROUGH SUFFERING </a:t>
            </a:r>
            <a:br>
              <a:rPr lang="en-CA" sz="3400" b="1" i="0" u="none" strike="noStrike" baseline="0" dirty="0">
                <a:solidFill>
                  <a:schemeClr val="bg1"/>
                </a:solidFill>
                <a:latin typeface="Times New Roman" panose="02020603050405020304" pitchFamily="18" charset="0"/>
              </a:rPr>
            </a:br>
            <a:r>
              <a:rPr lang="en-CA" sz="3400" b="1" i="0" u="none" strike="noStrike" baseline="0" dirty="0">
                <a:solidFill>
                  <a:schemeClr val="bg1"/>
                </a:solidFill>
                <a:latin typeface="Times New Roman" panose="02020603050405020304" pitchFamily="18" charset="0"/>
              </a:rPr>
              <a:t>(I Peter 3:13-18; 4:1)</a:t>
            </a:r>
            <a:br>
              <a:rPr lang="en-CA" sz="3400" b="1" i="0" u="none" strike="noStrike" baseline="0" dirty="0">
                <a:solidFill>
                  <a:schemeClr val="bg1"/>
                </a:solidFill>
                <a:latin typeface="Times New Roman" panose="02020603050405020304" pitchFamily="18" charset="0"/>
              </a:rPr>
            </a:br>
            <a:br>
              <a:rPr lang="en-CA" sz="3400" b="1" i="0" u="none" strike="noStrike" baseline="0" dirty="0">
                <a:solidFill>
                  <a:schemeClr val="bg1"/>
                </a:solidFill>
                <a:latin typeface="Times New Roman" panose="02020603050405020304" pitchFamily="18" charset="0"/>
              </a:rPr>
            </a:br>
            <a:r>
              <a:rPr lang="en-CA" sz="3400" b="1" i="0" u="none" strike="noStrike" baseline="0" dirty="0">
                <a:solidFill>
                  <a:schemeClr val="bg1"/>
                </a:solidFill>
                <a:latin typeface="Times New Roman" panose="02020603050405020304" pitchFamily="18" charset="0"/>
              </a:rPr>
              <a:t>With deep emotion He said . . .</a:t>
            </a:r>
            <a:br>
              <a:rPr lang="en-CA" sz="3400" b="1" i="0" u="none" strike="noStrike" baseline="0" dirty="0">
                <a:solidFill>
                  <a:schemeClr val="bg1"/>
                </a:solidFill>
                <a:latin typeface="Times New Roman" panose="02020603050405020304" pitchFamily="18" charset="0"/>
              </a:rPr>
            </a:br>
            <a:br>
              <a:rPr lang="en-CA" sz="3400" b="1" i="0" u="none" strike="noStrike" baseline="0" dirty="0">
                <a:solidFill>
                  <a:schemeClr val="bg1"/>
                </a:solidFill>
                <a:latin typeface="Times New Roman" panose="02020603050405020304" pitchFamily="18" charset="0"/>
              </a:rPr>
            </a:br>
            <a:r>
              <a:rPr lang="en-CA" sz="3400" b="1" i="1" u="none" strike="noStrike" baseline="0" dirty="0">
                <a:solidFill>
                  <a:schemeClr val="bg1"/>
                </a:solidFill>
                <a:latin typeface="Times New Roman" panose="02020603050405020304" pitchFamily="18" charset="0"/>
              </a:rPr>
              <a:t>"Abba, Father . . . everything is possible for you, Take this cup from me. Yet not what I will, but what you will."</a:t>
            </a:r>
            <a:br>
              <a:rPr lang="en-CA" sz="3400" b="1" i="1" u="none" strike="noStrike" baseline="0" dirty="0">
                <a:solidFill>
                  <a:schemeClr val="bg1"/>
                </a:solidFill>
                <a:latin typeface="Times New Roman" panose="02020603050405020304" pitchFamily="18" charset="0"/>
              </a:rPr>
            </a:br>
            <a:r>
              <a:rPr lang="en-CA" sz="3400" b="1" i="1" u="none" strike="noStrike" baseline="0" dirty="0">
                <a:solidFill>
                  <a:schemeClr val="bg1"/>
                </a:solidFill>
                <a:latin typeface="Times New Roman" panose="02020603050405020304" pitchFamily="18" charset="0"/>
              </a:rPr>
              <a:t>	       Mark 14:36</a:t>
            </a:r>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2729" r="3886" b="2"/>
          <a:stretch/>
        </p:blipFill>
        <p:spPr>
          <a:xfrm>
            <a:off x="20" y="10"/>
            <a:ext cx="7534636" cy="6857990"/>
          </a:xfrm>
          <a:prstGeom prst="rect">
            <a:avLst/>
          </a:prstGeom>
        </p:spPr>
      </p:pic>
    </p:spTree>
    <p:extLst>
      <p:ext uri="{BB962C8B-B14F-4D97-AF65-F5344CB8AC3E}">
        <p14:creationId xmlns:p14="http://schemas.microsoft.com/office/powerpoint/2010/main" val="3395996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7650101" y="895926"/>
            <a:ext cx="4426455" cy="4747491"/>
          </a:xfrm>
          <a:noFill/>
        </p:spPr>
        <p:txBody>
          <a:bodyPr>
            <a:noAutofit/>
          </a:bodyPr>
          <a:lstStyle/>
          <a:p>
            <a:pPr algn="l"/>
            <a:r>
              <a:rPr lang="en-CA" sz="3600" b="1" i="0" u="none" strike="noStrike" baseline="0" dirty="0">
                <a:solidFill>
                  <a:schemeClr val="bg1"/>
                </a:solidFill>
                <a:latin typeface="Times New Roman" panose="02020603050405020304" pitchFamily="18" charset="0"/>
              </a:rPr>
              <a:t>I. THROUGH SUFFERING </a:t>
            </a:r>
            <a:br>
              <a:rPr lang="en-CA" sz="3600" b="1" i="0" u="none" strike="noStrike" baseline="0" dirty="0">
                <a:solidFill>
                  <a:schemeClr val="bg1"/>
                </a:solidFill>
                <a:latin typeface="Times New Roman" panose="02020603050405020304" pitchFamily="18" charset="0"/>
              </a:rPr>
            </a:br>
            <a:r>
              <a:rPr lang="en-CA" sz="3600" b="1" i="0" u="none" strike="noStrike" baseline="0" dirty="0">
                <a:solidFill>
                  <a:schemeClr val="bg1"/>
                </a:solidFill>
                <a:latin typeface="Times New Roman" panose="02020603050405020304" pitchFamily="18" charset="0"/>
              </a:rPr>
              <a:t>(I Peter 3:13-18; 4:1)</a:t>
            </a:r>
            <a:br>
              <a:rPr lang="en-CA" sz="3600" b="1" i="0" u="none" strike="noStrike" baseline="0" dirty="0">
                <a:solidFill>
                  <a:schemeClr val="bg1"/>
                </a:solidFill>
                <a:latin typeface="Times New Roman" panose="02020603050405020304" pitchFamily="18" charset="0"/>
              </a:rPr>
            </a:br>
            <a:br>
              <a:rPr lang="en-CA" sz="3600" b="1" i="0"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"But even if you should suffer for what is right, you are blessed."</a:t>
            </a:r>
            <a:br>
              <a:rPr lang="en-CA" sz="3600" b="1" i="1"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	         I Peter 3:14</a:t>
            </a:r>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2729" r="3886" b="2"/>
          <a:stretch/>
        </p:blipFill>
        <p:spPr>
          <a:xfrm>
            <a:off x="20" y="10"/>
            <a:ext cx="7534636" cy="6857990"/>
          </a:xfrm>
          <a:prstGeom prst="rect">
            <a:avLst/>
          </a:prstGeom>
        </p:spPr>
      </p:pic>
    </p:spTree>
    <p:extLst>
      <p:ext uri="{BB962C8B-B14F-4D97-AF65-F5344CB8AC3E}">
        <p14:creationId xmlns:p14="http://schemas.microsoft.com/office/powerpoint/2010/main" val="2050207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CD6AB-733C-7CF3-0AE6-4B49FDAB7BDD}"/>
              </a:ext>
            </a:extLst>
          </p:cNvPr>
          <p:cNvSpPr>
            <a:spLocks noGrp="1"/>
          </p:cNvSpPr>
          <p:nvPr>
            <p:ph type="ctrTitle"/>
          </p:nvPr>
        </p:nvSpPr>
        <p:spPr>
          <a:xfrm>
            <a:off x="7650101" y="895926"/>
            <a:ext cx="4426455" cy="4747491"/>
          </a:xfrm>
          <a:noFill/>
        </p:spPr>
        <p:txBody>
          <a:bodyPr>
            <a:noAutofit/>
          </a:bodyPr>
          <a:lstStyle/>
          <a:p>
            <a:pPr algn="l"/>
            <a:r>
              <a:rPr lang="en-CA" sz="3600" b="1" i="0" u="none" strike="noStrike" baseline="0" dirty="0">
                <a:solidFill>
                  <a:schemeClr val="bg1"/>
                </a:solidFill>
                <a:latin typeface="Times New Roman" panose="02020603050405020304" pitchFamily="18" charset="0"/>
              </a:rPr>
              <a:t>I. THROUGH SUFFERING </a:t>
            </a:r>
            <a:br>
              <a:rPr lang="en-CA" sz="3600" b="1" i="0" u="none" strike="noStrike" baseline="0" dirty="0">
                <a:solidFill>
                  <a:schemeClr val="bg1"/>
                </a:solidFill>
                <a:latin typeface="Times New Roman" panose="02020603050405020304" pitchFamily="18" charset="0"/>
              </a:rPr>
            </a:br>
            <a:r>
              <a:rPr lang="en-CA" sz="3600" b="1" i="0" u="none" strike="noStrike" baseline="0" dirty="0">
                <a:solidFill>
                  <a:schemeClr val="bg1"/>
                </a:solidFill>
                <a:latin typeface="Times New Roman" panose="02020603050405020304" pitchFamily="18" charset="0"/>
              </a:rPr>
              <a:t>(I Peter 3:13-18; 4:1)</a:t>
            </a:r>
            <a:br>
              <a:rPr lang="en-CA" sz="3600" b="1" i="0" u="none" strike="noStrike" baseline="0" dirty="0">
                <a:solidFill>
                  <a:schemeClr val="bg1"/>
                </a:solidFill>
                <a:latin typeface="Times New Roman" panose="02020603050405020304" pitchFamily="18" charset="0"/>
              </a:rPr>
            </a:br>
            <a:br>
              <a:rPr lang="en-CA" sz="3600" b="1" i="0"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"The way of the unfaithful (transgressors - KJV) is hard."	</a:t>
            </a:r>
            <a:br>
              <a:rPr lang="en-CA" sz="3600" b="1" i="1" u="none" strike="noStrike" baseline="0" dirty="0">
                <a:solidFill>
                  <a:schemeClr val="bg1"/>
                </a:solidFill>
                <a:latin typeface="Times New Roman" panose="02020603050405020304" pitchFamily="18" charset="0"/>
              </a:rPr>
            </a:br>
            <a:r>
              <a:rPr lang="en-CA" sz="3600" b="1" i="1" u="none" strike="noStrike" baseline="0" dirty="0">
                <a:solidFill>
                  <a:schemeClr val="bg1"/>
                </a:solidFill>
                <a:latin typeface="Times New Roman" panose="02020603050405020304" pitchFamily="18" charset="0"/>
              </a:rPr>
              <a:t>          Proverbs 13:15</a:t>
            </a:r>
          </a:p>
        </p:txBody>
      </p:sp>
      <p:pic>
        <p:nvPicPr>
          <p:cNvPr id="7" name="Picture 6" descr="A picture containing text&#10;&#10;Description automatically generated">
            <a:extLst>
              <a:ext uri="{FF2B5EF4-FFF2-40B4-BE49-F238E27FC236}">
                <a16:creationId xmlns:a16="http://schemas.microsoft.com/office/drawing/2014/main" id="{805CD07F-4F86-BB66-0777-6F4E4FAB72C7}"/>
              </a:ext>
            </a:extLst>
          </p:cNvPr>
          <p:cNvPicPr>
            <a:picLocks noChangeAspect="1"/>
          </p:cNvPicPr>
          <p:nvPr/>
        </p:nvPicPr>
        <p:blipFill rotWithShape="1">
          <a:blip r:embed="rId2">
            <a:extLst>
              <a:ext uri="{28A0092B-C50C-407E-A947-70E740481C1C}">
                <a14:useLocalDpi xmlns:a14="http://schemas.microsoft.com/office/drawing/2010/main" val="0"/>
              </a:ext>
            </a:extLst>
          </a:blip>
          <a:srcRect l="2729" r="3886" b="2"/>
          <a:stretch/>
        </p:blipFill>
        <p:spPr>
          <a:xfrm>
            <a:off x="20" y="10"/>
            <a:ext cx="7534636" cy="6857990"/>
          </a:xfrm>
          <a:prstGeom prst="rect">
            <a:avLst/>
          </a:prstGeom>
        </p:spPr>
      </p:pic>
    </p:spTree>
    <p:extLst>
      <p:ext uri="{BB962C8B-B14F-4D97-AF65-F5344CB8AC3E}">
        <p14:creationId xmlns:p14="http://schemas.microsoft.com/office/powerpoint/2010/main" val="1340168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715</Words>
  <Application>Microsoft Office PowerPoint</Application>
  <PresentationFormat>Widescreen</PresentationFormat>
  <Paragraphs>31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HAVING THE MIND OF CHRIST</vt:lpstr>
      <vt:lpstr>"a radiant church, without stain (spot) or wrinkle or any other blemish, but holy and blameless."         Ephesians 5:27</vt:lpstr>
      <vt:lpstr>"Therefore, prepare your minds for action; be self-controlled; set your hope fully on the grace to be given you when Jesus Christ is revealed."                        I Peter 1:13</vt:lpstr>
      <vt:lpstr>How Can We Have  the Mind of Christ  That Is Prepared for Action Prior to the Coming  of  Our Lord - the Bridegroom?</vt:lpstr>
      <vt:lpstr>I. THROUGH SUFFERING  (I Peter 3:13-18; 4:1)  Mark wrote that Jesus began to be . . .  "deeply distressed and troubled"      Mark 14:33</vt:lpstr>
      <vt:lpstr>I. THROUGH SUFFERING  (I Peter 3:13-18; 4:1)  He quotes Jesus' words to Peter, James and John . . .  "My soul is overwhelmed with sorrow to the point of death."         Mark 14:34</vt:lpstr>
      <vt:lpstr>I. THROUGH SUFFERING  (I Peter 3:13-18; 4:1)  With deep emotion He said . . .  "Abba, Father . . . everything is possible for you, Take this cup from me. Yet not what I will, but what you will."         Mark 14:36</vt:lpstr>
      <vt:lpstr>I. THROUGH SUFFERING  (I Peter 3:13-18; 4:1)  "But even if you should suffer for what is right, you are blessed."           I Peter 3:14</vt:lpstr>
      <vt:lpstr>I. THROUGH SUFFERING  (I Peter 3:13-18; 4:1)  "The way of the unfaithful (transgressors - KJV) is hard."            Proverbs 13:15</vt:lpstr>
      <vt:lpstr>I. THROUGH SUFFERING  (I Peter 3:13-18; 4:1)  "it is hard for thee to kick against the pricks."            Acts 9:5 KJV     Not in the NIV</vt:lpstr>
      <vt:lpstr>II. THROUGH HUMILITY (Philippians 2:3)  "Do nothing out of selfish ambition or vain conceit, but in humility (lowliness of mind - KJV), consider others better than yourselves."       Philippians 2:3</vt:lpstr>
      <vt:lpstr>PowerPoint Presentation</vt:lpstr>
      <vt:lpstr>II. THROUGH HUMILITY (Philippians 2:3)  "God opposes (resisteth - KJV) the proud, but shows favor to (giveth grace unto) the humble."               James 4:6</vt:lpstr>
      <vt:lpstr>II. THROUGH HUMILITY (Philippians 2:3)  "I served the Lord with great humility and tears, although I was severely tested by the plots of the Jews."        Acts 20:19</vt:lpstr>
      <vt:lpstr>III. THROUGH UNITY (Romans 15:5,6)  "May the God who gives endurance and encouragement give you a spirit of unity among yourselves as you follow Christ Jesus, 6.  so that with one heart (mind KJV), and mouth you may glorify the God and Father of our Lord Jesus Christ."</vt:lpstr>
      <vt:lpstr>III. THROUGH UNITY (Romans 15:5,6)  "I appeal to you, brothers, in the name of our Lord Jesus Christ that ALL OF YOU agree with one another so that there may be no divisions among you and that you may be PERFECTLY UNITED IN MIND and thought."   I Corinthians 1:10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HAVING THE MIND OF CHRIST</dc:title>
  <dc:creator>Fountaingate Christian</dc:creator>
  <cp:lastModifiedBy>Fountaingate Christian</cp:lastModifiedBy>
  <cp:revision>3</cp:revision>
  <dcterms:created xsi:type="dcterms:W3CDTF">2022-10-13T00:42:58Z</dcterms:created>
  <dcterms:modified xsi:type="dcterms:W3CDTF">2022-10-13T01:19:35Z</dcterms:modified>
</cp:coreProperties>
</file>