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8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48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4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1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3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8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4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4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1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9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10/22/2022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26550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E2935B3-43F9-4F49-AEEE-A09015DDF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23C3E9F-031F-4D06-B2D1-FBDE7797A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D6B24CB-2D97-4762-B34A-9FE40CECA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2E85C82-5A92-4169-B806-F7A311C1C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36DD679-1C6F-4F84-9CA0-27B1ABCF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0EBB60D-86C6-45E0-AB7B-8C952F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06710FE-8C5F-4C9D-AF9E-1A7CDAE4C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8556C1B-E283-4483-ACD0-2808A242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575218D-6500-488D-AB87-B8B426C1C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859891A-F84B-4F49-B829-12D780F427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A4DD948-16D9-47F3-880E-69BF40A2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CED433A-4441-4EF2-A360-2D5C19C7F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60000"/>
                </a:schemeClr>
              </a:gs>
              <a:gs pos="37000">
                <a:schemeClr val="bg2">
                  <a:alpha val="6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0575" y="540000"/>
            <a:ext cx="4500561" cy="4259814"/>
          </a:xfrm>
        </p:spPr>
        <p:txBody>
          <a:bodyPr>
            <a:normAutofit/>
          </a:bodyPr>
          <a:lstStyle/>
          <a:p>
            <a:r>
              <a:rPr lang="en-CA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Having the Time of Your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9D394-B1F1-6A7C-675E-1806B71DA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0575" y="4988476"/>
            <a:ext cx="4500561" cy="1320249"/>
          </a:xfrm>
        </p:spPr>
        <p:txBody>
          <a:bodyPr>
            <a:normAutofit/>
          </a:bodyPr>
          <a:lstStyle/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Text: Ephesians 5:15-17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14A0AA1-C9DD-452F-AF3C-8231C0CD8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" y="3600"/>
            <a:ext cx="6854400" cy="6854400"/>
            <a:chOff x="0" y="3600"/>
            <a:chExt cx="6854400" cy="685440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81A3F73-01DC-494A-B9CC-582418F95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C4A7316-203B-47F8-B448-E54B106DB1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DFB6685-5F8D-4A29-9735-BF4667A59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48" b="-2"/>
          <a:stretch/>
        </p:blipFill>
        <p:spPr>
          <a:xfrm>
            <a:off x="20" y="-1"/>
            <a:ext cx="685798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69526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4400" y="190152"/>
            <a:ext cx="4975870" cy="1862690"/>
          </a:xfrm>
        </p:spPr>
        <p:txBody>
          <a:bodyPr>
            <a:normAutofit/>
          </a:bodyPr>
          <a:lstStyle/>
          <a:p>
            <a:r>
              <a:rPr lang="en-CA" sz="4200" dirty="0">
                <a:latin typeface="Arial" panose="020B0604020202020204" pitchFamily="34" charset="0"/>
                <a:cs typeface="Arial" panose="020B0604020202020204" pitchFamily="34" charset="0"/>
              </a:rPr>
              <a:t>III. UNDERSTAND THE LORD'S WILL (Ephesians 5:17)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6D9F0D4-AB1C-87EC-60EF-772173797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9490" y="2516485"/>
            <a:ext cx="5338617" cy="406933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"My food,” said Jesus, "is to do the will of him who sent me and to finish his work."</a:t>
            </a:r>
          </a:p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			John 4:34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975C689-ED04-47EE-9DFA-90DE6B824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" y="3600"/>
            <a:ext cx="6854400" cy="6854400"/>
            <a:chOff x="0" y="3600"/>
            <a:chExt cx="6854400" cy="68544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C8B254F-50AE-43F6-B83F-91858F26E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8631972-6BE5-4A14-B012-30A7DD1A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77DF9FA-653C-4D65-B509-0B2450FBD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361EC12-DCA7-4779-A44C-53CE7F7AF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858000" cy="6857999"/>
          </a:xfrm>
          <a:custGeom>
            <a:avLst/>
            <a:gdLst>
              <a:gd name="connsiteX0" fmla="*/ 3428961 w 6858000"/>
              <a:gd name="connsiteY0" fmla="*/ 0 h 6857999"/>
              <a:gd name="connsiteX1" fmla="*/ 3429042 w 6858000"/>
              <a:gd name="connsiteY1" fmla="*/ 0 h 6857999"/>
              <a:gd name="connsiteX2" fmla="*/ 3605457 w 6858000"/>
              <a:gd name="connsiteY2" fmla="*/ 4461 h 6857999"/>
              <a:gd name="connsiteX3" fmla="*/ 6858000 w 6858000"/>
              <a:gd name="connsiteY3" fmla="*/ 3429000 h 6857999"/>
              <a:gd name="connsiteX4" fmla="*/ 3429001 w 6858000"/>
              <a:gd name="connsiteY4" fmla="*/ 6857999 h 6857999"/>
              <a:gd name="connsiteX5" fmla="*/ 0 w 6858000"/>
              <a:gd name="connsiteY5" fmla="*/ 3429000 h 6857999"/>
              <a:gd name="connsiteX6" fmla="*/ 3252545 w 6858000"/>
              <a:gd name="connsiteY6" fmla="*/ 4461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6857999">
                <a:moveTo>
                  <a:pt x="3428961" y="0"/>
                </a:moveTo>
                <a:lnTo>
                  <a:pt x="3429042" y="0"/>
                </a:lnTo>
                <a:lnTo>
                  <a:pt x="3605457" y="4461"/>
                </a:lnTo>
                <a:cubicBezTo>
                  <a:pt x="5417236" y="96300"/>
                  <a:pt x="6858000" y="1594396"/>
                  <a:pt x="6858000" y="3429000"/>
                </a:cubicBezTo>
                <a:cubicBezTo>
                  <a:pt x="6858000" y="5322784"/>
                  <a:pt x="5322784" y="6857999"/>
                  <a:pt x="3429001" y="6857999"/>
                </a:cubicBezTo>
                <a:cubicBezTo>
                  <a:pt x="1535216" y="6857999"/>
                  <a:pt x="0" y="5322784"/>
                  <a:pt x="0" y="3429000"/>
                </a:cubicBezTo>
                <a:cubicBezTo>
                  <a:pt x="0" y="1594396"/>
                  <a:pt x="1440765" y="96300"/>
                  <a:pt x="3252545" y="4461"/>
                </a:cubicBezTo>
                <a:close/>
              </a:path>
            </a:pathLst>
          </a:custGeom>
          <a:solidFill>
            <a:srgbClr val="FFFFFF"/>
          </a:solidFill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glass of wine&#10;&#10;Description automatically generated with low confidence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08" b="-2"/>
          <a:stretch/>
        </p:blipFill>
        <p:spPr>
          <a:xfrm>
            <a:off x="1737508" y="1629000"/>
            <a:ext cx="3382983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003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4400" y="190152"/>
            <a:ext cx="4975870" cy="1862690"/>
          </a:xfrm>
        </p:spPr>
        <p:txBody>
          <a:bodyPr>
            <a:normAutofit/>
          </a:bodyPr>
          <a:lstStyle/>
          <a:p>
            <a:r>
              <a:rPr lang="en-CA" sz="4200" dirty="0">
                <a:latin typeface="Arial" panose="020B0604020202020204" pitchFamily="34" charset="0"/>
                <a:cs typeface="Arial" panose="020B0604020202020204" pitchFamily="34" charset="0"/>
              </a:rPr>
              <a:t>III. UNDERSTAND THE LORD'S WILL (Ephesians 5:17)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6D9F0D4-AB1C-87EC-60EF-772173797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9490" y="2516485"/>
            <a:ext cx="5338617" cy="406933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"I seek not to please myself but him who sent me."</a:t>
            </a:r>
          </a:p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			John 5:30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975C689-ED04-47EE-9DFA-90DE6B824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" y="3600"/>
            <a:ext cx="6854400" cy="6854400"/>
            <a:chOff x="0" y="3600"/>
            <a:chExt cx="6854400" cy="68544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C8B254F-50AE-43F6-B83F-91858F26E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8631972-6BE5-4A14-B012-30A7DD1A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77DF9FA-653C-4D65-B509-0B2450FBD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361EC12-DCA7-4779-A44C-53CE7F7AF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858000" cy="6857999"/>
          </a:xfrm>
          <a:custGeom>
            <a:avLst/>
            <a:gdLst>
              <a:gd name="connsiteX0" fmla="*/ 3428961 w 6858000"/>
              <a:gd name="connsiteY0" fmla="*/ 0 h 6857999"/>
              <a:gd name="connsiteX1" fmla="*/ 3429042 w 6858000"/>
              <a:gd name="connsiteY1" fmla="*/ 0 h 6857999"/>
              <a:gd name="connsiteX2" fmla="*/ 3605457 w 6858000"/>
              <a:gd name="connsiteY2" fmla="*/ 4461 h 6857999"/>
              <a:gd name="connsiteX3" fmla="*/ 6858000 w 6858000"/>
              <a:gd name="connsiteY3" fmla="*/ 3429000 h 6857999"/>
              <a:gd name="connsiteX4" fmla="*/ 3429001 w 6858000"/>
              <a:gd name="connsiteY4" fmla="*/ 6857999 h 6857999"/>
              <a:gd name="connsiteX5" fmla="*/ 0 w 6858000"/>
              <a:gd name="connsiteY5" fmla="*/ 3429000 h 6857999"/>
              <a:gd name="connsiteX6" fmla="*/ 3252545 w 6858000"/>
              <a:gd name="connsiteY6" fmla="*/ 4461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6857999">
                <a:moveTo>
                  <a:pt x="3428961" y="0"/>
                </a:moveTo>
                <a:lnTo>
                  <a:pt x="3429042" y="0"/>
                </a:lnTo>
                <a:lnTo>
                  <a:pt x="3605457" y="4461"/>
                </a:lnTo>
                <a:cubicBezTo>
                  <a:pt x="5417236" y="96300"/>
                  <a:pt x="6858000" y="1594396"/>
                  <a:pt x="6858000" y="3429000"/>
                </a:cubicBezTo>
                <a:cubicBezTo>
                  <a:pt x="6858000" y="5322784"/>
                  <a:pt x="5322784" y="6857999"/>
                  <a:pt x="3429001" y="6857999"/>
                </a:cubicBezTo>
                <a:cubicBezTo>
                  <a:pt x="1535216" y="6857999"/>
                  <a:pt x="0" y="5322784"/>
                  <a:pt x="0" y="3429000"/>
                </a:cubicBezTo>
                <a:cubicBezTo>
                  <a:pt x="0" y="1594396"/>
                  <a:pt x="1440765" y="96300"/>
                  <a:pt x="3252545" y="4461"/>
                </a:cubicBezTo>
                <a:close/>
              </a:path>
            </a:pathLst>
          </a:custGeom>
          <a:solidFill>
            <a:srgbClr val="FFFFFF"/>
          </a:solidFill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glass of wine&#10;&#10;Description automatically generated with low confidence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08" b="-2"/>
          <a:stretch/>
        </p:blipFill>
        <p:spPr>
          <a:xfrm>
            <a:off x="1737508" y="1629000"/>
            <a:ext cx="3382983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35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4400" y="190152"/>
            <a:ext cx="4975870" cy="1862690"/>
          </a:xfrm>
        </p:spPr>
        <p:txBody>
          <a:bodyPr>
            <a:normAutofit/>
          </a:bodyPr>
          <a:lstStyle/>
          <a:p>
            <a:r>
              <a:rPr lang="en-CA" sz="4200" dirty="0">
                <a:latin typeface="Arial" panose="020B0604020202020204" pitchFamily="34" charset="0"/>
                <a:cs typeface="Arial" panose="020B0604020202020204" pitchFamily="34" charset="0"/>
              </a:rPr>
              <a:t>III. UNDERSTAND THE LORD'S WILL (Ephesians 5:17)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6D9F0D4-AB1C-87EC-60EF-772173797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9490" y="2516485"/>
            <a:ext cx="5338617" cy="406933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"I have found David son of Jesse a man after my own heart; he will do everything I want him to do."</a:t>
            </a:r>
          </a:p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			Acts 13:22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975C689-ED04-47EE-9DFA-90DE6B824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" y="3600"/>
            <a:ext cx="6854400" cy="6854400"/>
            <a:chOff x="0" y="3600"/>
            <a:chExt cx="6854400" cy="68544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C8B254F-50AE-43F6-B83F-91858F26E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8631972-6BE5-4A14-B012-30A7DD1A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77DF9FA-653C-4D65-B509-0B2450FBD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361EC12-DCA7-4779-A44C-53CE7F7AF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858000" cy="6857999"/>
          </a:xfrm>
          <a:custGeom>
            <a:avLst/>
            <a:gdLst>
              <a:gd name="connsiteX0" fmla="*/ 3428961 w 6858000"/>
              <a:gd name="connsiteY0" fmla="*/ 0 h 6857999"/>
              <a:gd name="connsiteX1" fmla="*/ 3429042 w 6858000"/>
              <a:gd name="connsiteY1" fmla="*/ 0 h 6857999"/>
              <a:gd name="connsiteX2" fmla="*/ 3605457 w 6858000"/>
              <a:gd name="connsiteY2" fmla="*/ 4461 h 6857999"/>
              <a:gd name="connsiteX3" fmla="*/ 6858000 w 6858000"/>
              <a:gd name="connsiteY3" fmla="*/ 3429000 h 6857999"/>
              <a:gd name="connsiteX4" fmla="*/ 3429001 w 6858000"/>
              <a:gd name="connsiteY4" fmla="*/ 6857999 h 6857999"/>
              <a:gd name="connsiteX5" fmla="*/ 0 w 6858000"/>
              <a:gd name="connsiteY5" fmla="*/ 3429000 h 6857999"/>
              <a:gd name="connsiteX6" fmla="*/ 3252545 w 6858000"/>
              <a:gd name="connsiteY6" fmla="*/ 4461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6857999">
                <a:moveTo>
                  <a:pt x="3428961" y="0"/>
                </a:moveTo>
                <a:lnTo>
                  <a:pt x="3429042" y="0"/>
                </a:lnTo>
                <a:lnTo>
                  <a:pt x="3605457" y="4461"/>
                </a:lnTo>
                <a:cubicBezTo>
                  <a:pt x="5417236" y="96300"/>
                  <a:pt x="6858000" y="1594396"/>
                  <a:pt x="6858000" y="3429000"/>
                </a:cubicBezTo>
                <a:cubicBezTo>
                  <a:pt x="6858000" y="5322784"/>
                  <a:pt x="5322784" y="6857999"/>
                  <a:pt x="3429001" y="6857999"/>
                </a:cubicBezTo>
                <a:cubicBezTo>
                  <a:pt x="1535216" y="6857999"/>
                  <a:pt x="0" y="5322784"/>
                  <a:pt x="0" y="3429000"/>
                </a:cubicBezTo>
                <a:cubicBezTo>
                  <a:pt x="0" y="1594396"/>
                  <a:pt x="1440765" y="96300"/>
                  <a:pt x="3252545" y="4461"/>
                </a:cubicBezTo>
                <a:close/>
              </a:path>
            </a:pathLst>
          </a:custGeom>
          <a:solidFill>
            <a:srgbClr val="FFFFFF"/>
          </a:solidFill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glass of wine&#10;&#10;Description automatically generated with low confidence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08" b="-2"/>
          <a:stretch/>
        </p:blipFill>
        <p:spPr>
          <a:xfrm>
            <a:off x="1737508" y="1629000"/>
            <a:ext cx="3382983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8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4400" y="190152"/>
            <a:ext cx="4975870" cy="1862690"/>
          </a:xfrm>
        </p:spPr>
        <p:txBody>
          <a:bodyPr>
            <a:normAutofit/>
          </a:bodyPr>
          <a:lstStyle/>
          <a:p>
            <a:r>
              <a:rPr lang="en-CA" sz="4200" dirty="0">
                <a:latin typeface="Arial" panose="020B0604020202020204" pitchFamily="34" charset="0"/>
                <a:cs typeface="Arial" panose="020B0604020202020204" pitchFamily="34" charset="0"/>
              </a:rPr>
              <a:t>III. UNDERSTAND THE LORD'S WILL (Ephesians 5:17)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6D9F0D4-AB1C-87EC-60EF-772173797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9490" y="2516485"/>
            <a:ext cx="5338617" cy="406933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"And this is the will of him who sent me, that I shall lose none of them that he has given me, but raise them up at that last day."</a:t>
            </a:r>
          </a:p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			John 6:39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975C689-ED04-47EE-9DFA-90DE6B824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" y="3600"/>
            <a:ext cx="6854400" cy="6854400"/>
            <a:chOff x="0" y="3600"/>
            <a:chExt cx="6854400" cy="68544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C8B254F-50AE-43F6-B83F-91858F26E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8631972-6BE5-4A14-B012-30A7DD1A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77DF9FA-653C-4D65-B509-0B2450FBD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361EC12-DCA7-4779-A44C-53CE7F7AF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858000" cy="6857999"/>
          </a:xfrm>
          <a:custGeom>
            <a:avLst/>
            <a:gdLst>
              <a:gd name="connsiteX0" fmla="*/ 3428961 w 6858000"/>
              <a:gd name="connsiteY0" fmla="*/ 0 h 6857999"/>
              <a:gd name="connsiteX1" fmla="*/ 3429042 w 6858000"/>
              <a:gd name="connsiteY1" fmla="*/ 0 h 6857999"/>
              <a:gd name="connsiteX2" fmla="*/ 3605457 w 6858000"/>
              <a:gd name="connsiteY2" fmla="*/ 4461 h 6857999"/>
              <a:gd name="connsiteX3" fmla="*/ 6858000 w 6858000"/>
              <a:gd name="connsiteY3" fmla="*/ 3429000 h 6857999"/>
              <a:gd name="connsiteX4" fmla="*/ 3429001 w 6858000"/>
              <a:gd name="connsiteY4" fmla="*/ 6857999 h 6857999"/>
              <a:gd name="connsiteX5" fmla="*/ 0 w 6858000"/>
              <a:gd name="connsiteY5" fmla="*/ 3429000 h 6857999"/>
              <a:gd name="connsiteX6" fmla="*/ 3252545 w 6858000"/>
              <a:gd name="connsiteY6" fmla="*/ 4461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6857999">
                <a:moveTo>
                  <a:pt x="3428961" y="0"/>
                </a:moveTo>
                <a:lnTo>
                  <a:pt x="3429042" y="0"/>
                </a:lnTo>
                <a:lnTo>
                  <a:pt x="3605457" y="4461"/>
                </a:lnTo>
                <a:cubicBezTo>
                  <a:pt x="5417236" y="96300"/>
                  <a:pt x="6858000" y="1594396"/>
                  <a:pt x="6858000" y="3429000"/>
                </a:cubicBezTo>
                <a:cubicBezTo>
                  <a:pt x="6858000" y="5322784"/>
                  <a:pt x="5322784" y="6857999"/>
                  <a:pt x="3429001" y="6857999"/>
                </a:cubicBezTo>
                <a:cubicBezTo>
                  <a:pt x="1535216" y="6857999"/>
                  <a:pt x="0" y="5322784"/>
                  <a:pt x="0" y="3429000"/>
                </a:cubicBezTo>
                <a:cubicBezTo>
                  <a:pt x="0" y="1594396"/>
                  <a:pt x="1440765" y="96300"/>
                  <a:pt x="3252545" y="4461"/>
                </a:cubicBezTo>
                <a:close/>
              </a:path>
            </a:pathLst>
          </a:custGeom>
          <a:solidFill>
            <a:srgbClr val="FFFFFF"/>
          </a:solidFill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glass of wine&#10;&#10;Description automatically generated with low confidence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08" b="-2"/>
          <a:stretch/>
        </p:blipFill>
        <p:spPr>
          <a:xfrm>
            <a:off x="1737508" y="1629000"/>
            <a:ext cx="3382983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77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3672" y="190152"/>
            <a:ext cx="6066671" cy="1079425"/>
          </a:xfrm>
        </p:spPr>
        <p:txBody>
          <a:bodyPr>
            <a:normAutofit/>
          </a:bodyPr>
          <a:lstStyle/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III. UNDERSTAND THE LORD'S WILL (Ephesians 5:17)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6D9F0D4-AB1C-87EC-60EF-772173797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2763" y="1694449"/>
            <a:ext cx="5760000" cy="434642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"For my Father's will is that everyone who looks to the Son and believes in him shall have eternal life, and I will raise him up at the last day."</a:t>
            </a:r>
          </a:p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			   John 6:40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975C689-ED04-47EE-9DFA-90DE6B824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" y="3600"/>
            <a:ext cx="6854400" cy="6854400"/>
            <a:chOff x="0" y="3600"/>
            <a:chExt cx="6854400" cy="68544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C8B254F-50AE-43F6-B83F-91858F26E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8631972-6BE5-4A14-B012-30A7DD1A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77DF9FA-653C-4D65-B509-0B2450FBD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361EC12-DCA7-4779-A44C-53CE7F7AF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858000" cy="6857999"/>
          </a:xfrm>
          <a:custGeom>
            <a:avLst/>
            <a:gdLst>
              <a:gd name="connsiteX0" fmla="*/ 3428961 w 6858000"/>
              <a:gd name="connsiteY0" fmla="*/ 0 h 6857999"/>
              <a:gd name="connsiteX1" fmla="*/ 3429042 w 6858000"/>
              <a:gd name="connsiteY1" fmla="*/ 0 h 6857999"/>
              <a:gd name="connsiteX2" fmla="*/ 3605457 w 6858000"/>
              <a:gd name="connsiteY2" fmla="*/ 4461 h 6857999"/>
              <a:gd name="connsiteX3" fmla="*/ 6858000 w 6858000"/>
              <a:gd name="connsiteY3" fmla="*/ 3429000 h 6857999"/>
              <a:gd name="connsiteX4" fmla="*/ 3429001 w 6858000"/>
              <a:gd name="connsiteY4" fmla="*/ 6857999 h 6857999"/>
              <a:gd name="connsiteX5" fmla="*/ 0 w 6858000"/>
              <a:gd name="connsiteY5" fmla="*/ 3429000 h 6857999"/>
              <a:gd name="connsiteX6" fmla="*/ 3252545 w 6858000"/>
              <a:gd name="connsiteY6" fmla="*/ 4461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6857999">
                <a:moveTo>
                  <a:pt x="3428961" y="0"/>
                </a:moveTo>
                <a:lnTo>
                  <a:pt x="3429042" y="0"/>
                </a:lnTo>
                <a:lnTo>
                  <a:pt x="3605457" y="4461"/>
                </a:lnTo>
                <a:cubicBezTo>
                  <a:pt x="5417236" y="96300"/>
                  <a:pt x="6858000" y="1594396"/>
                  <a:pt x="6858000" y="3429000"/>
                </a:cubicBezTo>
                <a:cubicBezTo>
                  <a:pt x="6858000" y="5322784"/>
                  <a:pt x="5322784" y="6857999"/>
                  <a:pt x="3429001" y="6857999"/>
                </a:cubicBezTo>
                <a:cubicBezTo>
                  <a:pt x="1535216" y="6857999"/>
                  <a:pt x="0" y="5322784"/>
                  <a:pt x="0" y="3429000"/>
                </a:cubicBezTo>
                <a:cubicBezTo>
                  <a:pt x="0" y="1594396"/>
                  <a:pt x="1440765" y="96300"/>
                  <a:pt x="3252545" y="4461"/>
                </a:cubicBezTo>
                <a:close/>
              </a:path>
            </a:pathLst>
          </a:custGeom>
          <a:solidFill>
            <a:srgbClr val="FFFFFF"/>
          </a:solidFill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glass of wine&#10;&#10;Description automatically generated with low confidence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08" b="-2"/>
          <a:stretch/>
        </p:blipFill>
        <p:spPr>
          <a:xfrm>
            <a:off x="1737508" y="1629000"/>
            <a:ext cx="3382983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7491" y="96655"/>
            <a:ext cx="7310562" cy="1732145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I. BE VERY CAREFUL ON HOW YOU LIVE </a:t>
            </a:r>
            <a:b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(Ephesians 5:15)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6D9F0D4-AB1C-87EC-60EF-772173797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6071" y="2528887"/>
            <a:ext cx="5772727" cy="1800224"/>
          </a:xfrm>
        </p:spPr>
        <p:txBody>
          <a:bodyPr>
            <a:noAutofit/>
          </a:bodyPr>
          <a:lstStyle/>
          <a:p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“Be very careful, then, how you live—not as unwise but as wise,”</a:t>
            </a:r>
          </a:p>
          <a:p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		Ephesians 5:15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48" b="-2"/>
          <a:stretch/>
        </p:blipFill>
        <p:spPr>
          <a:xfrm>
            <a:off x="20" y="-1"/>
            <a:ext cx="685798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4231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7491" y="96655"/>
            <a:ext cx="7310562" cy="1732145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I. BE VERY CAREFUL ON HOW YOU LIVE </a:t>
            </a:r>
            <a:b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(Ephesians 5:15)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6D9F0D4-AB1C-87EC-60EF-772173797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9236" y="2013528"/>
            <a:ext cx="6899563" cy="2500311"/>
          </a:xfrm>
        </p:spPr>
        <p:txBody>
          <a:bodyPr>
            <a:noAutofit/>
          </a:bodyPr>
          <a:lstStyle/>
          <a:p>
            <a:r>
              <a:rPr lang="en-CA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"Watch out for false prophets. They come to you in sheep's clothing, but inwardly they are ferocious wolves.</a:t>
            </a:r>
          </a:p>
          <a:p>
            <a:r>
              <a:rPr lang="en-CA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16.  By their fruit you will recognize them."</a:t>
            </a:r>
          </a:p>
          <a:p>
            <a:r>
              <a:rPr lang="en-CA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			Matthew 7:15,16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48" b="-2"/>
          <a:stretch/>
        </p:blipFill>
        <p:spPr>
          <a:xfrm>
            <a:off x="20" y="-1"/>
            <a:ext cx="6216053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352977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7491" y="96656"/>
            <a:ext cx="7310562" cy="1141018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I. BE VERY CAREFUL ON HOW YOU LIVE (Ephesians 5:15)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6D9F0D4-AB1C-87EC-60EF-772173797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8399" y="1459453"/>
            <a:ext cx="7010399" cy="2588383"/>
          </a:xfrm>
        </p:spPr>
        <p:txBody>
          <a:bodyPr>
            <a:noAutofit/>
          </a:bodyPr>
          <a:lstStyle/>
          <a:p>
            <a:r>
              <a:rPr lang="en-CA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"The Spirit clearly says that in the later times some will abandon the faith and follow deceiving spirits and things taught by demons.</a:t>
            </a:r>
          </a:p>
          <a:p>
            <a:r>
              <a:rPr lang="en-CA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2.  Such teachings come through hypocritical  liars, whose consciences have been seared as with a hot iron."</a:t>
            </a:r>
          </a:p>
          <a:p>
            <a:r>
              <a:rPr lang="en-CA" sz="2800" i="1" cap="none" dirty="0">
                <a:latin typeface="Arial" panose="020B0604020202020204" pitchFamily="34" charset="0"/>
                <a:cs typeface="Arial" panose="020B0604020202020204" pitchFamily="34" charset="0"/>
              </a:rPr>
              <a:t>				I Timothy 4:1,2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48" b="-2"/>
          <a:stretch/>
        </p:blipFill>
        <p:spPr>
          <a:xfrm>
            <a:off x="20" y="-1"/>
            <a:ext cx="6216053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197181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B9B5A19-3592-48E2-BC31-90E092BD6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548C40-4C00-4E91-BFA6-84B4D66225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6EE6BCA-C84E-4BED-B084-F599F7EE6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4695526-4BAA-4EFE-91C1-1E446117C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0DF9B86-7987-40DC-85D6-479F5A2E87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5465368-1AF5-43D6-BAD2-6BE8B04D9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EB28D27-BDED-4D8C-94FC-58E9323571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7AC833D-449C-45F4-9851-216F3681F2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9528AAE-A1EB-446C-81BE-BA5E4490E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F7C0F2C-B581-402B-B4C4-6DFB713149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56A6B0D-707F-420B-BF4D-2CB60CCCA0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8B7A59E-D61A-4BEB-A38A-1E8E5EBB83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DD99E1B6-CBC4-4306-9DFC-847D6D135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40000"/>
                </a:schemeClr>
              </a:gs>
              <a:gs pos="37000">
                <a:schemeClr val="bg2">
                  <a:alpha val="4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035" y="155295"/>
            <a:ext cx="5400000" cy="1329524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II. MAKE THE MOST OF EVERY OPPORTUNITY (Ephesians 5:16)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6D9F0D4-AB1C-87EC-60EF-772173797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1930400"/>
            <a:ext cx="4500561" cy="4378325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making the most of every opportunity (redeeming the time – KJV), because the days are evil.</a:t>
            </a:r>
          </a:p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	Ephesians 5:16 </a:t>
            </a:r>
          </a:p>
        </p:txBody>
      </p:sp>
      <p:pic>
        <p:nvPicPr>
          <p:cNvPr id="5" name="Picture 4" descr="A glass of wine&#10;&#10;Description automatically generated with low confidence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08" b="-2"/>
          <a:stretch/>
        </p:blipFill>
        <p:spPr>
          <a:xfrm>
            <a:off x="5747424" y="10"/>
            <a:ext cx="644457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5796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B9B5A19-3592-48E2-BC31-90E092BD6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548C40-4C00-4E91-BFA6-84B4D66225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6EE6BCA-C84E-4BED-B084-F599F7EE6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4695526-4BAA-4EFE-91C1-1E446117C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0DF9B86-7987-40DC-85D6-479F5A2E87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5465368-1AF5-43D6-BAD2-6BE8B04D9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EB28D27-BDED-4D8C-94FC-58E9323571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7AC833D-449C-45F4-9851-216F3681F2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9528AAE-A1EB-446C-81BE-BA5E4490E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F7C0F2C-B581-402B-B4C4-6DFB713149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56A6B0D-707F-420B-BF4D-2CB60CCCA0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8B7A59E-D61A-4BEB-A38A-1E8E5EBB83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DD99E1B6-CBC4-4306-9DFC-847D6D135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40000"/>
                </a:schemeClr>
              </a:gs>
              <a:gs pos="37000">
                <a:schemeClr val="bg2">
                  <a:alpha val="4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035" y="155295"/>
            <a:ext cx="5400000" cy="1329524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II. MAKE THE MOST OF EVERY OPPORTUNITY (Ephesians 5:16)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6D9F0D4-AB1C-87EC-60EF-772173797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1930400"/>
            <a:ext cx="4500561" cy="4378325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"Be wise in the way you act towards outsiders; make the most of every  opportunity." (redeeming the time - KJV)</a:t>
            </a:r>
          </a:p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	Colossians 4:5 </a:t>
            </a:r>
          </a:p>
        </p:txBody>
      </p:sp>
      <p:pic>
        <p:nvPicPr>
          <p:cNvPr id="5" name="Picture 4" descr="A glass of wine&#10;&#10;Description automatically generated with low confidence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08" b="-2"/>
          <a:stretch/>
        </p:blipFill>
        <p:spPr>
          <a:xfrm>
            <a:off x="5747424" y="10"/>
            <a:ext cx="644457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4326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B9B5A19-3592-48E2-BC31-90E092BD6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548C40-4C00-4E91-BFA6-84B4D66225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6EE6BCA-C84E-4BED-B084-F599F7EE6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4695526-4BAA-4EFE-91C1-1E446117C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0DF9B86-7987-40DC-85D6-479F5A2E87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5465368-1AF5-43D6-BAD2-6BE8B04D9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EB28D27-BDED-4D8C-94FC-58E9323571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7AC833D-449C-45F4-9851-216F3681F2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9528AAE-A1EB-446C-81BE-BA5E4490E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F7C0F2C-B581-402B-B4C4-6DFB713149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56A6B0D-707F-420B-BF4D-2CB60CCCA0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8B7A59E-D61A-4BEB-A38A-1E8E5EBB83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DD99E1B6-CBC4-4306-9DFC-847D6D135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40000"/>
                </a:schemeClr>
              </a:gs>
              <a:gs pos="37000">
                <a:schemeClr val="bg2">
                  <a:alpha val="4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035" y="155295"/>
            <a:ext cx="5400000" cy="1329524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II. MAKE THE MOST OF EVERY OPPORTUNITY (Ephesians 5:16)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6D9F0D4-AB1C-87EC-60EF-772173797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97" y="1930400"/>
            <a:ext cx="5217887" cy="4378325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"Let your conversation be always full of grace, seasoned with salt, so that you may know how to answer everyone."</a:t>
            </a:r>
          </a:p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		Colossians 4:6</a:t>
            </a:r>
          </a:p>
        </p:txBody>
      </p:sp>
      <p:pic>
        <p:nvPicPr>
          <p:cNvPr id="5" name="Picture 4" descr="A glass of wine&#10;&#10;Description automatically generated with low confidence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08" b="-2"/>
          <a:stretch/>
        </p:blipFill>
        <p:spPr>
          <a:xfrm>
            <a:off x="5747424" y="10"/>
            <a:ext cx="644457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078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4400" y="190152"/>
            <a:ext cx="4975870" cy="1862690"/>
          </a:xfrm>
        </p:spPr>
        <p:txBody>
          <a:bodyPr>
            <a:normAutofit/>
          </a:bodyPr>
          <a:lstStyle/>
          <a:p>
            <a:r>
              <a:rPr lang="en-CA" sz="4200" dirty="0">
                <a:latin typeface="Arial" panose="020B0604020202020204" pitchFamily="34" charset="0"/>
                <a:cs typeface="Arial" panose="020B0604020202020204" pitchFamily="34" charset="0"/>
              </a:rPr>
              <a:t>III. UNDERSTAND THE LORD'S WILL (Ephesians 5:17)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6D9F0D4-AB1C-87EC-60EF-772173797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9490" y="2516485"/>
            <a:ext cx="5338617" cy="406933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"The steps of a good man are ordered by the Lord; and he </a:t>
            </a:r>
            <a:r>
              <a:rPr lang="en-CA" sz="32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delighteth</a:t>
            </a: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 in his way."</a:t>
            </a:r>
          </a:p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	Psalm 37:23 (KJV)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975C689-ED04-47EE-9DFA-90DE6B824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" y="3600"/>
            <a:ext cx="6854400" cy="6854400"/>
            <a:chOff x="0" y="3600"/>
            <a:chExt cx="6854400" cy="68544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C8B254F-50AE-43F6-B83F-91858F26E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8631972-6BE5-4A14-B012-30A7DD1A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77DF9FA-653C-4D65-B509-0B2450FBD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361EC12-DCA7-4779-A44C-53CE7F7AF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858000" cy="6857999"/>
          </a:xfrm>
          <a:custGeom>
            <a:avLst/>
            <a:gdLst>
              <a:gd name="connsiteX0" fmla="*/ 3428961 w 6858000"/>
              <a:gd name="connsiteY0" fmla="*/ 0 h 6857999"/>
              <a:gd name="connsiteX1" fmla="*/ 3429042 w 6858000"/>
              <a:gd name="connsiteY1" fmla="*/ 0 h 6857999"/>
              <a:gd name="connsiteX2" fmla="*/ 3605457 w 6858000"/>
              <a:gd name="connsiteY2" fmla="*/ 4461 h 6857999"/>
              <a:gd name="connsiteX3" fmla="*/ 6858000 w 6858000"/>
              <a:gd name="connsiteY3" fmla="*/ 3429000 h 6857999"/>
              <a:gd name="connsiteX4" fmla="*/ 3429001 w 6858000"/>
              <a:gd name="connsiteY4" fmla="*/ 6857999 h 6857999"/>
              <a:gd name="connsiteX5" fmla="*/ 0 w 6858000"/>
              <a:gd name="connsiteY5" fmla="*/ 3429000 h 6857999"/>
              <a:gd name="connsiteX6" fmla="*/ 3252545 w 6858000"/>
              <a:gd name="connsiteY6" fmla="*/ 4461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6857999">
                <a:moveTo>
                  <a:pt x="3428961" y="0"/>
                </a:moveTo>
                <a:lnTo>
                  <a:pt x="3429042" y="0"/>
                </a:lnTo>
                <a:lnTo>
                  <a:pt x="3605457" y="4461"/>
                </a:lnTo>
                <a:cubicBezTo>
                  <a:pt x="5417236" y="96300"/>
                  <a:pt x="6858000" y="1594396"/>
                  <a:pt x="6858000" y="3429000"/>
                </a:cubicBezTo>
                <a:cubicBezTo>
                  <a:pt x="6858000" y="5322784"/>
                  <a:pt x="5322784" y="6857999"/>
                  <a:pt x="3429001" y="6857999"/>
                </a:cubicBezTo>
                <a:cubicBezTo>
                  <a:pt x="1535216" y="6857999"/>
                  <a:pt x="0" y="5322784"/>
                  <a:pt x="0" y="3429000"/>
                </a:cubicBezTo>
                <a:cubicBezTo>
                  <a:pt x="0" y="1594396"/>
                  <a:pt x="1440765" y="96300"/>
                  <a:pt x="3252545" y="4461"/>
                </a:cubicBezTo>
                <a:close/>
              </a:path>
            </a:pathLst>
          </a:custGeom>
          <a:solidFill>
            <a:srgbClr val="FFFFFF"/>
          </a:solidFill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glass of wine&#10;&#10;Description automatically generated with low confidence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08" b="-2"/>
          <a:stretch/>
        </p:blipFill>
        <p:spPr>
          <a:xfrm>
            <a:off x="1737508" y="1629000"/>
            <a:ext cx="3382983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FA6C43-7FF2-07D8-A9AF-01F1C765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4400" y="190152"/>
            <a:ext cx="4975870" cy="1862690"/>
          </a:xfrm>
        </p:spPr>
        <p:txBody>
          <a:bodyPr>
            <a:normAutofit/>
          </a:bodyPr>
          <a:lstStyle/>
          <a:p>
            <a:r>
              <a:rPr lang="en-CA" sz="4200" dirty="0">
                <a:latin typeface="Arial" panose="020B0604020202020204" pitchFamily="34" charset="0"/>
                <a:cs typeface="Arial" panose="020B0604020202020204" pitchFamily="34" charset="0"/>
              </a:rPr>
              <a:t>III. UNDERSTAND THE LORD'S WILL (Ephesians 5:17)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6D9F0D4-AB1C-87EC-60EF-772173797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9490" y="2516485"/>
            <a:ext cx="5338617" cy="406933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"Whoever does God's will is my brother and sister and mother."</a:t>
            </a:r>
          </a:p>
          <a:p>
            <a:pPr>
              <a:lnSpc>
                <a:spcPct val="115000"/>
              </a:lnSpc>
            </a:pPr>
            <a:r>
              <a:rPr lang="en-CA" sz="3200" i="1" cap="none" dirty="0">
                <a:latin typeface="Arial" panose="020B0604020202020204" pitchFamily="34" charset="0"/>
                <a:cs typeface="Arial" panose="020B0604020202020204" pitchFamily="34" charset="0"/>
              </a:rPr>
              <a:t>			Mark 3:35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975C689-ED04-47EE-9DFA-90DE6B824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" y="3600"/>
            <a:ext cx="6854400" cy="6854400"/>
            <a:chOff x="0" y="3600"/>
            <a:chExt cx="6854400" cy="68544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C8B254F-50AE-43F6-B83F-91858F26E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8631972-6BE5-4A14-B012-30A7DD1A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77DF9FA-653C-4D65-B509-0B2450FBD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361EC12-DCA7-4779-A44C-53CE7F7AF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858000" cy="6857999"/>
          </a:xfrm>
          <a:custGeom>
            <a:avLst/>
            <a:gdLst>
              <a:gd name="connsiteX0" fmla="*/ 3428961 w 6858000"/>
              <a:gd name="connsiteY0" fmla="*/ 0 h 6857999"/>
              <a:gd name="connsiteX1" fmla="*/ 3429042 w 6858000"/>
              <a:gd name="connsiteY1" fmla="*/ 0 h 6857999"/>
              <a:gd name="connsiteX2" fmla="*/ 3605457 w 6858000"/>
              <a:gd name="connsiteY2" fmla="*/ 4461 h 6857999"/>
              <a:gd name="connsiteX3" fmla="*/ 6858000 w 6858000"/>
              <a:gd name="connsiteY3" fmla="*/ 3429000 h 6857999"/>
              <a:gd name="connsiteX4" fmla="*/ 3429001 w 6858000"/>
              <a:gd name="connsiteY4" fmla="*/ 6857999 h 6857999"/>
              <a:gd name="connsiteX5" fmla="*/ 0 w 6858000"/>
              <a:gd name="connsiteY5" fmla="*/ 3429000 h 6857999"/>
              <a:gd name="connsiteX6" fmla="*/ 3252545 w 6858000"/>
              <a:gd name="connsiteY6" fmla="*/ 4461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6857999">
                <a:moveTo>
                  <a:pt x="3428961" y="0"/>
                </a:moveTo>
                <a:lnTo>
                  <a:pt x="3429042" y="0"/>
                </a:lnTo>
                <a:lnTo>
                  <a:pt x="3605457" y="4461"/>
                </a:lnTo>
                <a:cubicBezTo>
                  <a:pt x="5417236" y="96300"/>
                  <a:pt x="6858000" y="1594396"/>
                  <a:pt x="6858000" y="3429000"/>
                </a:cubicBezTo>
                <a:cubicBezTo>
                  <a:pt x="6858000" y="5322784"/>
                  <a:pt x="5322784" y="6857999"/>
                  <a:pt x="3429001" y="6857999"/>
                </a:cubicBezTo>
                <a:cubicBezTo>
                  <a:pt x="1535216" y="6857999"/>
                  <a:pt x="0" y="5322784"/>
                  <a:pt x="0" y="3429000"/>
                </a:cubicBezTo>
                <a:cubicBezTo>
                  <a:pt x="0" y="1594396"/>
                  <a:pt x="1440765" y="96300"/>
                  <a:pt x="3252545" y="4461"/>
                </a:cubicBezTo>
                <a:close/>
              </a:path>
            </a:pathLst>
          </a:custGeom>
          <a:solidFill>
            <a:srgbClr val="FFFFFF"/>
          </a:solidFill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glass of wine&#10;&#10;Description automatically generated with low confidence">
            <a:extLst>
              <a:ext uri="{FF2B5EF4-FFF2-40B4-BE49-F238E27FC236}">
                <a16:creationId xmlns:a16="http://schemas.microsoft.com/office/drawing/2014/main" id="{A60DD4E6-C9E3-6944-2E1F-31F1740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08" b="-2"/>
          <a:stretch/>
        </p:blipFill>
        <p:spPr>
          <a:xfrm>
            <a:off x="1737508" y="1629000"/>
            <a:ext cx="3382983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864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lowVTI">
  <a:themeElements>
    <a:clrScheme name="Glow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545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Avenir Next LT Pro</vt:lpstr>
      <vt:lpstr>Bell MT</vt:lpstr>
      <vt:lpstr>GlowVTI</vt:lpstr>
      <vt:lpstr>Having the Time of Your Life</vt:lpstr>
      <vt:lpstr>I. BE VERY CAREFUL ON HOW YOU LIVE  (Ephesians 5:15)</vt:lpstr>
      <vt:lpstr>I. BE VERY CAREFUL ON HOW YOU LIVE  (Ephesians 5:15)</vt:lpstr>
      <vt:lpstr>I. BE VERY CAREFUL ON HOW YOU LIVE (Ephesians 5:15)</vt:lpstr>
      <vt:lpstr>II. MAKE THE MOST OF EVERY OPPORTUNITY (Ephesians 5:16)</vt:lpstr>
      <vt:lpstr>II. MAKE THE MOST OF EVERY OPPORTUNITY (Ephesians 5:16)</vt:lpstr>
      <vt:lpstr>II. MAKE THE MOST OF EVERY OPPORTUNITY (Ephesians 5:16)</vt:lpstr>
      <vt:lpstr>III. UNDERSTAND THE LORD'S WILL (Ephesians 5:17)</vt:lpstr>
      <vt:lpstr>III. UNDERSTAND THE LORD'S WILL (Ephesians 5:17)</vt:lpstr>
      <vt:lpstr>III. UNDERSTAND THE LORD'S WILL (Ephesians 5:17)</vt:lpstr>
      <vt:lpstr>III. UNDERSTAND THE LORD'S WILL (Ephesians 5:17)</vt:lpstr>
      <vt:lpstr>III. UNDERSTAND THE LORD'S WILL (Ephesians 5:17)</vt:lpstr>
      <vt:lpstr>III. UNDERSTAND THE LORD'S WILL (Ephesians 5:17)</vt:lpstr>
      <vt:lpstr>III. UNDERSTAND THE LORD'S WILL (Ephesians 5:17)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Having the Time of Your Life</dc:title>
  <dc:creator>Fountaingate Christian</dc:creator>
  <cp:lastModifiedBy>Fountaingate Christian</cp:lastModifiedBy>
  <cp:revision>5</cp:revision>
  <dcterms:created xsi:type="dcterms:W3CDTF">2022-10-23T00:25:39Z</dcterms:created>
  <dcterms:modified xsi:type="dcterms:W3CDTF">2022-10-23T01:17:36Z</dcterms:modified>
</cp:coreProperties>
</file>