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21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65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95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72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40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92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94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39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79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7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6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8" y="1370171"/>
            <a:ext cx="5085580" cy="2387600"/>
          </a:xfrm>
        </p:spPr>
        <p:txBody>
          <a:bodyPr>
            <a:normAutofit/>
          </a:bodyPr>
          <a:lstStyle/>
          <a:p>
            <a:pPr algn="l"/>
            <a:r>
              <a:rPr kumimoji="0" lang="en-CA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HOUSEHOLD SALVATION</a:t>
            </a:r>
            <a:endParaRPr lang="en-CA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DEE38-9995-45B9-873E-147AB8592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8" y="3849845"/>
            <a:ext cx="5085580" cy="1881751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Text: Acts 16:16-34</a:t>
            </a:r>
            <a:endParaRPr kumimoji="0" lang="en-CA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l"/>
            <a:endParaRPr lang="en-CA">
              <a:solidFill>
                <a:schemeClr val="bg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7" r="14259" b="-1"/>
          <a:stretch/>
        </p:blipFill>
        <p:spPr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0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6187E64-7A77-4D13-A5F4-9AEC282BB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!!Arc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167" y="1907655"/>
            <a:ext cx="5085580" cy="2387600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I. A FOUNDATION WILL NEED TO BE SET (Acts 16:25)</a:t>
            </a:r>
            <a:endParaRPr lang="en-CA" dirty="0"/>
          </a:p>
        </p:txBody>
      </p:sp>
      <p:sp>
        <p:nvSpPr>
          <p:cNvPr id="43" name="!!Oval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8" r="14259" b="-2"/>
          <a:stretch/>
        </p:blipFill>
        <p:spPr>
          <a:xfrm>
            <a:off x="6521381" y="773723"/>
            <a:ext cx="5194998" cy="5194998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45" name="!!Rectangle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806" y="4790720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21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084" y="499081"/>
            <a:ext cx="6762044" cy="6059297"/>
          </a:xfrm>
        </p:spPr>
        <p:txBody>
          <a:bodyPr anchor="b">
            <a:noAutofit/>
          </a:bodyPr>
          <a:lstStyle/>
          <a:p>
            <a:pPr algn="l"/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“Pray also for me, that whenever I open my mouth, words may be given me so that I will fearlessly make known the mystery of the gospel,</a:t>
            </a:r>
            <a:br>
              <a:rPr kumimoji="0" lang="en-US" sz="4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20. For which I am an ambassador in chains. Pray that I may declare it fearlessly, as I should.”</a:t>
            </a:r>
            <a:br>
              <a:rPr kumimoji="0" lang="en-US" sz="4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en-US" sz="4000" b="1" i="1" dirty="0">
                <a:latin typeface="Calibri Light" panose="020F0302020204030204"/>
              </a:rPr>
              <a:t>			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Ephesians 6:19,20</a:t>
            </a:r>
            <a:endParaRPr lang="en-CA" sz="4000" i="1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8" r="14259" b="-2"/>
          <a:stretch/>
        </p:blipFill>
        <p:spPr>
          <a:xfrm>
            <a:off x="7093089" y="1209578"/>
            <a:ext cx="4055812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24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5943" y="2233477"/>
            <a:ext cx="4467792" cy="3060541"/>
          </a:xfrm>
        </p:spPr>
        <p:txBody>
          <a:bodyPr>
            <a:normAutofit/>
          </a:bodyPr>
          <a:lstStyle/>
          <a:p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II. A JAIL WILL NEED TO BE SHAKEN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Acts 16:26-28</a:t>
            </a:r>
            <a:endParaRPr lang="en-CA" sz="5400" dirty="0">
              <a:solidFill>
                <a:srgbClr val="FFFFFF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8" r="14259" b="-2"/>
          <a:stretch/>
        </p:blipFill>
        <p:spPr>
          <a:xfrm>
            <a:off x="1378615" y="1374798"/>
            <a:ext cx="4108318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58500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7009BBA-DC62-4808-B0A8-DC86986B7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3F9BDB9F-8714-4605-B1BF-670E94960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57504">
            <a:off x="8488250" y="695616"/>
            <a:ext cx="2987899" cy="2987899"/>
          </a:xfrm>
          <a:prstGeom prst="arc">
            <a:avLst>
              <a:gd name="adj1" fmla="val 16200000"/>
              <a:gd name="adj2" fmla="val 2188646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8397" y="1515582"/>
            <a:ext cx="4926669" cy="3433088"/>
          </a:xfrm>
        </p:spPr>
        <p:txBody>
          <a:bodyPr>
            <a:normAutofit fontScale="90000"/>
          </a:bodyPr>
          <a:lstStyle/>
          <a:p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“So if the Son sets you free, you will be free indeed.”</a:t>
            </a:r>
            <a:b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		John 8:36</a:t>
            </a:r>
            <a:endParaRPr lang="en-CA" i="1" dirty="0">
              <a:solidFill>
                <a:srgbClr val="FFFFFF"/>
              </a:solidFill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7" r="14260"/>
          <a:stretch/>
        </p:blipFill>
        <p:spPr>
          <a:xfrm>
            <a:off x="643467" y="680402"/>
            <a:ext cx="5334930" cy="5334930"/>
          </a:xfrm>
          <a:custGeom>
            <a:avLst/>
            <a:gdLst/>
            <a:ahLst/>
            <a:cxnLst/>
            <a:rect l="l" t="t" r="r" b="b"/>
            <a:pathLst>
              <a:path w="2232338" h="2232338">
                <a:moveTo>
                  <a:pt x="1116169" y="0"/>
                </a:moveTo>
                <a:cubicBezTo>
                  <a:pt x="1732612" y="0"/>
                  <a:pt x="2232338" y="499726"/>
                  <a:pt x="2232338" y="1116169"/>
                </a:cubicBezTo>
                <a:cubicBezTo>
                  <a:pt x="2232338" y="1732612"/>
                  <a:pt x="1732612" y="2232338"/>
                  <a:pt x="1116169" y="2232338"/>
                </a:cubicBezTo>
                <a:cubicBezTo>
                  <a:pt x="499726" y="2232338"/>
                  <a:pt x="0" y="1732612"/>
                  <a:pt x="0" y="1116169"/>
                </a:cubicBezTo>
                <a:cubicBezTo>
                  <a:pt x="0" y="499726"/>
                  <a:pt x="499726" y="0"/>
                  <a:pt x="1116169" y="0"/>
                </a:cubicBezTo>
                <a:close/>
              </a:path>
            </a:pathLst>
          </a:custGeom>
        </p:spPr>
      </p:pic>
      <p:sp>
        <p:nvSpPr>
          <p:cNvPr id="80" name="Oval 79">
            <a:extLst>
              <a:ext uri="{FF2B5EF4-FFF2-40B4-BE49-F238E27FC236}">
                <a16:creationId xmlns:a16="http://schemas.microsoft.com/office/drawing/2014/main" id="{CB339924-0C86-4476-A81F-37DCF289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267" y="4948670"/>
            <a:ext cx="846442" cy="8234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500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7009BBA-DC62-4808-B0A8-DC86986B7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3F9BDB9F-8714-4605-B1BF-670E94960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57504">
            <a:off x="8488250" y="695616"/>
            <a:ext cx="2987899" cy="2987899"/>
          </a:xfrm>
          <a:prstGeom prst="arc">
            <a:avLst>
              <a:gd name="adj1" fmla="val 16200000"/>
              <a:gd name="adj2" fmla="val 2188646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8397" y="1515582"/>
            <a:ext cx="4926669" cy="3433088"/>
          </a:xfrm>
        </p:spPr>
        <p:txBody>
          <a:bodyPr>
            <a:normAutofit/>
          </a:bodyPr>
          <a:lstStyle/>
          <a:p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“Don’t harm yourself! We are all here!”</a:t>
            </a:r>
            <a:b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	   Acts 16:28</a:t>
            </a: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7" r="14260"/>
          <a:stretch/>
        </p:blipFill>
        <p:spPr>
          <a:xfrm>
            <a:off x="643467" y="680402"/>
            <a:ext cx="5334930" cy="5334930"/>
          </a:xfrm>
          <a:custGeom>
            <a:avLst/>
            <a:gdLst/>
            <a:ahLst/>
            <a:cxnLst/>
            <a:rect l="l" t="t" r="r" b="b"/>
            <a:pathLst>
              <a:path w="2232338" h="2232338">
                <a:moveTo>
                  <a:pt x="1116169" y="0"/>
                </a:moveTo>
                <a:cubicBezTo>
                  <a:pt x="1732612" y="0"/>
                  <a:pt x="2232338" y="499726"/>
                  <a:pt x="2232338" y="1116169"/>
                </a:cubicBezTo>
                <a:cubicBezTo>
                  <a:pt x="2232338" y="1732612"/>
                  <a:pt x="1732612" y="2232338"/>
                  <a:pt x="1116169" y="2232338"/>
                </a:cubicBezTo>
                <a:cubicBezTo>
                  <a:pt x="499726" y="2232338"/>
                  <a:pt x="0" y="1732612"/>
                  <a:pt x="0" y="1116169"/>
                </a:cubicBezTo>
                <a:cubicBezTo>
                  <a:pt x="0" y="499726"/>
                  <a:pt x="499726" y="0"/>
                  <a:pt x="1116169" y="0"/>
                </a:cubicBezTo>
                <a:close/>
              </a:path>
            </a:pathLst>
          </a:custGeom>
        </p:spPr>
      </p:pic>
      <p:sp>
        <p:nvSpPr>
          <p:cNvPr id="80" name="Oval 79">
            <a:extLst>
              <a:ext uri="{FF2B5EF4-FFF2-40B4-BE49-F238E27FC236}">
                <a16:creationId xmlns:a16="http://schemas.microsoft.com/office/drawing/2014/main" id="{CB339924-0C86-4476-A81F-37DCF289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267" y="4948670"/>
            <a:ext cx="846442" cy="8234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8174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46187E64-7A77-4D13-A5F4-9AEC282BB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!!Arc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995211" flipH="1">
            <a:off x="8677852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5706" y="2578082"/>
            <a:ext cx="5085580" cy="238760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Calibri Light" panose="020F0302020204030204"/>
              </a:rPr>
              <a:t>III. A LIGHT WILL NEED TO BE SHONE </a:t>
            </a:r>
            <a:br>
              <a:rPr lang="en-US" sz="5400" b="1" dirty="0">
                <a:latin typeface="Calibri Light" panose="020F0302020204030204"/>
              </a:rPr>
            </a:br>
            <a:r>
              <a:rPr lang="en-US" sz="5400" b="1" dirty="0">
                <a:latin typeface="Calibri Light" panose="020F0302020204030204"/>
              </a:rPr>
              <a:t>Acts 16:29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89" name="!!Oval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427" y="832686"/>
            <a:ext cx="1104943" cy="10749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8" r="14259" b="-2"/>
          <a:stretch/>
        </p:blipFill>
        <p:spPr>
          <a:xfrm>
            <a:off x="759006" y="773723"/>
            <a:ext cx="5194998" cy="5194998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91" name="!!Rectangle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31" y="4790720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70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80E5FECD-C9FF-49B3-B1FD-6B2D855C4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805" y="1209578"/>
            <a:ext cx="5221185" cy="3072015"/>
          </a:xfrm>
        </p:spPr>
        <p:txBody>
          <a:bodyPr anchor="b">
            <a:normAutofit/>
          </a:bodyPr>
          <a:lstStyle/>
          <a:p>
            <a:r>
              <a:rPr lang="en-US" sz="5100" b="1" dirty="0">
                <a:solidFill>
                  <a:srgbClr val="FFFFFF"/>
                </a:solidFill>
                <a:latin typeface="Calibri Light" panose="020F0302020204030204"/>
              </a:rPr>
              <a:t>IV. A TRUTH WILL NEED TO BE SIMPLIFIED</a:t>
            </a:r>
            <a:br>
              <a:rPr lang="en-US" sz="5100" b="1" dirty="0">
                <a:solidFill>
                  <a:srgbClr val="FFFFFF"/>
                </a:solidFill>
                <a:latin typeface="Calibri Light" panose="020F0302020204030204"/>
              </a:rPr>
            </a:br>
            <a:r>
              <a:rPr lang="en-US" sz="5100" b="1" dirty="0">
                <a:solidFill>
                  <a:srgbClr val="FFFFFF"/>
                </a:solidFill>
                <a:latin typeface="Calibri Light" panose="020F0302020204030204"/>
              </a:rPr>
              <a:t>(Acts 16:31-34)</a:t>
            </a:r>
            <a:endParaRPr kumimoji="0" lang="en-US" sz="5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8" r="14259" b="-2"/>
          <a:stretch/>
        </p:blipFill>
        <p:spPr>
          <a:xfrm>
            <a:off x="7093089" y="1209578"/>
            <a:ext cx="4055812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14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80E5FECD-C9FF-49B3-B1FD-6B2D855C4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85DAA-69BD-456A-A61A-64AD83EBE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27" y="2349756"/>
            <a:ext cx="5221185" cy="3072015"/>
          </a:xfrm>
        </p:spPr>
        <p:txBody>
          <a:bodyPr anchor="b">
            <a:normAutofit fontScale="90000"/>
          </a:bodyPr>
          <a:lstStyle/>
          <a:p>
            <a:r>
              <a:rPr lang="en-US" sz="5100" b="1" i="1" dirty="0">
                <a:solidFill>
                  <a:srgbClr val="FFFFFF"/>
                </a:solidFill>
                <a:latin typeface="Calibri Light" panose="020F0302020204030204"/>
              </a:rPr>
              <a:t>“Believe (cling to) in (on) the Lord Jesus, and you will be saved - you and your household.”</a:t>
            </a:r>
            <a:br>
              <a:rPr lang="en-US" sz="5100" b="1" i="1" dirty="0">
                <a:solidFill>
                  <a:srgbClr val="FFFFFF"/>
                </a:solidFill>
                <a:latin typeface="Calibri Light" panose="020F0302020204030204"/>
              </a:rPr>
            </a:br>
            <a:br>
              <a:rPr lang="en-US" sz="5100" b="1" i="1" dirty="0">
                <a:solidFill>
                  <a:srgbClr val="FFFFFF"/>
                </a:solidFill>
                <a:latin typeface="Calibri Light" panose="020F0302020204030204"/>
              </a:rPr>
            </a:br>
            <a:r>
              <a:rPr lang="en-US" sz="5100" b="1" i="1" dirty="0">
                <a:solidFill>
                  <a:srgbClr val="FFFFFF"/>
                </a:solidFill>
                <a:latin typeface="Calibri Light" panose="020F0302020204030204"/>
              </a:rPr>
              <a:t>	Acts 16:31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sunset&#10;&#10;Description automatically generated with medium confidence">
            <a:extLst>
              <a:ext uri="{FF2B5EF4-FFF2-40B4-BE49-F238E27FC236}">
                <a16:creationId xmlns:a16="http://schemas.microsoft.com/office/drawing/2014/main" id="{8F139FF9-F607-47BD-B76B-4566F42465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8" r="14259" b="-2"/>
          <a:stretch/>
        </p:blipFill>
        <p:spPr>
          <a:xfrm>
            <a:off x="7093089" y="1209578"/>
            <a:ext cx="4055812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1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183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Calibri Light</vt:lpstr>
      <vt:lpstr>Tw Cen MT</vt:lpstr>
      <vt:lpstr>ShapesVTI</vt:lpstr>
      <vt:lpstr>HOUSEHOLD SALVATION</vt:lpstr>
      <vt:lpstr>I. A FOUNDATION WILL NEED TO BE SET (Acts 16:25)</vt:lpstr>
      <vt:lpstr>“Pray also for me, that whenever I open my mouth, words may be given me so that I will fearlessly make known the mystery of the gospel, 20. For which I am an ambassador in chains. Pray that I may declare it fearlessly, as I should.”    Ephesians 6:19,20</vt:lpstr>
      <vt:lpstr>II. A JAIL WILL NEED TO BE SHAKEN Acts 16:26-28</vt:lpstr>
      <vt:lpstr>“So if the Son sets you free, you will be free indeed.”   John 8:36</vt:lpstr>
      <vt:lpstr>“Don’t harm yourself! We are all here!”     Acts 16:28</vt:lpstr>
      <vt:lpstr>III. A LIGHT WILL NEED TO BE SHONE  Acts 16:29</vt:lpstr>
      <vt:lpstr>IV. A TRUTH WILL NEED TO BE SIMPLIFIED (Acts 16:31-34)</vt:lpstr>
      <vt:lpstr>“Believe (cling to) in (on) the Lord Jesus, and you will be saved - you and your household.”   Acts 16:31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HOUSEHOLD SALVATION</dc:title>
  <dc:creator>Brad Montsion</dc:creator>
  <cp:lastModifiedBy>Brad Montsion</cp:lastModifiedBy>
  <cp:revision>8</cp:revision>
  <dcterms:created xsi:type="dcterms:W3CDTF">2021-06-04T23:13:59Z</dcterms:created>
  <dcterms:modified xsi:type="dcterms:W3CDTF">2021-06-04T23:37:54Z</dcterms:modified>
</cp:coreProperties>
</file>