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82" r:id="rId7"/>
    <p:sldId id="276" r:id="rId8"/>
    <p:sldId id="278" r:id="rId9"/>
    <p:sldId id="279" r:id="rId10"/>
    <p:sldId id="262" r:id="rId11"/>
    <p:sldId id="280" r:id="rId12"/>
    <p:sldId id="281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61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6/8/2024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936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6/8/2024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260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6/8/2024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7586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6/8/2024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472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6/8/2024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067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6/8/2024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288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6/8/2024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124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6/8/2024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8797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6/8/2024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490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6/8/2024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7213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6/8/2024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955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6/8/2024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1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1D6A5D-A0A4-D288-F606-E3AF03553F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02" b="7802"/>
          <a:stretch/>
        </p:blipFill>
        <p:spPr>
          <a:xfrm>
            <a:off x="1525" y="10"/>
            <a:ext cx="12188950" cy="68579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1868" y="1095508"/>
            <a:ext cx="4640132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58417-B3F5-92EB-519C-EB2ED9EC2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20844" y="1709531"/>
            <a:ext cx="4134254" cy="2528515"/>
          </a:xfrm>
        </p:spPr>
        <p:txBody>
          <a:bodyPr anchor="b">
            <a:noAutofit/>
          </a:bodyPr>
          <a:lstStyle/>
          <a:p>
            <a:pPr>
              <a:lnSpc>
                <a:spcPct val="115000"/>
              </a:lnSpc>
            </a:pPr>
            <a:r>
              <a:rPr lang="en-CA" sz="3200" dirty="0">
                <a:solidFill>
                  <a:schemeClr val="bg1"/>
                </a:solidFill>
              </a:rPr>
              <a:t>LEAVING THINGS BEHIND - Part 3</a:t>
            </a:r>
            <a:br>
              <a:rPr lang="en-CA" sz="3200" dirty="0">
                <a:solidFill>
                  <a:schemeClr val="bg1"/>
                </a:solidFill>
              </a:rPr>
            </a:br>
            <a:br>
              <a:rPr lang="en-CA" sz="3200" dirty="0">
                <a:solidFill>
                  <a:schemeClr val="bg1"/>
                </a:solidFill>
              </a:rPr>
            </a:br>
            <a:endParaRPr lang="en-CA" sz="32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D5BB69-CA2E-0500-F9FC-F98FFAFB3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6914" y="4238046"/>
            <a:ext cx="3806919" cy="1741404"/>
          </a:xfrm>
        </p:spPr>
        <p:txBody>
          <a:bodyPr anchor="t">
            <a:norm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Text: Mark 10:46-52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469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0904" y="-4078"/>
            <a:ext cx="4641096" cy="1056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185A64-45E4-17F7-A9D6-61044EE6A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" r="248"/>
          <a:stretch/>
        </p:blipFill>
        <p:spPr>
          <a:xfrm>
            <a:off x="20" y="1074544"/>
            <a:ext cx="7573364" cy="5069861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7" y="1095508"/>
            <a:ext cx="4606533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3455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611072-633A-8AF5-E585-2CBED4114524}"/>
              </a:ext>
            </a:extLst>
          </p:cNvPr>
          <p:cNvSpPr txBox="1"/>
          <p:nvPr/>
        </p:nvSpPr>
        <p:spPr>
          <a:xfrm>
            <a:off x="7686818" y="1463650"/>
            <a:ext cx="450365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1600"/>
            <a:r>
              <a:rPr lang="en-CA" sz="3200" b="0" i="1" u="none" strike="noStrike" baseline="0" dirty="0">
                <a:solidFill>
                  <a:schemeClr val="bg1"/>
                </a:solidFill>
              </a:rPr>
              <a:t>“O death, where is thy sting? O grave, where is thy  victory?”</a:t>
            </a:r>
          </a:p>
          <a:p>
            <a:pPr marR="21600"/>
            <a:endParaRPr lang="en-CA" sz="3200" b="0" i="1" u="none" strike="noStrike" baseline="0" dirty="0">
              <a:solidFill>
                <a:schemeClr val="bg1"/>
              </a:solidFill>
            </a:endParaRPr>
          </a:p>
          <a:p>
            <a:pPr marR="21600"/>
            <a:r>
              <a:rPr lang="en-CA" sz="3200" i="1" dirty="0">
                <a:solidFill>
                  <a:schemeClr val="bg1"/>
                </a:solidFill>
              </a:rPr>
              <a:t>  </a:t>
            </a:r>
            <a:r>
              <a:rPr lang="en-CA" sz="3200" b="0" i="1" u="none" strike="noStrike" baseline="0" dirty="0">
                <a:solidFill>
                  <a:schemeClr val="bg1"/>
                </a:solidFill>
              </a:rPr>
              <a:t>I Corinthians 15:55 KJV</a:t>
            </a:r>
          </a:p>
          <a:p>
            <a:pPr marR="21600"/>
            <a:endParaRPr lang="en-CA" sz="32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95467B-9FC2-65B0-5ACB-6E5BCE38946B}"/>
              </a:ext>
            </a:extLst>
          </p:cNvPr>
          <p:cNvSpPr txBox="1"/>
          <p:nvPr/>
        </p:nvSpPr>
        <p:spPr>
          <a:xfrm>
            <a:off x="7826026" y="239255"/>
            <a:ext cx="4275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"/>
                <a:ea typeface="+mn-ea"/>
                <a:cs typeface="+mn-cs"/>
              </a:rPr>
              <a:t>V. Lazarus – Grave Clothes</a:t>
            </a:r>
          </a:p>
        </p:txBody>
      </p:sp>
    </p:spTree>
    <p:extLst>
      <p:ext uri="{BB962C8B-B14F-4D97-AF65-F5344CB8AC3E}">
        <p14:creationId xmlns:p14="http://schemas.microsoft.com/office/powerpoint/2010/main" val="2157755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0904" y="-4078"/>
            <a:ext cx="4641096" cy="1056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185A64-45E4-17F7-A9D6-61044EE6A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" r="248"/>
          <a:stretch/>
        </p:blipFill>
        <p:spPr>
          <a:xfrm>
            <a:off x="20" y="1074544"/>
            <a:ext cx="7573364" cy="5069861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7" y="1095508"/>
            <a:ext cx="4606533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3455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611072-633A-8AF5-E585-2CBED4114524}"/>
              </a:ext>
            </a:extLst>
          </p:cNvPr>
          <p:cNvSpPr txBox="1"/>
          <p:nvPr/>
        </p:nvSpPr>
        <p:spPr>
          <a:xfrm>
            <a:off x="7636142" y="1834239"/>
            <a:ext cx="45036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1600"/>
            <a:r>
              <a:rPr lang="en-CA" sz="3200" b="0" i="1" u="none" strike="noStrike" baseline="0" dirty="0">
                <a:solidFill>
                  <a:schemeClr val="bg1"/>
                </a:solidFill>
              </a:rPr>
              <a:t>“I am come that they might have life, and that they might have it </a:t>
            </a:r>
            <a:r>
              <a:rPr lang="en-CA" sz="3200" b="0" i="1" u="sng" strike="noStrike" baseline="0" dirty="0">
                <a:solidFill>
                  <a:schemeClr val="bg1"/>
                </a:solidFill>
              </a:rPr>
              <a:t>more abundantly</a:t>
            </a:r>
            <a:r>
              <a:rPr lang="en-CA" sz="3200" b="0" i="1" u="none" strike="noStrike" baseline="0" dirty="0">
                <a:solidFill>
                  <a:schemeClr val="bg1"/>
                </a:solidFill>
              </a:rPr>
              <a:t>.”</a:t>
            </a:r>
          </a:p>
          <a:p>
            <a:pPr marR="21600"/>
            <a:r>
              <a:rPr lang="en-CA" sz="3200" b="0" i="1" u="none" strike="noStrike" baseline="0" dirty="0">
                <a:solidFill>
                  <a:schemeClr val="bg1"/>
                </a:solidFill>
              </a:rPr>
              <a:t>			</a:t>
            </a:r>
          </a:p>
          <a:p>
            <a:pPr marR="21600"/>
            <a:r>
              <a:rPr lang="en-CA" sz="3200" b="0" i="1" u="none" strike="noStrike" baseline="0" dirty="0">
                <a:solidFill>
                  <a:schemeClr val="bg1"/>
                </a:solidFill>
              </a:rPr>
              <a:t>				John 10:10 KJV</a:t>
            </a:r>
            <a:endParaRPr lang="en-CA" sz="32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95467B-9FC2-65B0-5ACB-6E5BCE38946B}"/>
              </a:ext>
            </a:extLst>
          </p:cNvPr>
          <p:cNvSpPr txBox="1"/>
          <p:nvPr/>
        </p:nvSpPr>
        <p:spPr>
          <a:xfrm>
            <a:off x="7826026" y="239255"/>
            <a:ext cx="4233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chemeClr val="bg1"/>
                </a:solidFill>
              </a:rPr>
              <a:t>V. Lazarus – Grave Clothes</a:t>
            </a:r>
          </a:p>
        </p:txBody>
      </p:sp>
    </p:spTree>
    <p:extLst>
      <p:ext uri="{BB962C8B-B14F-4D97-AF65-F5344CB8AC3E}">
        <p14:creationId xmlns:p14="http://schemas.microsoft.com/office/powerpoint/2010/main" val="36202084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0904" y="-4078"/>
            <a:ext cx="4641096" cy="1056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185A64-45E4-17F7-A9D6-61044EE6A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28" b="16528"/>
          <a:stretch/>
        </p:blipFill>
        <p:spPr>
          <a:xfrm>
            <a:off x="20" y="1074544"/>
            <a:ext cx="7573364" cy="5069861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7" y="1095508"/>
            <a:ext cx="4606533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3455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611072-633A-8AF5-E585-2CBED4114524}"/>
              </a:ext>
            </a:extLst>
          </p:cNvPr>
          <p:cNvSpPr txBox="1"/>
          <p:nvPr/>
        </p:nvSpPr>
        <p:spPr>
          <a:xfrm>
            <a:off x="7521458" y="2644170"/>
            <a:ext cx="45929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1600"/>
            <a:r>
              <a:rPr lang="en-CA" sz="3200" b="0" i="1" u="none" strike="noStrike" baseline="0" dirty="0">
                <a:solidFill>
                  <a:schemeClr val="bg1"/>
                </a:solidFill>
              </a:rPr>
              <a:t>“ . . . and let him go.”</a:t>
            </a:r>
          </a:p>
          <a:p>
            <a:pPr marR="21600"/>
            <a:r>
              <a:rPr lang="en-CA" sz="3200" b="0" i="1" u="none" strike="noStrike" baseline="0" dirty="0">
                <a:solidFill>
                  <a:schemeClr val="bg1"/>
                </a:solidFill>
              </a:rPr>
              <a:t>						John 11:44</a:t>
            </a:r>
            <a:endParaRPr lang="en-CA" sz="32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95467B-9FC2-65B0-5ACB-6E5BCE38946B}"/>
              </a:ext>
            </a:extLst>
          </p:cNvPr>
          <p:cNvSpPr txBox="1"/>
          <p:nvPr/>
        </p:nvSpPr>
        <p:spPr>
          <a:xfrm>
            <a:off x="7787363" y="317481"/>
            <a:ext cx="4168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"/>
                <a:ea typeface="+mn-ea"/>
                <a:cs typeface="+mn-cs"/>
              </a:rPr>
              <a:t>V. Lazarus – Grave Clothes</a:t>
            </a:r>
          </a:p>
        </p:txBody>
      </p:sp>
    </p:spTree>
    <p:extLst>
      <p:ext uri="{BB962C8B-B14F-4D97-AF65-F5344CB8AC3E}">
        <p14:creationId xmlns:p14="http://schemas.microsoft.com/office/powerpoint/2010/main" val="42589692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02EF77-BE0F-2568-0C7C-D0DEB3D713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5" b="21875"/>
          <a:stretch/>
        </p:blipFill>
        <p:spPr>
          <a:xfrm>
            <a:off x="20" y="0"/>
            <a:ext cx="12191980" cy="6858002"/>
          </a:xfrm>
          <a:prstGeom prst="rect">
            <a:avLst/>
          </a:prstGeom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11C4FED8-D85F-4B52-875F-AB6873B50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3361" y="0"/>
            <a:ext cx="8168639" cy="6858000"/>
          </a:xfrm>
          <a:prstGeom prst="rect">
            <a:avLst/>
          </a:prstGeom>
          <a:gradFill>
            <a:gsLst>
              <a:gs pos="58000">
                <a:schemeClr val="tx1">
                  <a:alpha val="55000"/>
                </a:schemeClr>
              </a:gs>
              <a:gs pos="33000">
                <a:schemeClr val="tx1">
                  <a:alpha val="40000"/>
                </a:schemeClr>
              </a:gs>
              <a:gs pos="300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611072-633A-8AF5-E585-2CBED4114524}"/>
              </a:ext>
            </a:extLst>
          </p:cNvPr>
          <p:cNvSpPr txBox="1"/>
          <p:nvPr/>
        </p:nvSpPr>
        <p:spPr>
          <a:xfrm>
            <a:off x="5486400" y="3234446"/>
            <a:ext cx="6618051" cy="3366494"/>
          </a:xfrm>
          <a:prstGeom prst="rect">
            <a:avLst/>
          </a:prstGeom>
        </p:spPr>
        <p:txBody>
          <a:bodyPr vert="horz" lIns="109728" tIns="109728" rIns="109728" bIns="91440" rtlCol="0" anchor="b">
            <a:noAutofit/>
          </a:bodyPr>
          <a:lstStyle/>
          <a:p>
            <a:pPr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</a:pPr>
            <a:r>
              <a:rPr lang="en-CA" sz="4000" i="1" u="none" strike="noStrike" cap="all" spc="15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Is it your day to be let loose of the things that have kept you from being set free?</a:t>
            </a:r>
            <a:endParaRPr lang="en-US" sz="4000" cap="all" spc="15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955579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19934" cy="611240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185A64-45E4-17F7-A9D6-61044EE6A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745" y="3217066"/>
            <a:ext cx="2376925" cy="237692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ADD11DA-2234-1FF9-2EC5-FC0F20A5260E}"/>
              </a:ext>
            </a:extLst>
          </p:cNvPr>
          <p:cNvSpPr txBox="1"/>
          <p:nvPr/>
        </p:nvSpPr>
        <p:spPr>
          <a:xfrm>
            <a:off x="252919" y="283781"/>
            <a:ext cx="7081735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800" b="0" i="0" u="none" strike="noStrike" baseline="0" dirty="0"/>
              <a:t>Every heart needs to be set free</a:t>
            </a:r>
          </a:p>
          <a:p>
            <a:r>
              <a:rPr lang="en-CA" sz="2800" b="0" i="0" u="none" strike="noStrike" baseline="0" dirty="0"/>
              <a:t>From possessions that hold it so tight</a:t>
            </a:r>
          </a:p>
          <a:p>
            <a:r>
              <a:rPr lang="en-CA" sz="2800" b="0" i="0" u="none" strike="noStrike" baseline="0" dirty="0" err="1"/>
              <a:t>‘Cause</a:t>
            </a:r>
            <a:r>
              <a:rPr lang="en-CA" sz="2800" b="0" i="0" u="none" strike="noStrike" baseline="0" dirty="0"/>
              <a:t> freedom’s not found in the things that we hold . . .</a:t>
            </a:r>
          </a:p>
          <a:p>
            <a:endParaRPr lang="en-CA" sz="2800" b="0" i="0" u="none" strike="noStrike" baseline="0" dirty="0"/>
          </a:p>
          <a:p>
            <a:pPr algn="ctr"/>
            <a:r>
              <a:rPr lang="en-CA" sz="2800" b="1" i="0" u="none" strike="noStrike" baseline="0" dirty="0"/>
              <a:t>And we can’t imagine</a:t>
            </a:r>
          </a:p>
          <a:p>
            <a:pPr algn="ctr"/>
            <a:r>
              <a:rPr lang="en-CA" sz="2800" b="1" i="0" u="none" strike="noStrike" baseline="0" dirty="0"/>
              <a:t>the freedom we find</a:t>
            </a:r>
          </a:p>
          <a:p>
            <a:pPr algn="ctr"/>
            <a:r>
              <a:rPr lang="en-CA" sz="2800" b="1" i="0" u="none" strike="noStrike" baseline="0" dirty="0"/>
              <a:t>From the things we leave behind.</a:t>
            </a:r>
          </a:p>
          <a:p>
            <a:endParaRPr lang="en-CA" sz="1800" b="0" i="0" u="none" strike="noStrike" baseline="0" dirty="0"/>
          </a:p>
          <a:p>
            <a:pPr algn="r"/>
            <a:r>
              <a:rPr lang="en-CA" sz="1800" b="0" i="0" u="none" strike="noStrike" baseline="0" dirty="0">
                <a:solidFill>
                  <a:srgbClr val="0000FF"/>
                </a:solidFill>
              </a:rPr>
              <a:t>Written by Michael Card, Scott </a:t>
            </a:r>
            <a:r>
              <a:rPr lang="en-CA" sz="1800" b="0" i="0" u="none" strike="noStrike" baseline="0" dirty="0" err="1">
                <a:solidFill>
                  <a:srgbClr val="0000FF"/>
                </a:solidFill>
              </a:rPr>
              <a:t>Roley</a:t>
            </a:r>
            <a:r>
              <a:rPr lang="en-CA" sz="1800" b="0" i="0" u="none" strike="noStrike" baseline="0" dirty="0">
                <a:solidFill>
                  <a:srgbClr val="0000FF"/>
                </a:solidFill>
              </a:rPr>
              <a:t> and Phil Madeira</a:t>
            </a:r>
          </a:p>
          <a:p>
            <a:pPr algn="r"/>
            <a:r>
              <a:rPr lang="en-CA" sz="1800" b="0" i="0" u="none" strike="noStrike" baseline="0" dirty="0">
                <a:solidFill>
                  <a:srgbClr val="0000FF"/>
                </a:solidFill>
              </a:rPr>
              <a:t>© 1982 Mole End Music</a:t>
            </a:r>
          </a:p>
          <a:p>
            <a:pPr algn="r"/>
            <a:r>
              <a:rPr lang="en-CA" sz="1800" b="0" i="0" u="none" strike="noStrike" baseline="0" dirty="0">
                <a:solidFill>
                  <a:srgbClr val="0000FF"/>
                </a:solidFill>
              </a:rPr>
              <a:t>(Admin. By the Sparrow Corp)</a:t>
            </a:r>
            <a:endParaRPr lang="en-CA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03C57A-D341-96E7-D008-C570F0452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90786" y="427714"/>
            <a:ext cx="3192846" cy="212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4758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ED93057-B056-4D1D-B0DA-F1619DAAF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25686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DD11DA-2234-1FF9-2EC5-FC0F20A5260E}"/>
              </a:ext>
            </a:extLst>
          </p:cNvPr>
          <p:cNvSpPr txBox="1"/>
          <p:nvPr/>
        </p:nvSpPr>
        <p:spPr>
          <a:xfrm>
            <a:off x="1635103" y="1057522"/>
            <a:ext cx="4741843" cy="2173433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i="0" u="none" strike="noStrike" cap="all" spc="15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Will We Leave Behind to Follow Jesus?</a:t>
            </a:r>
            <a:endParaRPr lang="en-US" sz="3400" cap="all" spc="15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5B41592-BC5E-4AE2-8CA7-91C73FD8F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B574A3D-9991-4D4A-91DF-0D0DE47DB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E1E5DE2-A148-4DE9-B743-4A00C8F288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25686"/>
            <a:ext cx="679399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8732429-C262-46F4-8248-A2B326890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058" y="3419271"/>
            <a:ext cx="5374942" cy="343872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5A56255-4961-41E1-887B-7319F23C9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185A64-45E4-17F7-A9D6-61044EE6A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914" y="485893"/>
            <a:ext cx="2384108" cy="2384108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0DA88B9B-AB70-4E8F-8499-E6548244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355263"/>
            <a:ext cx="1219200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06EB34B-1FE2-BE9E-F24B-9A2BCA1167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79756" y="4170218"/>
            <a:ext cx="2905253" cy="193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0133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185A64-45E4-17F7-A9D6-61044EE6A7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"/>
          <a:stretch/>
        </p:blipFill>
        <p:spPr>
          <a:xfrm>
            <a:off x="1525" y="10"/>
            <a:ext cx="12188950" cy="6857990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5508"/>
            <a:ext cx="4668819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DD11DA-2234-1FF9-2EC5-FC0F20A5260E}"/>
              </a:ext>
            </a:extLst>
          </p:cNvPr>
          <p:cNvSpPr txBox="1"/>
          <p:nvPr/>
        </p:nvSpPr>
        <p:spPr>
          <a:xfrm>
            <a:off x="463825" y="1709530"/>
            <a:ext cx="3754671" cy="2528515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i="0" u="none" strike="noStrike" cap="all" spc="15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Will We Leave Behind to Follow Jesus?</a:t>
            </a:r>
            <a:endParaRPr lang="en-US" sz="3300" cap="all" spc="15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611072-633A-8AF5-E585-2CBED4114524}"/>
              </a:ext>
            </a:extLst>
          </p:cNvPr>
          <p:cNvSpPr txBox="1"/>
          <p:nvPr/>
        </p:nvSpPr>
        <p:spPr>
          <a:xfrm>
            <a:off x="408166" y="4238046"/>
            <a:ext cx="3806919" cy="1741404"/>
          </a:xfrm>
          <a:prstGeom prst="rect">
            <a:avLst/>
          </a:prstGeom>
        </p:spPr>
        <p:txBody>
          <a:bodyPr vert="horz" lIns="109728" tIns="109728" rIns="109728" bIns="91440" rtlCol="0" anchor="t">
            <a:normAutofit/>
          </a:bodyPr>
          <a:lstStyle/>
          <a:p>
            <a:pPr>
              <a:lnSpc>
                <a:spcPct val="150000"/>
              </a:lnSpc>
              <a:spcBef>
                <a:spcPts val="930"/>
              </a:spcBef>
            </a:pPr>
            <a:r>
              <a:rPr lang="en-US" sz="2000" spc="150" dirty="0">
                <a:solidFill>
                  <a:schemeClr val="bg1"/>
                </a:solidFill>
              </a:rPr>
              <a:t>IV. THE BLIND MAN – Beggar’s Cloak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6534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494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0904" y="-4078"/>
            <a:ext cx="4641096" cy="1056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185A64-45E4-17F7-A9D6-61044EE6A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7" b="8947"/>
          <a:stretch/>
        </p:blipFill>
        <p:spPr>
          <a:xfrm>
            <a:off x="20" y="1074544"/>
            <a:ext cx="7573364" cy="5069861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7" y="1095508"/>
            <a:ext cx="4606533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3455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611072-633A-8AF5-E585-2CBED4114524}"/>
              </a:ext>
            </a:extLst>
          </p:cNvPr>
          <p:cNvSpPr txBox="1"/>
          <p:nvPr/>
        </p:nvSpPr>
        <p:spPr>
          <a:xfrm>
            <a:off x="7998553" y="1711128"/>
            <a:ext cx="37546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0" i="1" u="none" strike="noStrike" baseline="0" dirty="0">
                <a:solidFill>
                  <a:schemeClr val="bg1"/>
                </a:solidFill>
              </a:rPr>
              <a:t>“Throwing his cloak aside, he jumped to his feet and came to Jesus.”</a:t>
            </a:r>
          </a:p>
          <a:p>
            <a:r>
              <a:rPr lang="en-CA" sz="2400" i="1" dirty="0">
                <a:solidFill>
                  <a:schemeClr val="bg1"/>
                </a:solidFill>
              </a:rPr>
              <a:t>		</a:t>
            </a:r>
            <a:r>
              <a:rPr lang="en-CA" sz="2400" b="0" i="1" u="none" strike="noStrike" baseline="0" dirty="0">
                <a:solidFill>
                  <a:schemeClr val="bg1"/>
                </a:solidFill>
              </a:rPr>
              <a:t>Mark 10:50</a:t>
            </a:r>
          </a:p>
          <a:p>
            <a:endParaRPr lang="en-CA" sz="2400" b="0" i="1" u="none" strike="noStrike" baseline="0" dirty="0">
              <a:solidFill>
                <a:schemeClr val="bg1"/>
              </a:solidFill>
            </a:endParaRPr>
          </a:p>
          <a:p>
            <a:r>
              <a:rPr lang="en-CA" sz="2400" b="0" i="1" u="none" strike="noStrike" baseline="0" dirty="0">
                <a:solidFill>
                  <a:schemeClr val="bg1"/>
                </a:solidFill>
              </a:rPr>
              <a:t>“What do you want me to do for you?</a:t>
            </a:r>
          </a:p>
          <a:p>
            <a:r>
              <a:rPr lang="en-CA" sz="2400" b="0" i="1" u="none" strike="noStrike" baseline="0" dirty="0">
                <a:solidFill>
                  <a:schemeClr val="bg1"/>
                </a:solidFill>
              </a:rPr>
              <a:t>		Mark 10:51</a:t>
            </a:r>
          </a:p>
          <a:p>
            <a:endParaRPr lang="en-CA" sz="2400" b="0" i="1" u="none" strike="noStrike" baseline="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AF31DB-5D63-658D-972B-F1A6E8926B0D}"/>
              </a:ext>
            </a:extLst>
          </p:cNvPr>
          <p:cNvSpPr txBox="1"/>
          <p:nvPr/>
        </p:nvSpPr>
        <p:spPr>
          <a:xfrm>
            <a:off x="7704307" y="201027"/>
            <a:ext cx="4328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chemeClr val="bg1"/>
                </a:solidFill>
              </a:rPr>
              <a:t>IV. THE BLIND MAN –  Beggar’s Cloak</a:t>
            </a:r>
          </a:p>
        </p:txBody>
      </p:sp>
    </p:spTree>
    <p:extLst>
      <p:ext uri="{BB962C8B-B14F-4D97-AF65-F5344CB8AC3E}">
        <p14:creationId xmlns:p14="http://schemas.microsoft.com/office/powerpoint/2010/main" val="14160322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0904" y="-4078"/>
            <a:ext cx="4641096" cy="1056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185A64-45E4-17F7-A9D6-61044EE6A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" r="207"/>
          <a:stretch/>
        </p:blipFill>
        <p:spPr>
          <a:xfrm>
            <a:off x="20" y="1074544"/>
            <a:ext cx="7573364" cy="5069861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7" y="1095508"/>
            <a:ext cx="4606533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3455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611072-633A-8AF5-E585-2CBED4114524}"/>
              </a:ext>
            </a:extLst>
          </p:cNvPr>
          <p:cNvSpPr txBox="1"/>
          <p:nvPr/>
        </p:nvSpPr>
        <p:spPr>
          <a:xfrm>
            <a:off x="7991375" y="1720840"/>
            <a:ext cx="37546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0" i="1" u="none" strike="noStrike" baseline="0" dirty="0">
                <a:solidFill>
                  <a:schemeClr val="bg1"/>
                </a:solidFill>
              </a:rPr>
              <a:t>“Rabbi, I want to see.”</a:t>
            </a:r>
          </a:p>
          <a:p>
            <a:r>
              <a:rPr lang="en-CA" sz="2400" b="0" i="1" u="none" strike="noStrike" baseline="0" dirty="0">
                <a:solidFill>
                  <a:schemeClr val="bg1"/>
                </a:solidFill>
              </a:rPr>
              <a:t>	       Mark 10:51b</a:t>
            </a:r>
          </a:p>
          <a:p>
            <a:endParaRPr lang="en-CA" sz="2400" i="1" dirty="0">
              <a:solidFill>
                <a:schemeClr val="bg1"/>
              </a:solidFill>
            </a:endParaRPr>
          </a:p>
          <a:p>
            <a:endParaRPr lang="en-CA" sz="2400" b="0" i="1" u="none" strike="noStrike" baseline="0" dirty="0">
              <a:solidFill>
                <a:schemeClr val="bg1"/>
              </a:solidFill>
            </a:endParaRPr>
          </a:p>
          <a:p>
            <a:endParaRPr lang="en-CA" sz="2400" i="1" dirty="0">
              <a:solidFill>
                <a:schemeClr val="bg1"/>
              </a:solidFill>
            </a:endParaRPr>
          </a:p>
          <a:p>
            <a:r>
              <a:rPr lang="en-CA" sz="2400" b="0" i="1" u="none" strike="noStrike" baseline="0" dirty="0">
                <a:solidFill>
                  <a:schemeClr val="bg1"/>
                </a:solidFill>
              </a:rPr>
              <a:t>“‘Go’ said Jesus, ‘your faith has healed you.’”</a:t>
            </a:r>
          </a:p>
          <a:p>
            <a:r>
              <a:rPr lang="en-CA" sz="2400" b="0" i="1" u="none" strike="noStrike" baseline="0" dirty="0">
                <a:solidFill>
                  <a:schemeClr val="bg1"/>
                </a:solidFill>
              </a:rPr>
              <a:t>		Mark 10:52</a:t>
            </a:r>
          </a:p>
          <a:p>
            <a:endParaRPr lang="en-CA" sz="2400" b="0" i="1" u="none" strike="noStrike" baseline="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AF31DB-5D63-658D-972B-F1A6E8926B0D}"/>
              </a:ext>
            </a:extLst>
          </p:cNvPr>
          <p:cNvSpPr txBox="1"/>
          <p:nvPr/>
        </p:nvSpPr>
        <p:spPr>
          <a:xfrm>
            <a:off x="7704307" y="201027"/>
            <a:ext cx="4328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chemeClr val="bg1"/>
                </a:solidFill>
              </a:rPr>
              <a:t>IV. THE BLIND MAN – </a:t>
            </a:r>
          </a:p>
          <a:p>
            <a:r>
              <a:rPr lang="sv-SE" sz="2400" dirty="0">
                <a:solidFill>
                  <a:schemeClr val="bg1"/>
                </a:solidFill>
              </a:rPr>
              <a:t>Beggar’s Cloak</a:t>
            </a:r>
          </a:p>
        </p:txBody>
      </p:sp>
    </p:spTree>
    <p:extLst>
      <p:ext uri="{BB962C8B-B14F-4D97-AF65-F5344CB8AC3E}">
        <p14:creationId xmlns:p14="http://schemas.microsoft.com/office/powerpoint/2010/main" val="3313737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ED93057-B056-4D1D-B0DA-F1619DAAF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25686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DD11DA-2234-1FF9-2EC5-FC0F20A5260E}"/>
              </a:ext>
            </a:extLst>
          </p:cNvPr>
          <p:cNvSpPr txBox="1"/>
          <p:nvPr/>
        </p:nvSpPr>
        <p:spPr>
          <a:xfrm>
            <a:off x="1635103" y="1057522"/>
            <a:ext cx="4741843" cy="2173433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i="0" u="none" strike="noStrike" cap="all" spc="15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Will We Leave Behind to Follow Jesus?</a:t>
            </a:r>
            <a:endParaRPr lang="en-US" sz="3400" cap="all" spc="15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5B41592-BC5E-4AE2-8CA7-91C73FD8F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B574A3D-9991-4D4A-91DF-0D0DE47DB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E1E5DE2-A148-4DE9-B743-4A00C8F288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25686"/>
            <a:ext cx="679399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8732429-C262-46F4-8248-A2B326890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058" y="3419271"/>
            <a:ext cx="5374942" cy="343872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611072-633A-8AF5-E585-2CBED4114524}"/>
              </a:ext>
            </a:extLst>
          </p:cNvPr>
          <p:cNvSpPr txBox="1"/>
          <p:nvPr/>
        </p:nvSpPr>
        <p:spPr>
          <a:xfrm>
            <a:off x="7352793" y="3751119"/>
            <a:ext cx="4303118" cy="1606163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/>
          <a:p>
            <a:pPr>
              <a:lnSpc>
                <a:spcPct val="150000"/>
              </a:lnSpc>
              <a:spcBef>
                <a:spcPts val="930"/>
              </a:spcBef>
            </a:pPr>
            <a:r>
              <a:rPr lang="en-US" sz="4000" b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V. LAZARUS - Grave Clothes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5A56255-4961-41E1-887B-7319F23C9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185A64-45E4-17F7-A9D6-61044EE6A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" b="46"/>
          <a:stretch/>
        </p:blipFill>
        <p:spPr>
          <a:xfrm>
            <a:off x="7404810" y="485893"/>
            <a:ext cx="4242315" cy="2384108"/>
          </a:xfrm>
          <a:prstGeom prst="rect">
            <a:avLst/>
          </a:prstGeom>
        </p:spPr>
      </p:pic>
      <p:sp>
        <p:nvSpPr>
          <p:cNvPr id="100" name="Rectangle 99">
            <a:extLst>
              <a:ext uri="{FF2B5EF4-FFF2-40B4-BE49-F238E27FC236}">
                <a16:creationId xmlns:a16="http://schemas.microsoft.com/office/drawing/2014/main" id="{0DA88B9B-AB70-4E8F-8499-E6548244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355263"/>
            <a:ext cx="1219200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303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31500"/>
            <a:ext cx="7534656" cy="511290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0904" y="-4078"/>
            <a:ext cx="4641096" cy="1056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185A64-45E4-17F7-A9D6-61044EE6A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" b="46"/>
          <a:stretch/>
        </p:blipFill>
        <p:spPr>
          <a:xfrm>
            <a:off x="643466" y="1854852"/>
            <a:ext cx="6224713" cy="3498205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7" y="1095508"/>
            <a:ext cx="4606533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DD11DA-2234-1FF9-2EC5-FC0F20A5260E}"/>
              </a:ext>
            </a:extLst>
          </p:cNvPr>
          <p:cNvSpPr txBox="1"/>
          <p:nvPr/>
        </p:nvSpPr>
        <p:spPr>
          <a:xfrm>
            <a:off x="7973504" y="1476066"/>
            <a:ext cx="3754671" cy="2528515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</a:pPr>
            <a:endParaRPr lang="en-US" sz="3300" cap="all" spc="15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611072-633A-8AF5-E585-2CBED4114524}"/>
              </a:ext>
            </a:extLst>
          </p:cNvPr>
          <p:cNvSpPr txBox="1"/>
          <p:nvPr/>
        </p:nvSpPr>
        <p:spPr>
          <a:xfrm>
            <a:off x="7772400" y="4238046"/>
            <a:ext cx="4095345" cy="1741404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/>
          <a:p>
            <a:pPr>
              <a:lnSpc>
                <a:spcPct val="150000"/>
              </a:lnSpc>
              <a:spcBef>
                <a:spcPts val="930"/>
              </a:spcBef>
            </a:pPr>
            <a:endParaRPr lang="en-US" sz="2400" spc="150" dirty="0">
              <a:solidFill>
                <a:schemeClr val="bg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AC3A31-C1A6-69C6-95A9-D4D1F49B8D7E}"/>
              </a:ext>
            </a:extLst>
          </p:cNvPr>
          <p:cNvSpPr txBox="1"/>
          <p:nvPr/>
        </p:nvSpPr>
        <p:spPr>
          <a:xfrm>
            <a:off x="7670259" y="1957138"/>
            <a:ext cx="429962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dirty="0">
                <a:solidFill>
                  <a:schemeClr val="bg1"/>
                </a:solidFill>
              </a:rPr>
              <a:t> </a:t>
            </a:r>
            <a:r>
              <a:rPr lang="en-CA" sz="3200" dirty="0">
                <a:solidFill>
                  <a:schemeClr val="bg1"/>
                </a:solidFill>
              </a:rPr>
              <a:t>Lazarus which means </a:t>
            </a:r>
            <a:r>
              <a:rPr lang="en-CA" sz="3200" i="1" dirty="0">
                <a:solidFill>
                  <a:schemeClr val="bg1"/>
                </a:solidFill>
              </a:rPr>
              <a:t>“God helps” </a:t>
            </a:r>
          </a:p>
          <a:p>
            <a:r>
              <a:rPr lang="en-CA" sz="3200" dirty="0">
                <a:solidFill>
                  <a:schemeClr val="bg1"/>
                </a:solidFill>
              </a:rPr>
              <a:t>lived at Bethany </a:t>
            </a:r>
            <a:r>
              <a:rPr lang="en-CA" sz="3200" i="1" dirty="0">
                <a:solidFill>
                  <a:schemeClr val="bg1"/>
                </a:solidFill>
              </a:rPr>
              <a:t>“House of Affliction.” </a:t>
            </a:r>
          </a:p>
          <a:p>
            <a:r>
              <a:rPr lang="en-CA" sz="3200" dirty="0">
                <a:solidFill>
                  <a:schemeClr val="bg1"/>
                </a:solidFill>
              </a:rPr>
              <a:t>	</a:t>
            </a:r>
          </a:p>
          <a:p>
            <a:r>
              <a:rPr lang="en-CA" sz="3200" dirty="0">
                <a:solidFill>
                  <a:schemeClr val="bg1"/>
                </a:solidFill>
              </a:rPr>
              <a:t>	      (John 11:1)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17913D-362D-F263-3FD5-DF40C42DA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8039" y="252038"/>
            <a:ext cx="4346825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0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31500"/>
            <a:ext cx="7534656" cy="511290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0904" y="-4078"/>
            <a:ext cx="4641096" cy="1056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7" y="1095508"/>
            <a:ext cx="4606533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DD11DA-2234-1FF9-2EC5-FC0F20A5260E}"/>
              </a:ext>
            </a:extLst>
          </p:cNvPr>
          <p:cNvSpPr txBox="1"/>
          <p:nvPr/>
        </p:nvSpPr>
        <p:spPr>
          <a:xfrm>
            <a:off x="7973504" y="1476066"/>
            <a:ext cx="3754671" cy="2528515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</a:pPr>
            <a:endParaRPr lang="en-US" sz="3300" cap="all" spc="15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611072-633A-8AF5-E585-2CBED4114524}"/>
              </a:ext>
            </a:extLst>
          </p:cNvPr>
          <p:cNvSpPr txBox="1"/>
          <p:nvPr/>
        </p:nvSpPr>
        <p:spPr>
          <a:xfrm>
            <a:off x="7772400" y="4238046"/>
            <a:ext cx="4095345" cy="1741404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/>
          <a:p>
            <a:pPr>
              <a:lnSpc>
                <a:spcPct val="150000"/>
              </a:lnSpc>
              <a:spcBef>
                <a:spcPts val="930"/>
              </a:spcBef>
            </a:pPr>
            <a:endParaRPr lang="en-US" sz="2400" spc="150" dirty="0">
              <a:solidFill>
                <a:schemeClr val="bg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n open bible on a table&#10;&#10;Description automatically generated">
            <a:extLst>
              <a:ext uri="{FF2B5EF4-FFF2-40B4-BE49-F238E27FC236}">
                <a16:creationId xmlns:a16="http://schemas.microsoft.com/office/drawing/2014/main" id="{3109DE7D-9120-EB82-728D-E104DA6430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317" y="1074498"/>
            <a:ext cx="5304979" cy="50058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7C7E9FA-4275-D057-1D97-C1EF769F9C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8039" y="252038"/>
            <a:ext cx="4346825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1336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hojiVTI">
  <a:themeElements>
    <a:clrScheme name="Blue">
      <a:dk1>
        <a:srgbClr val="000000"/>
      </a:dk1>
      <a:lt1>
        <a:srgbClr val="FFFFFF"/>
      </a:lt1>
      <a:dk2>
        <a:srgbClr val="153A63"/>
      </a:dk2>
      <a:lt2>
        <a:srgbClr val="DBEFF9"/>
      </a:lt2>
      <a:accent1>
        <a:srgbClr val="0F6FC6"/>
      </a:accent1>
      <a:accent2>
        <a:srgbClr val="009DD9"/>
      </a:accent2>
      <a:accent3>
        <a:srgbClr val="09B8C0"/>
      </a:accent3>
      <a:accent4>
        <a:srgbClr val="0EBC8C"/>
      </a:accent4>
      <a:accent5>
        <a:srgbClr val="71B959"/>
      </a:accent5>
      <a:accent6>
        <a:srgbClr val="96B042"/>
      </a:accent6>
      <a:hlink>
        <a:srgbClr val="C37400"/>
      </a:hlink>
      <a:folHlink>
        <a:srgbClr val="4F9085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328</Words>
  <Application>Microsoft Office PowerPoint</Application>
  <PresentationFormat>Widescreen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Meiryo</vt:lpstr>
      <vt:lpstr>Corbel</vt:lpstr>
      <vt:lpstr>ShojiVTI</vt:lpstr>
      <vt:lpstr>LEAVING THINGS BEHIND - Part 3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Fountaingate Christian</dc:creator>
  <cp:lastModifiedBy>Fountaingate Christian</cp:lastModifiedBy>
  <cp:revision>27</cp:revision>
  <dcterms:created xsi:type="dcterms:W3CDTF">2024-05-25T01:14:02Z</dcterms:created>
  <dcterms:modified xsi:type="dcterms:W3CDTF">2024-06-09T00:51:36Z</dcterms:modified>
</cp:coreProperties>
</file>