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1/21/2023</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71922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1/21/2023</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076481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1/21/2023</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923311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1/21/2023</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06977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1/21/2023</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96959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1/21/2023</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9628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1/21/2023</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2532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1/21/2023</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799673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1/21/2023</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2482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1/21/2023</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87032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1/21/2023</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5335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1/21/2023</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149689035"/>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a:extLst>
              <a:ext uri="{FF2B5EF4-FFF2-40B4-BE49-F238E27FC236}">
                <a16:creationId xmlns:a16="http://schemas.microsoft.com/office/drawing/2014/main" id="{140F4399-6624-CC9F-E213-E1D6ACD36312}"/>
              </a:ext>
            </a:extLst>
          </p:cNvPr>
          <p:cNvPicPr>
            <a:picLocks noChangeAspect="1"/>
          </p:cNvPicPr>
          <p:nvPr/>
        </p:nvPicPr>
        <p:blipFill rotWithShape="1">
          <a:blip r:embed="rId2"/>
          <a:srcRect t="1747"/>
          <a:stretch/>
        </p:blipFill>
        <p:spPr>
          <a:xfrm>
            <a:off x="20" y="-1"/>
            <a:ext cx="12191979" cy="6858001"/>
          </a:xfrm>
          <a:custGeom>
            <a:avLst/>
            <a:gdLst/>
            <a:ahLst/>
            <a:cxnLst/>
            <a:rect l="l" t="t" r="r" b="b"/>
            <a:pathLst>
              <a:path w="12192000" h="6858000">
                <a:moveTo>
                  <a:pt x="0" y="0"/>
                </a:moveTo>
                <a:lnTo>
                  <a:pt x="12192000" y="0"/>
                </a:lnTo>
                <a:lnTo>
                  <a:pt x="12192000" y="529223"/>
                </a:lnTo>
                <a:lnTo>
                  <a:pt x="11953979" y="541759"/>
                </a:lnTo>
                <a:cubicBezTo>
                  <a:pt x="11205478" y="591203"/>
                  <a:pt x="10431054" y="699982"/>
                  <a:pt x="9651089" y="827627"/>
                </a:cubicBezTo>
                <a:cubicBezTo>
                  <a:pt x="7233991" y="1222984"/>
                  <a:pt x="6590499" y="2476708"/>
                  <a:pt x="6133345" y="3948664"/>
                </a:cubicBezTo>
                <a:cubicBezTo>
                  <a:pt x="5827390" y="4934281"/>
                  <a:pt x="5572190" y="5830059"/>
                  <a:pt x="6876220" y="6551721"/>
                </a:cubicBezTo>
                <a:cubicBezTo>
                  <a:pt x="7059065" y="6652933"/>
                  <a:pt x="7253882" y="6741181"/>
                  <a:pt x="7457481" y="6819371"/>
                </a:cubicBezTo>
                <a:lnTo>
                  <a:pt x="7563875" y="6858000"/>
                </a:lnTo>
                <a:lnTo>
                  <a:pt x="0" y="6858000"/>
                </a:lnTo>
                <a:close/>
              </a:path>
            </a:pathLst>
          </a:custGeom>
        </p:spPr>
      </p:pic>
      <p:sp>
        <p:nvSpPr>
          <p:cNvPr id="11" name="Freeform: Shape 10">
            <a:extLst>
              <a:ext uri="{FF2B5EF4-FFF2-40B4-BE49-F238E27FC236}">
                <a16:creationId xmlns:a16="http://schemas.microsoft.com/office/drawing/2014/main" id="{3B2B1500-BB55-471C-8A9E-67288297E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6451" y="529224"/>
            <a:ext cx="6305549" cy="6328777"/>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045E22C-A99D-41BB-AF14-EF1B1E745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1608" y="311727"/>
            <a:ext cx="6130391" cy="6546274"/>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Subtitle 2">
            <a:extLst>
              <a:ext uri="{FF2B5EF4-FFF2-40B4-BE49-F238E27FC236}">
                <a16:creationId xmlns:a16="http://schemas.microsoft.com/office/drawing/2014/main" id="{85B50A27-8F99-A0CB-0EFD-A40D305A9E93}"/>
              </a:ext>
            </a:extLst>
          </p:cNvPr>
          <p:cNvSpPr>
            <a:spLocks noGrp="1"/>
          </p:cNvSpPr>
          <p:nvPr>
            <p:ph type="subTitle" idx="1"/>
          </p:nvPr>
        </p:nvSpPr>
        <p:spPr>
          <a:xfrm>
            <a:off x="7620000" y="4571999"/>
            <a:ext cx="3810000" cy="1524000"/>
          </a:xfrm>
        </p:spPr>
        <p:txBody>
          <a:bodyPr anchor="b">
            <a:normAutofit/>
          </a:bodyPr>
          <a:lstStyle/>
          <a:p>
            <a:pPr algn="l"/>
            <a:r>
              <a:rPr lang="en-US" sz="3200" b="1" dirty="0"/>
              <a:t>1 JOHN 3:16-19</a:t>
            </a:r>
          </a:p>
        </p:txBody>
      </p:sp>
      <p:sp>
        <p:nvSpPr>
          <p:cNvPr id="2" name="Title 1">
            <a:extLst>
              <a:ext uri="{FF2B5EF4-FFF2-40B4-BE49-F238E27FC236}">
                <a16:creationId xmlns:a16="http://schemas.microsoft.com/office/drawing/2014/main" id="{5FF64B1A-A692-E54B-F452-869107957FB0}"/>
              </a:ext>
            </a:extLst>
          </p:cNvPr>
          <p:cNvSpPr>
            <a:spLocks noGrp="1"/>
          </p:cNvSpPr>
          <p:nvPr>
            <p:ph type="ctrTitle"/>
          </p:nvPr>
        </p:nvSpPr>
        <p:spPr>
          <a:xfrm>
            <a:off x="7413674" y="2299787"/>
            <a:ext cx="4016326" cy="2286000"/>
          </a:xfrm>
        </p:spPr>
        <p:txBody>
          <a:bodyPr>
            <a:normAutofit fontScale="90000"/>
          </a:bodyPr>
          <a:lstStyle/>
          <a:p>
            <a:pPr algn="l"/>
            <a:r>
              <a:rPr lang="en-US" sz="5400" b="1" dirty="0"/>
              <a:t>LOVE THY NEIGHBOUR</a:t>
            </a:r>
          </a:p>
        </p:txBody>
      </p:sp>
    </p:spTree>
    <p:extLst>
      <p:ext uri="{BB962C8B-B14F-4D97-AF65-F5344CB8AC3E}">
        <p14:creationId xmlns:p14="http://schemas.microsoft.com/office/powerpoint/2010/main" val="192800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78F6C-39AE-B214-353D-344B040C7E42}"/>
              </a:ext>
            </a:extLst>
          </p:cNvPr>
          <p:cNvSpPr>
            <a:spLocks noGrp="1"/>
          </p:cNvSpPr>
          <p:nvPr>
            <p:ph type="title"/>
          </p:nvPr>
        </p:nvSpPr>
        <p:spPr>
          <a:xfrm>
            <a:off x="762000" y="327546"/>
            <a:ext cx="10668000" cy="5841242"/>
          </a:xfrm>
        </p:spPr>
        <p:txBody>
          <a:bodyPr>
            <a:normAutofit fontScale="90000"/>
          </a:bodyPr>
          <a:lstStyle/>
          <a:p>
            <a:pPr algn="ctr"/>
            <a:br>
              <a:rPr lang="en-US" dirty="0"/>
            </a:br>
            <a:r>
              <a:rPr lang="en-US" dirty="0"/>
              <a:t>“This is how we know what love is: Jesus Christ laid down his life for us. And we ought to lay down our lives for our brothers and sisters. If anyone has material possessions and sees a brother or sister in need but has no pity on them, how can the love of God be in that person?   </a:t>
            </a:r>
            <a:br>
              <a:rPr lang="en-US" dirty="0"/>
            </a:br>
            <a:r>
              <a:rPr lang="en-US" dirty="0"/>
              <a:t>Dear children, let us not love with words or speech but with actions and in truth.”</a:t>
            </a:r>
            <a:br>
              <a:rPr lang="en-US" dirty="0"/>
            </a:br>
            <a:r>
              <a:rPr lang="en-US" dirty="0"/>
              <a:t>1 John 3:16-19</a:t>
            </a:r>
            <a:br>
              <a:rPr lang="en-US" dirty="0"/>
            </a:br>
            <a:endParaRPr lang="en-US" dirty="0"/>
          </a:p>
        </p:txBody>
      </p:sp>
    </p:spTree>
    <p:extLst>
      <p:ext uri="{BB962C8B-B14F-4D97-AF65-F5344CB8AC3E}">
        <p14:creationId xmlns:p14="http://schemas.microsoft.com/office/powerpoint/2010/main" val="267394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ECB4-E6AC-4270-9644-A54A6DD2A5CF}"/>
              </a:ext>
            </a:extLst>
          </p:cNvPr>
          <p:cNvSpPr>
            <a:spLocks noGrp="1"/>
          </p:cNvSpPr>
          <p:nvPr>
            <p:ph type="title"/>
          </p:nvPr>
        </p:nvSpPr>
        <p:spPr>
          <a:xfrm>
            <a:off x="762000" y="762000"/>
            <a:ext cx="10668000" cy="1421642"/>
          </a:xfrm>
          <a:solidFill>
            <a:schemeClr val="tx2">
              <a:lumMod val="25000"/>
            </a:schemeClr>
          </a:solidFill>
        </p:spPr>
        <p:txBody>
          <a:bodyPr/>
          <a:lstStyle/>
          <a:p>
            <a:pPr algn="ctr"/>
            <a:r>
              <a:rPr lang="en-US" dirty="0"/>
              <a:t>I. BROTHERLY LOVE IS EXTENSIVE</a:t>
            </a:r>
          </a:p>
        </p:txBody>
      </p:sp>
      <p:pic>
        <p:nvPicPr>
          <p:cNvPr id="6" name="Content Placeholder 5" descr="Child kissing father">
            <a:extLst>
              <a:ext uri="{FF2B5EF4-FFF2-40B4-BE49-F238E27FC236}">
                <a16:creationId xmlns:a16="http://schemas.microsoft.com/office/drawing/2014/main" id="{58D03808-2451-9B2F-3FD6-A7F9C405A4D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00" y="2351689"/>
            <a:ext cx="5151438" cy="3678622"/>
          </a:xfrm>
        </p:spPr>
      </p:pic>
      <p:sp>
        <p:nvSpPr>
          <p:cNvPr id="4" name="Content Placeholder 3">
            <a:extLst>
              <a:ext uri="{FF2B5EF4-FFF2-40B4-BE49-F238E27FC236}">
                <a16:creationId xmlns:a16="http://schemas.microsoft.com/office/drawing/2014/main" id="{53270967-8D49-C51D-540B-E9990D360C6A}"/>
              </a:ext>
            </a:extLst>
          </p:cNvPr>
          <p:cNvSpPr>
            <a:spLocks noGrp="1"/>
          </p:cNvSpPr>
          <p:nvPr>
            <p:ph sz="half" idx="2"/>
          </p:nvPr>
        </p:nvSpPr>
        <p:spPr>
          <a:xfrm>
            <a:off x="6278879" y="2652213"/>
            <a:ext cx="5151121" cy="3077571"/>
          </a:xfrm>
          <a:solidFill>
            <a:schemeClr val="accent6">
              <a:lumMod val="75000"/>
            </a:schemeClr>
          </a:solidFill>
        </p:spPr>
        <p:txBody>
          <a:bodyPr>
            <a:normAutofit/>
          </a:bodyPr>
          <a:lstStyle/>
          <a:p>
            <a:pPr marL="0" indent="0" algn="ctr">
              <a:buNone/>
            </a:pPr>
            <a:r>
              <a:rPr lang="en-US" sz="3600" b="1" i="1" dirty="0">
                <a:effectLst/>
                <a:latin typeface="Times New Roman" panose="02020603050405020304" pitchFamily="18" charset="0"/>
                <a:ea typeface="Calibri" panose="020F0502020204030204" pitchFamily="34" charset="0"/>
              </a:rPr>
              <a:t>GENUINE GOD-LIKE LOVE KNOWS NO BOUNDARIES AND SETS NO LIMITS!</a:t>
            </a:r>
            <a:endParaRPr lang="en-US" sz="3600" dirty="0"/>
          </a:p>
        </p:txBody>
      </p:sp>
    </p:spTree>
    <p:extLst>
      <p:ext uri="{BB962C8B-B14F-4D97-AF65-F5344CB8AC3E}">
        <p14:creationId xmlns:p14="http://schemas.microsoft.com/office/powerpoint/2010/main" val="4014996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A371-55A6-3E94-E2E2-27885B19A884}"/>
              </a:ext>
            </a:extLst>
          </p:cNvPr>
          <p:cNvSpPr>
            <a:spLocks noGrp="1"/>
          </p:cNvSpPr>
          <p:nvPr>
            <p:ph type="title"/>
          </p:nvPr>
        </p:nvSpPr>
        <p:spPr>
          <a:xfrm>
            <a:off x="762000" y="762000"/>
            <a:ext cx="10668000" cy="1257869"/>
          </a:xfrm>
          <a:solidFill>
            <a:schemeClr val="tx2">
              <a:lumMod val="50000"/>
            </a:schemeClr>
          </a:solidFill>
        </p:spPr>
        <p:txBody>
          <a:bodyPr/>
          <a:lstStyle/>
          <a:p>
            <a:pPr algn="ctr"/>
            <a:r>
              <a:rPr lang="en-US" dirty="0"/>
              <a:t>II. BROTHERLY LOVE IS EXPENSIVE</a:t>
            </a:r>
          </a:p>
        </p:txBody>
      </p:sp>
      <p:sp>
        <p:nvSpPr>
          <p:cNvPr id="3" name="Content Placeholder 2">
            <a:extLst>
              <a:ext uri="{FF2B5EF4-FFF2-40B4-BE49-F238E27FC236}">
                <a16:creationId xmlns:a16="http://schemas.microsoft.com/office/drawing/2014/main" id="{AF1690CD-2453-FA8F-FB93-F92A154D140A}"/>
              </a:ext>
            </a:extLst>
          </p:cNvPr>
          <p:cNvSpPr>
            <a:spLocks noGrp="1"/>
          </p:cNvSpPr>
          <p:nvPr>
            <p:ph sz="half" idx="1"/>
          </p:nvPr>
        </p:nvSpPr>
        <p:spPr>
          <a:xfrm>
            <a:off x="762000" y="2392906"/>
            <a:ext cx="5151119" cy="3596186"/>
          </a:xfrm>
          <a:solidFill>
            <a:schemeClr val="accent6">
              <a:lumMod val="75000"/>
            </a:schemeClr>
          </a:solidFill>
        </p:spPr>
        <p:txBody>
          <a:bodyPr>
            <a:normAutofit fontScale="92500"/>
          </a:bodyPr>
          <a:lstStyle/>
          <a:p>
            <a:pPr marL="0" indent="0" algn="ctr">
              <a:buNone/>
            </a:pPr>
            <a:r>
              <a:rPr lang="en-US" sz="3200" b="1" dirty="0">
                <a:effectLst/>
                <a:latin typeface="Times New Roman" panose="02020603050405020304" pitchFamily="18" charset="0"/>
                <a:ea typeface="Calibri" panose="020F0502020204030204" pitchFamily="34" charset="0"/>
              </a:rPr>
              <a:t>WE NEED TO REMEMBER THAT GOD HAS GIVEN US EVERYTHING WE HAVE IN LIFE SO THAT WE MIGHT USE IT FOR HIS GLORY. </a:t>
            </a:r>
            <a:endParaRPr lang="en-US" sz="3200" b="1" dirty="0"/>
          </a:p>
        </p:txBody>
      </p:sp>
      <p:pic>
        <p:nvPicPr>
          <p:cNvPr id="6" name="Content Placeholder 5" descr="Present wrapped in black">
            <a:extLst>
              <a:ext uri="{FF2B5EF4-FFF2-40B4-BE49-F238E27FC236}">
                <a16:creationId xmlns:a16="http://schemas.microsoft.com/office/drawing/2014/main" id="{CBB43DA3-FF93-4C56-C738-C802B9696DC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78563" y="2473854"/>
            <a:ext cx="5151437" cy="3434291"/>
          </a:xfrm>
        </p:spPr>
      </p:pic>
    </p:spTree>
    <p:extLst>
      <p:ext uri="{BB962C8B-B14F-4D97-AF65-F5344CB8AC3E}">
        <p14:creationId xmlns:p14="http://schemas.microsoft.com/office/powerpoint/2010/main" val="3864477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4453-55A6-6A1F-7391-DCD814BACC14}"/>
              </a:ext>
            </a:extLst>
          </p:cNvPr>
          <p:cNvSpPr>
            <a:spLocks noGrp="1"/>
          </p:cNvSpPr>
          <p:nvPr>
            <p:ph type="title"/>
          </p:nvPr>
        </p:nvSpPr>
        <p:spPr/>
        <p:txBody>
          <a:bodyPr/>
          <a:lstStyle/>
          <a:p>
            <a:r>
              <a:rPr lang="en-US" dirty="0"/>
              <a:t>III. BROTHERLY LOVE IS EXPRESSIVE</a:t>
            </a:r>
          </a:p>
        </p:txBody>
      </p:sp>
      <p:pic>
        <p:nvPicPr>
          <p:cNvPr id="6" name="Content Placeholder 5" descr="Person with horses">
            <a:extLst>
              <a:ext uri="{FF2B5EF4-FFF2-40B4-BE49-F238E27FC236}">
                <a16:creationId xmlns:a16="http://schemas.microsoft.com/office/drawing/2014/main" id="{83AED2BC-4E33-BBEC-7462-B164603B824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4478" y="2286001"/>
            <a:ext cx="5428960" cy="3624708"/>
          </a:xfrm>
        </p:spPr>
      </p:pic>
      <p:sp>
        <p:nvSpPr>
          <p:cNvPr id="4" name="Content Placeholder 3">
            <a:extLst>
              <a:ext uri="{FF2B5EF4-FFF2-40B4-BE49-F238E27FC236}">
                <a16:creationId xmlns:a16="http://schemas.microsoft.com/office/drawing/2014/main" id="{490A0E21-4C0D-FA23-6D72-EC9AD324DCDA}"/>
              </a:ext>
            </a:extLst>
          </p:cNvPr>
          <p:cNvSpPr>
            <a:spLocks noGrp="1"/>
          </p:cNvSpPr>
          <p:nvPr>
            <p:ph sz="half" idx="2"/>
          </p:nvPr>
        </p:nvSpPr>
        <p:spPr>
          <a:xfrm>
            <a:off x="6278879" y="2490715"/>
            <a:ext cx="5151121" cy="3186753"/>
          </a:xfrm>
          <a:solidFill>
            <a:schemeClr val="accent6">
              <a:lumMod val="75000"/>
            </a:schemeClr>
          </a:solidFill>
        </p:spPr>
        <p:txBody>
          <a:bodyPr>
            <a:normAutofit/>
          </a:bodyPr>
          <a:lstStyle/>
          <a:p>
            <a:pPr marL="0" marR="0" indent="0" algn="ctr">
              <a:lnSpc>
                <a:spcPct val="107000"/>
              </a:lnSpc>
              <a:spcBef>
                <a:spcPts val="0"/>
              </a:spcBef>
              <a:spcAft>
                <a:spcPts val="800"/>
              </a:spcAft>
              <a:buNone/>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THE BOTTOM LINE HERE IS THIS: REAL LOVE DOES MORE THAN SIMPLY TALK, IT ACTS! </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600" b="1" dirty="0"/>
          </a:p>
        </p:txBody>
      </p:sp>
    </p:spTree>
    <p:extLst>
      <p:ext uri="{BB962C8B-B14F-4D97-AF65-F5344CB8AC3E}">
        <p14:creationId xmlns:p14="http://schemas.microsoft.com/office/powerpoint/2010/main" val="3628228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2" name="Freeform: Shape 11">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4" name="Freeform: Shape 13">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6" name="Rectangle 15">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Content Placeholder 4" descr="Woman comforting another woman">
            <a:extLst>
              <a:ext uri="{FF2B5EF4-FFF2-40B4-BE49-F238E27FC236}">
                <a16:creationId xmlns:a16="http://schemas.microsoft.com/office/drawing/2014/main" id="{136CFB92-DBA9-890F-E69D-FE0AD0B5C5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835"/>
          <a:stretch/>
        </p:blipFill>
        <p:spPr>
          <a:xfrm>
            <a:off x="-15223" y="-4228"/>
            <a:ext cx="12207220" cy="6857990"/>
          </a:xfrm>
          <a:prstGeom prst="rect">
            <a:avLst/>
          </a:prstGeom>
        </p:spPr>
      </p:pic>
      <p:sp>
        <p:nvSpPr>
          <p:cNvPr id="18" name="Rectangle 17">
            <a:extLst>
              <a:ext uri="{FF2B5EF4-FFF2-40B4-BE49-F238E27FC236}">
                <a16:creationId xmlns:a16="http://schemas.microsoft.com/office/drawing/2014/main" id="{5E698B96-C345-4CAB-9657-02BD17A19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6AF6C1-785F-A5F6-DE44-DC9C69B99CBF}"/>
              </a:ext>
            </a:extLst>
          </p:cNvPr>
          <p:cNvSpPr>
            <a:spLocks noGrp="1"/>
          </p:cNvSpPr>
          <p:nvPr>
            <p:ph type="title"/>
          </p:nvPr>
        </p:nvSpPr>
        <p:spPr>
          <a:xfrm>
            <a:off x="237893" y="415538"/>
            <a:ext cx="3856435" cy="2887220"/>
          </a:xfrm>
          <a:noFill/>
          <a:ln w="57150">
            <a:solidFill>
              <a:schemeClr val="tx1"/>
            </a:solidFill>
          </a:ln>
        </p:spPr>
        <p:txBody>
          <a:bodyPr vert="horz" lIns="91440" tIns="45720" rIns="91440" bIns="45720" rtlCol="0" anchor="b">
            <a:noAutofit/>
          </a:bodyPr>
          <a:lstStyle/>
          <a:p>
            <a:pPr marL="0" marR="0" algn="ctr">
              <a:spcAft>
                <a:spcPts val="800"/>
              </a:spcAft>
            </a:pPr>
            <a:br>
              <a:rPr lang="en-US" sz="2800" b="1" i="1" kern="1200" dirty="0">
                <a:solidFill>
                  <a:schemeClr val="tx1"/>
                </a:solidFill>
                <a:effectLst/>
                <a:latin typeface="+mj-lt"/>
                <a:ea typeface="+mj-ea"/>
                <a:cs typeface="+mj-cs"/>
              </a:rPr>
            </a:br>
            <a:br>
              <a:rPr lang="en-US" sz="2800" b="1" i="1" kern="1200" dirty="0">
                <a:solidFill>
                  <a:schemeClr val="tx1"/>
                </a:solidFill>
                <a:effectLst/>
                <a:latin typeface="+mj-lt"/>
                <a:ea typeface="+mj-ea"/>
                <a:cs typeface="+mj-cs"/>
              </a:rPr>
            </a:br>
            <a:r>
              <a:rPr lang="en-US" sz="2800" b="1" i="1" kern="1200" dirty="0">
                <a:solidFill>
                  <a:schemeClr val="tx1"/>
                </a:solidFill>
                <a:effectLst/>
                <a:latin typeface="+mj-lt"/>
                <a:ea typeface="+mj-ea"/>
                <a:cs typeface="+mj-cs"/>
              </a:rPr>
              <a:t>“Carry each other’s burdens, and in this way, </a:t>
            </a:r>
            <a:br>
              <a:rPr lang="en-US" sz="2800" b="1" i="1" kern="1200" dirty="0">
                <a:solidFill>
                  <a:schemeClr val="tx1"/>
                </a:solidFill>
                <a:effectLst/>
                <a:latin typeface="+mj-lt"/>
                <a:ea typeface="+mj-ea"/>
                <a:cs typeface="+mj-cs"/>
              </a:rPr>
            </a:br>
            <a:r>
              <a:rPr lang="en-US" sz="2800" b="1" i="1" kern="1200" dirty="0">
                <a:solidFill>
                  <a:schemeClr val="tx1"/>
                </a:solidFill>
                <a:effectLst/>
                <a:latin typeface="+mj-lt"/>
                <a:ea typeface="+mj-ea"/>
                <a:cs typeface="+mj-cs"/>
              </a:rPr>
              <a:t>you will fulfill the law of Christ.”</a:t>
            </a:r>
            <a:br>
              <a:rPr lang="en-US" sz="2800" kern="1200" dirty="0">
                <a:solidFill>
                  <a:schemeClr val="tx1"/>
                </a:solidFill>
                <a:effectLst/>
                <a:latin typeface="+mj-lt"/>
                <a:ea typeface="+mj-ea"/>
                <a:cs typeface="+mj-cs"/>
              </a:rPr>
            </a:br>
            <a:r>
              <a:rPr lang="en-US" sz="2800" b="1" i="1" kern="1200" dirty="0">
                <a:solidFill>
                  <a:schemeClr val="tx1"/>
                </a:solidFill>
                <a:effectLst/>
                <a:latin typeface="+mj-lt"/>
                <a:ea typeface="+mj-ea"/>
                <a:cs typeface="+mj-cs"/>
              </a:rPr>
              <a:t>Galatians 6:2</a:t>
            </a:r>
            <a:br>
              <a:rPr lang="en-US" sz="2800" kern="1200" dirty="0">
                <a:solidFill>
                  <a:schemeClr val="tx1"/>
                </a:solidFill>
                <a:effectLst/>
                <a:latin typeface="+mj-lt"/>
                <a:ea typeface="+mj-ea"/>
                <a:cs typeface="+mj-cs"/>
              </a:rPr>
            </a:br>
            <a:endParaRPr lang="en-US" sz="2800" kern="1200" dirty="0">
              <a:solidFill>
                <a:schemeClr val="tx1"/>
              </a:solidFill>
              <a:latin typeface="+mj-lt"/>
              <a:ea typeface="+mj-ea"/>
              <a:cs typeface="+mj-cs"/>
            </a:endParaRPr>
          </a:p>
        </p:txBody>
      </p:sp>
      <p:sp>
        <p:nvSpPr>
          <p:cNvPr id="20" name="Freeform: Shape 19">
            <a:extLst>
              <a:ext uri="{FF2B5EF4-FFF2-40B4-BE49-F238E27FC236}">
                <a16:creationId xmlns:a16="http://schemas.microsoft.com/office/drawing/2014/main" id="{A90EB1ED-CF74-44C2-853E-6177E160A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Avenir Next LT Pro" panose="020B0504020202020204" pitchFamily="34" charset="0"/>
            </a:endParaRPr>
          </a:p>
        </p:txBody>
      </p:sp>
      <p:grpSp>
        <p:nvGrpSpPr>
          <p:cNvPr id="22" name="Group 21">
            <a:extLst>
              <a:ext uri="{FF2B5EF4-FFF2-40B4-BE49-F238E27FC236}">
                <a16:creationId xmlns:a16="http://schemas.microsoft.com/office/drawing/2014/main" id="{57743230-5CA1-4096-8FEF-2A1530D8DD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5829359"/>
            <a:ext cx="4333874" cy="1028642"/>
            <a:chOff x="7153921" y="5829359"/>
            <a:chExt cx="5038078" cy="1028642"/>
          </a:xfrm>
        </p:grpSpPr>
        <p:sp>
          <p:nvSpPr>
            <p:cNvPr id="23" name="Freeform: Shape 22">
              <a:extLst>
                <a:ext uri="{FF2B5EF4-FFF2-40B4-BE49-F238E27FC236}">
                  <a16:creationId xmlns:a16="http://schemas.microsoft.com/office/drawing/2014/main" id="{CEAD3ABE-E984-4D7B-ADC3-7D4D38C970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3905"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24" name="Freeform: Shape 23">
              <a:extLst>
                <a:ext uri="{FF2B5EF4-FFF2-40B4-BE49-F238E27FC236}">
                  <a16:creationId xmlns:a16="http://schemas.microsoft.com/office/drawing/2014/main" id="{B18AFE34-D405-4581-A4CC-02072A132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pSp>
    </p:spTree>
    <p:extLst>
      <p:ext uri="{BB962C8B-B14F-4D97-AF65-F5344CB8AC3E}">
        <p14:creationId xmlns:p14="http://schemas.microsoft.com/office/powerpoint/2010/main" val="2930133992"/>
      </p:ext>
    </p:extLst>
  </p:cSld>
  <p:clrMapOvr>
    <a:masterClrMapping/>
  </p:clrMapOvr>
</p:sld>
</file>

<file path=ppt/theme/theme1.xml><?xml version="1.0" encoding="utf-8"?>
<a:theme xmlns:a="http://schemas.openxmlformats.org/drawingml/2006/main" name="PebbleVTI">
  <a:themeElements>
    <a:clrScheme name="AnalogousFromRegularSeedRightStep">
      <a:dk1>
        <a:srgbClr val="000000"/>
      </a:dk1>
      <a:lt1>
        <a:srgbClr val="FFFFFF"/>
      </a:lt1>
      <a:dk2>
        <a:srgbClr val="321C1D"/>
      </a:dk2>
      <a:lt2>
        <a:srgbClr val="F3F1F0"/>
      </a:lt2>
      <a:accent1>
        <a:srgbClr val="25AED2"/>
      </a:accent1>
      <a:accent2>
        <a:srgbClr val="175ED5"/>
      </a:accent2>
      <a:accent3>
        <a:srgbClr val="332BE7"/>
      </a:accent3>
      <a:accent4>
        <a:srgbClr val="6F17D5"/>
      </a:accent4>
      <a:accent5>
        <a:srgbClr val="D029E7"/>
      </a:accent5>
      <a:accent6>
        <a:srgbClr val="D5179D"/>
      </a:accent6>
      <a:hlink>
        <a:srgbClr val="BF5A3F"/>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57</TotalTime>
  <Words>192</Words>
  <Application>Microsoft Office PowerPoint</Application>
  <PresentationFormat>Widescreen</PresentationFormat>
  <Paragraphs>10</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Avenir Next LT Pro</vt:lpstr>
      <vt:lpstr>Avenir Next LT Pro Light</vt:lpstr>
      <vt:lpstr>Calibri</vt:lpstr>
      <vt:lpstr>Sitka Subheading</vt:lpstr>
      <vt:lpstr>Times New Roman</vt:lpstr>
      <vt:lpstr>PebbleVTI</vt:lpstr>
      <vt:lpstr>LOVE THY NEIGHBOUR</vt:lpstr>
      <vt:lpstr> “This is how we know what love is: Jesus Christ laid down his life for us. And we ought to lay down our lives for our brothers and sisters. If anyone has material possessions and sees a brother or sister in need but has no pity on them, how can the love of God be in that person?    Dear children, let us not love with words or speech but with actions and in truth.” 1 John 3:16-19 </vt:lpstr>
      <vt:lpstr>I. BROTHERLY LOVE IS EXTENSIVE</vt:lpstr>
      <vt:lpstr>II. BROTHERLY LOVE IS EXPENSIVE</vt:lpstr>
      <vt:lpstr>III. BROTHERLY LOVE IS EXPRESSIVE</vt:lpstr>
      <vt:lpstr>  “Carry each other’s burdens, and in this way,  you will fulfill the law of Christ.” Galatians 6:2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THY NEIGHBOUR</dc:title>
  <dc:creator>Miriam Lalonde</dc:creator>
  <cp:lastModifiedBy>Miriam Lalonde</cp:lastModifiedBy>
  <cp:revision>5</cp:revision>
  <dcterms:created xsi:type="dcterms:W3CDTF">2023-01-21T17:55:20Z</dcterms:created>
  <dcterms:modified xsi:type="dcterms:W3CDTF">2023-01-21T18:52:45Z</dcterms:modified>
</cp:coreProperties>
</file>