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sldIdLst>
    <p:sldId id="256" r:id="rId2"/>
    <p:sldId id="257" r:id="rId3"/>
    <p:sldId id="258" r:id="rId4"/>
    <p:sldId id="259" r:id="rId5"/>
    <p:sldId id="260" r:id="rId6"/>
    <p:sldId id="270"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94660"/>
  </p:normalViewPr>
  <p:slideViewPr>
    <p:cSldViewPr snapToGrid="0">
      <p:cViewPr varScale="1">
        <p:scale>
          <a:sx n="108" d="100"/>
          <a:sy n="108" d="100"/>
        </p:scale>
        <p:origin x="69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058BF-C5E1-4B52-BD8A-FD1AD5779347}"/>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DFCD51F7-3CC3-4BB7-8291-B1789482E86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FD320447-D6C7-43E1-AE88-1FB66CC9C55E}"/>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5" name="Footer Placeholder 4">
            <a:extLst>
              <a:ext uri="{FF2B5EF4-FFF2-40B4-BE49-F238E27FC236}">
                <a16:creationId xmlns:a16="http://schemas.microsoft.com/office/drawing/2014/main" id="{6F5E17B6-E7FC-473A-8D5F-0E6B838EA7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AF4E0-FDDB-42B9-862C-7BBC501CDAC5}"/>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417405111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922F-6166-4009-A42D-027DC7180715}"/>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FF7791CF-167D-446D-9F99-6976C986E2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3CA422-E040-4DE1-9DA5-C8D37C116A7B}"/>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5" name="Footer Placeholder 4">
            <a:extLst>
              <a:ext uri="{FF2B5EF4-FFF2-40B4-BE49-F238E27FC236}">
                <a16:creationId xmlns:a16="http://schemas.microsoft.com/office/drawing/2014/main" id="{6C813B0B-60E7-494E-91CB-055BC2690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8C554-7C1B-4D8F-9B6B-04492656904B}"/>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0444014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C66EF0-6ED8-49A7-BDAD-E20A143FAE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CE9CD-90A9-44BA-B293-0662E077DDE9}"/>
              </a:ext>
            </a:extLst>
          </p:cNvPr>
          <p:cNvSpPr>
            <a:spLocks noGrp="1"/>
          </p:cNvSpPr>
          <p:nvPr>
            <p:ph type="body" orient="vert" idx="1"/>
          </p:nvPr>
        </p:nvSpPr>
        <p:spPr>
          <a:xfrm>
            <a:off x="777240" y="365125"/>
            <a:ext cx="779526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857DAE0-05C4-460B-B96D-BD183ED030C4}"/>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5" name="Footer Placeholder 4">
            <a:extLst>
              <a:ext uri="{FF2B5EF4-FFF2-40B4-BE49-F238E27FC236}">
                <a16:creationId xmlns:a16="http://schemas.microsoft.com/office/drawing/2014/main" id="{33B3CA93-55C9-4AA3-89A0-55490F745B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BFD820-FF26-4325-816F-310C30F80ACC}"/>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29199204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736C8-0B4F-4655-A630-0B1D2540B7D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378B888-85E0-4D92-903E-C3FE7E870D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648916-250B-4232-BD7D-571FDE79F5E7}"/>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5" name="Footer Placeholder 4">
            <a:extLst>
              <a:ext uri="{FF2B5EF4-FFF2-40B4-BE49-F238E27FC236}">
                <a16:creationId xmlns:a16="http://schemas.microsoft.com/office/drawing/2014/main" id="{B6A8BFB4-647C-4104-B6D4-3346051C36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0FA73F-2BE8-4370-AE90-58F4CE51FC5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09141338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1446D-9FAC-4157-A41A-51675C8BE929}"/>
              </a:ext>
            </a:extLst>
          </p:cNvPr>
          <p:cNvSpPr>
            <a:spLocks noGrp="1"/>
          </p:cNvSpPr>
          <p:nvPr>
            <p:ph type="title"/>
          </p:nvPr>
        </p:nvSpPr>
        <p:spPr>
          <a:xfrm>
            <a:off x="730293" y="1709738"/>
            <a:ext cx="10617157" cy="2758895"/>
          </a:xfrm>
        </p:spPr>
        <p:txBody>
          <a:bodyPr anchor="b">
            <a:normAutofit/>
          </a:bodyPr>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2AF8D4A-8F93-4399-9546-64F286400D24}"/>
              </a:ext>
            </a:extLst>
          </p:cNvPr>
          <p:cNvSpPr>
            <a:spLocks noGrp="1"/>
          </p:cNvSpPr>
          <p:nvPr>
            <p:ph type="body" idx="1"/>
          </p:nvPr>
        </p:nvSpPr>
        <p:spPr>
          <a:xfrm>
            <a:off x="730293" y="4589463"/>
            <a:ext cx="1061715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19C2FD4-BF96-470C-8247-20DFAE1CF870}"/>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5" name="Footer Placeholder 4">
            <a:extLst>
              <a:ext uri="{FF2B5EF4-FFF2-40B4-BE49-F238E27FC236}">
                <a16:creationId xmlns:a16="http://schemas.microsoft.com/office/drawing/2014/main" id="{27175A2D-86C4-4467-BAB8-E9ED004D2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442A4D-D9B2-4C82-95E4-B86F9F5F380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5768780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6B3AA-8C30-429E-B934-AF12204387B9}"/>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915834E-691F-4728-88F5-A0C4696695EB}"/>
              </a:ext>
            </a:extLst>
          </p:cNvPr>
          <p:cNvSpPr>
            <a:spLocks noGrp="1"/>
          </p:cNvSpPr>
          <p:nvPr>
            <p:ph sz="half" idx="1"/>
          </p:nvPr>
        </p:nvSpPr>
        <p:spPr>
          <a:xfrm>
            <a:off x="777240" y="1825625"/>
            <a:ext cx="52425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3876374-880F-4E25-9F88-79E3C1AB1F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19BD69-B509-4FCE-95A8-ED03FFC8CC3C}"/>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6" name="Footer Placeholder 5">
            <a:extLst>
              <a:ext uri="{FF2B5EF4-FFF2-40B4-BE49-F238E27FC236}">
                <a16:creationId xmlns:a16="http://schemas.microsoft.com/office/drawing/2014/main" id="{DB7C287B-AE5B-490B-BF81-A50D7A2E87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C2246-303C-4A29-B6EA-E62CEDE6C2A1}"/>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2548867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2FE79-D5BE-43E8-B6C5-2675B7F4D818}"/>
              </a:ext>
            </a:extLst>
          </p:cNvPr>
          <p:cNvSpPr>
            <a:spLocks noGrp="1"/>
          </p:cNvSpPr>
          <p:nvPr>
            <p:ph type="title"/>
          </p:nvPr>
        </p:nvSpPr>
        <p:spPr>
          <a:xfrm>
            <a:off x="777240" y="365125"/>
            <a:ext cx="10578148" cy="1325563"/>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9D3A07-BA51-4113-902E-830A887D2394}"/>
              </a:ext>
            </a:extLst>
          </p:cNvPr>
          <p:cNvSpPr>
            <a:spLocks noGrp="1"/>
          </p:cNvSpPr>
          <p:nvPr>
            <p:ph type="body" idx="1"/>
          </p:nvPr>
        </p:nvSpPr>
        <p:spPr>
          <a:xfrm>
            <a:off x="777240" y="1803903"/>
            <a:ext cx="522033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E320A9-E274-4E1B-B02D-9A3F510A1F22}"/>
              </a:ext>
            </a:extLst>
          </p:cNvPr>
          <p:cNvSpPr>
            <a:spLocks noGrp="1"/>
          </p:cNvSpPr>
          <p:nvPr>
            <p:ph sz="half" idx="2"/>
          </p:nvPr>
        </p:nvSpPr>
        <p:spPr>
          <a:xfrm>
            <a:off x="777240" y="2737063"/>
            <a:ext cx="5220335"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DBE80D3A-C2A8-4B78-B7E2-4908C74B1C43}"/>
              </a:ext>
            </a:extLst>
          </p:cNvPr>
          <p:cNvSpPr>
            <a:spLocks noGrp="1"/>
          </p:cNvSpPr>
          <p:nvPr>
            <p:ph type="body" sz="quarter" idx="3"/>
          </p:nvPr>
        </p:nvSpPr>
        <p:spPr>
          <a:xfrm>
            <a:off x="6172200" y="180390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5D84DD-9460-4B08-86AD-27486A940047}"/>
              </a:ext>
            </a:extLst>
          </p:cNvPr>
          <p:cNvSpPr>
            <a:spLocks noGrp="1"/>
          </p:cNvSpPr>
          <p:nvPr>
            <p:ph sz="quarter" idx="4"/>
          </p:nvPr>
        </p:nvSpPr>
        <p:spPr>
          <a:xfrm>
            <a:off x="6172200" y="2737063"/>
            <a:ext cx="5183188" cy="3452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4B0B7F8-282C-4210-AE7D-F35228BAC803}"/>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8" name="Footer Placeholder 7">
            <a:extLst>
              <a:ext uri="{FF2B5EF4-FFF2-40B4-BE49-F238E27FC236}">
                <a16:creationId xmlns:a16="http://schemas.microsoft.com/office/drawing/2014/main" id="{FAE343A9-1067-4DCF-BACC-1F7F3805022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F84E471-04DB-4DB5-8CC5-16B3FC88509D}"/>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59261832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D87C0-272E-4E50-A316-78079B2B92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06C1C9-1F69-432A-858C-D828B56E1659}"/>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4" name="Footer Placeholder 3">
            <a:extLst>
              <a:ext uri="{FF2B5EF4-FFF2-40B4-BE49-F238E27FC236}">
                <a16:creationId xmlns:a16="http://schemas.microsoft.com/office/drawing/2014/main" id="{BD6D9A1B-D149-4B97-B161-3D7C9ADBCF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B3722F-8C88-4E54-8CD6-12D31A05F813}"/>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14014515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0E1B4EE-6DFC-45F3-9174-D913EB57CB9D}"/>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3" name="Footer Placeholder 2">
            <a:extLst>
              <a:ext uri="{FF2B5EF4-FFF2-40B4-BE49-F238E27FC236}">
                <a16:creationId xmlns:a16="http://schemas.microsoft.com/office/drawing/2014/main" id="{0BF7F7DC-6DDE-4337-AD27-BBE7D542248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CC58EA9-3AC4-421E-B133-1FA7757DF8BA}"/>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3505161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035BB-74CC-43E9-B71F-A5C05D17EB78}"/>
              </a:ext>
            </a:extLst>
          </p:cNvPr>
          <p:cNvSpPr>
            <a:spLocks noGrp="1"/>
          </p:cNvSpPr>
          <p:nvPr>
            <p:ph type="title"/>
          </p:nvPr>
        </p:nvSpPr>
        <p:spPr>
          <a:xfrm>
            <a:off x="777240" y="457200"/>
            <a:ext cx="399478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CAADC9E-7845-4DB1-87E3-6FBFB2B03B8A}"/>
              </a:ext>
            </a:extLst>
          </p:cNvPr>
          <p:cNvSpPr>
            <a:spLocks noGrp="1"/>
          </p:cNvSpPr>
          <p:nvPr>
            <p:ph idx="1"/>
          </p:nvPr>
        </p:nvSpPr>
        <p:spPr>
          <a:xfrm>
            <a:off x="5183188" y="457201"/>
            <a:ext cx="6172200"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5C925A8-2A07-43B9-B549-061F3684986B}"/>
              </a:ext>
            </a:extLst>
          </p:cNvPr>
          <p:cNvSpPr>
            <a:spLocks noGrp="1"/>
          </p:cNvSpPr>
          <p:nvPr>
            <p:ph type="body" sz="half" idx="2"/>
          </p:nvPr>
        </p:nvSpPr>
        <p:spPr>
          <a:xfrm>
            <a:off x="777240" y="2226364"/>
            <a:ext cx="3994785" cy="3642623"/>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1A9037-0564-43A1-8156-1D9932E1F85F}"/>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6" name="Footer Placeholder 5">
            <a:extLst>
              <a:ext uri="{FF2B5EF4-FFF2-40B4-BE49-F238E27FC236}">
                <a16:creationId xmlns:a16="http://schemas.microsoft.com/office/drawing/2014/main" id="{CBFF0D40-D0E1-49C9-BE47-91BBC50AB2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D129BD-890D-412E-9805-D29F4A0D3622}"/>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12787652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8ADB4-BA7B-42C2-9C6C-58B2763F8617}"/>
              </a:ext>
            </a:extLst>
          </p:cNvPr>
          <p:cNvSpPr>
            <a:spLocks noGrp="1"/>
          </p:cNvSpPr>
          <p:nvPr>
            <p:ph type="title"/>
          </p:nvPr>
        </p:nvSpPr>
        <p:spPr>
          <a:xfrm>
            <a:off x="718020" y="457200"/>
            <a:ext cx="4054006"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E9519B58-B546-4E6B-BE00-3D1D64DA8699}"/>
              </a:ext>
            </a:extLst>
          </p:cNvPr>
          <p:cNvSpPr>
            <a:spLocks noGrp="1"/>
          </p:cNvSpPr>
          <p:nvPr>
            <p:ph type="pic" idx="1"/>
          </p:nvPr>
        </p:nvSpPr>
        <p:spPr>
          <a:xfrm>
            <a:off x="5183188" y="457201"/>
            <a:ext cx="6172200" cy="54038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FAA0AB8-41A9-4548-9B83-3EFF79A00793}"/>
              </a:ext>
            </a:extLst>
          </p:cNvPr>
          <p:cNvSpPr>
            <a:spLocks noGrp="1"/>
          </p:cNvSpPr>
          <p:nvPr>
            <p:ph type="body" sz="half" idx="2"/>
          </p:nvPr>
        </p:nvSpPr>
        <p:spPr>
          <a:xfrm>
            <a:off x="718020" y="2250218"/>
            <a:ext cx="4054006" cy="361876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3BB33ED-A015-4992-A004-33D41CFFADA1}"/>
              </a:ext>
            </a:extLst>
          </p:cNvPr>
          <p:cNvSpPr>
            <a:spLocks noGrp="1"/>
          </p:cNvSpPr>
          <p:nvPr>
            <p:ph type="dt" sz="half" idx="10"/>
          </p:nvPr>
        </p:nvSpPr>
        <p:spPr/>
        <p:txBody>
          <a:bodyPr/>
          <a:lstStyle/>
          <a:p>
            <a:fld id="{3657AA7F-BE72-4467-897E-7A302F46504F}" type="datetimeFigureOut">
              <a:rPr lang="en-US" smtClean="0"/>
              <a:t>11/23/2024</a:t>
            </a:fld>
            <a:endParaRPr lang="en-US"/>
          </a:p>
        </p:txBody>
      </p:sp>
      <p:sp>
        <p:nvSpPr>
          <p:cNvPr id="6" name="Footer Placeholder 5">
            <a:extLst>
              <a:ext uri="{FF2B5EF4-FFF2-40B4-BE49-F238E27FC236}">
                <a16:creationId xmlns:a16="http://schemas.microsoft.com/office/drawing/2014/main" id="{D3C29CDA-E85F-47D1-83B7-02A50DEBFD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49625F-5352-4136-8AC4-F8899D00A1A9}"/>
              </a:ext>
            </a:extLst>
          </p:cNvPr>
          <p:cNvSpPr>
            <a:spLocks noGrp="1"/>
          </p:cNvSpPr>
          <p:nvPr>
            <p:ph type="sldNum" sz="quarter" idx="12"/>
          </p:nvPr>
        </p:nvSpPr>
        <p:spPr/>
        <p:txBody>
          <a:bodyPr/>
          <a:lstStyle/>
          <a:p>
            <a:fld id="{35747434-7036-48DB-A148-6B3D8EE75CDA}" type="slidenum">
              <a:rPr lang="en-US" smtClean="0"/>
              <a:t>‹#›</a:t>
            </a:fld>
            <a:endParaRPr lang="en-US"/>
          </a:p>
        </p:txBody>
      </p:sp>
    </p:spTree>
    <p:extLst>
      <p:ext uri="{BB962C8B-B14F-4D97-AF65-F5344CB8AC3E}">
        <p14:creationId xmlns:p14="http://schemas.microsoft.com/office/powerpoint/2010/main" val="25687937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useBgFill="1">
        <p:nvSpPr>
          <p:cNvPr id="7" name="Rectangle 6">
            <a:extLst>
              <a:ext uri="{FF2B5EF4-FFF2-40B4-BE49-F238E27FC236}">
                <a16:creationId xmlns:a16="http://schemas.microsoft.com/office/drawing/2014/main" id="{CD62DB5A-5AA0-4E7E-94AB-AD20F02CA8DF}"/>
              </a:ext>
            </a:extLst>
          </p:cNvPr>
          <p:cNvSpPr/>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1" name="Rectangle 10">
            <a:extLst>
              <a:ext uri="{FF2B5EF4-FFF2-40B4-BE49-F238E27FC236}">
                <a16:creationId xmlns:a16="http://schemas.microsoft.com/office/drawing/2014/main" id="{0F086ECE-EF43-4B07-9DD0-59679471A067}"/>
              </a:ext>
            </a:extLst>
          </p:cNvPr>
          <p:cNvSpPr/>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Placeholder 1">
            <a:extLst>
              <a:ext uri="{FF2B5EF4-FFF2-40B4-BE49-F238E27FC236}">
                <a16:creationId xmlns:a16="http://schemas.microsoft.com/office/drawing/2014/main" id="{12D3A74F-6169-4D30-A245-B46D738BEA81}"/>
              </a:ext>
            </a:extLst>
          </p:cNvPr>
          <p:cNvSpPr>
            <a:spLocks noGrp="1"/>
          </p:cNvSpPr>
          <p:nvPr>
            <p:ph type="title"/>
          </p:nvPr>
        </p:nvSpPr>
        <p:spPr>
          <a:xfrm>
            <a:off x="777242" y="365125"/>
            <a:ext cx="10637518"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3877E64-7A05-44DA-81FA-6EF4806BBF0E}"/>
              </a:ext>
            </a:extLst>
          </p:cNvPr>
          <p:cNvSpPr>
            <a:spLocks noGrp="1"/>
          </p:cNvSpPr>
          <p:nvPr>
            <p:ph type="body" idx="1"/>
          </p:nvPr>
        </p:nvSpPr>
        <p:spPr>
          <a:xfrm>
            <a:off x="777242" y="1825625"/>
            <a:ext cx="1063751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42C5EC6-E331-4312-AC12-56D55F7D2B15}"/>
              </a:ext>
            </a:extLst>
          </p:cNvPr>
          <p:cNvSpPr>
            <a:spLocks noGrp="1"/>
          </p:cNvSpPr>
          <p:nvPr>
            <p:ph type="dt" sz="half" idx="2"/>
          </p:nvPr>
        </p:nvSpPr>
        <p:spPr>
          <a:xfrm>
            <a:off x="777242" y="6488268"/>
            <a:ext cx="2743200" cy="233209"/>
          </a:xfrm>
          <a:prstGeom prst="rect">
            <a:avLst/>
          </a:prstGeom>
        </p:spPr>
        <p:txBody>
          <a:bodyPr vert="horz" lIns="91440" tIns="45720" rIns="91440" bIns="45720" rtlCol="0" anchor="ctr"/>
          <a:lstStyle>
            <a:lvl1pPr algn="l">
              <a:defRPr sz="1000">
                <a:solidFill>
                  <a:schemeClr val="tx1"/>
                </a:solidFill>
              </a:defRPr>
            </a:lvl1pPr>
          </a:lstStyle>
          <a:p>
            <a:fld id="{3657AA7F-BE72-4467-897E-7A302F46504F}" type="datetimeFigureOut">
              <a:rPr lang="en-US" smtClean="0"/>
              <a:pPr/>
              <a:t>11/23/2024</a:t>
            </a:fld>
            <a:endParaRPr lang="en-US" dirty="0"/>
          </a:p>
        </p:txBody>
      </p:sp>
      <p:sp>
        <p:nvSpPr>
          <p:cNvPr id="5" name="Footer Placeholder 4">
            <a:extLst>
              <a:ext uri="{FF2B5EF4-FFF2-40B4-BE49-F238E27FC236}">
                <a16:creationId xmlns:a16="http://schemas.microsoft.com/office/drawing/2014/main" id="{3337FC5D-92B2-4B4D-8111-6EDEF280692A}"/>
              </a:ext>
            </a:extLst>
          </p:cNvPr>
          <p:cNvSpPr>
            <a:spLocks noGrp="1"/>
          </p:cNvSpPr>
          <p:nvPr>
            <p:ph type="ftr" sz="quarter" idx="3"/>
          </p:nvPr>
        </p:nvSpPr>
        <p:spPr>
          <a:xfrm>
            <a:off x="4038600" y="6488268"/>
            <a:ext cx="4114800" cy="233209"/>
          </a:xfrm>
          <a:prstGeom prst="rect">
            <a:avLst/>
          </a:prstGeom>
        </p:spPr>
        <p:txBody>
          <a:bodyPr vert="horz" lIns="91440" tIns="45720" rIns="91440" bIns="45720" rtlCol="0" anchor="ctr"/>
          <a:lstStyle>
            <a:lvl1pPr algn="ctr">
              <a:defRPr sz="1000">
                <a:solidFill>
                  <a:schemeClr val="tx1"/>
                </a:solidFill>
              </a:defRPr>
            </a:lvl1pPr>
          </a:lstStyle>
          <a:p>
            <a:endParaRPr lang="en-US">
              <a:solidFill>
                <a:schemeClr val="tx1"/>
              </a:solidFill>
            </a:endParaRPr>
          </a:p>
        </p:txBody>
      </p:sp>
      <p:sp>
        <p:nvSpPr>
          <p:cNvPr id="6" name="Slide Number Placeholder 5">
            <a:extLst>
              <a:ext uri="{FF2B5EF4-FFF2-40B4-BE49-F238E27FC236}">
                <a16:creationId xmlns:a16="http://schemas.microsoft.com/office/drawing/2014/main" id="{723A104D-C777-4A6E-8A43-F94028E5E311}"/>
              </a:ext>
            </a:extLst>
          </p:cNvPr>
          <p:cNvSpPr>
            <a:spLocks noGrp="1"/>
          </p:cNvSpPr>
          <p:nvPr>
            <p:ph type="sldNum" sz="quarter" idx="4"/>
          </p:nvPr>
        </p:nvSpPr>
        <p:spPr>
          <a:xfrm>
            <a:off x="8671560" y="6488268"/>
            <a:ext cx="2743200" cy="233209"/>
          </a:xfrm>
          <a:prstGeom prst="rect">
            <a:avLst/>
          </a:prstGeom>
        </p:spPr>
        <p:txBody>
          <a:bodyPr vert="horz" lIns="91440" tIns="45720" rIns="91440" bIns="45720" rtlCol="0" anchor="ctr"/>
          <a:lstStyle>
            <a:lvl1pPr algn="r">
              <a:defRPr sz="1000">
                <a:solidFill>
                  <a:schemeClr val="tx1"/>
                </a:solidFill>
              </a:defRPr>
            </a:lvl1pPr>
          </a:lstStyle>
          <a:p>
            <a:fld id="{35747434-7036-48DB-A148-6B3D8EE75CDA}" type="slidenum">
              <a:rPr lang="en-US" smtClean="0"/>
              <a:pPr/>
              <a:t>‹#›</a:t>
            </a:fld>
            <a:endParaRPr lang="en-US" dirty="0"/>
          </a:p>
        </p:txBody>
      </p:sp>
    </p:spTree>
    <p:extLst>
      <p:ext uri="{BB962C8B-B14F-4D97-AF65-F5344CB8AC3E}">
        <p14:creationId xmlns:p14="http://schemas.microsoft.com/office/powerpoint/2010/main" val="34728829"/>
      </p:ext>
    </p:extLst>
  </p:cSld>
  <p:clrMap bg1="dk1" tx1="lt1" bg2="dk2" tx2="lt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0" r:id="rId7"/>
    <p:sldLayoutId id="2147483741" r:id="rId8"/>
    <p:sldLayoutId id="2147483742" r:id="rId9"/>
    <p:sldLayoutId id="2147483749" r:id="rId10"/>
    <p:sldLayoutId id="2147483750"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914400" rtl="0" eaLnBrk="1" latinLnBrk="0" hangingPunct="1">
        <a:lnSpc>
          <a:spcPct val="9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lumMod val="60000"/>
            <a:lumOff val="40000"/>
          </a:schemeClr>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chemeClr val="accent1">
            <a:lumMod val="60000"/>
            <a:lumOff val="40000"/>
          </a:schemeClr>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fi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5.jfi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6.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jfi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6.jf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fif"/><Relationship Id="rId1" Type="http://schemas.openxmlformats.org/officeDocument/2006/relationships/slideLayout" Target="../slideLayouts/slideLayout1.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2" Type="http://schemas.openxmlformats.org/officeDocument/2006/relationships/image" Target="../media/image12.jf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E2748806-3AF5-4078-830A-C1F26BF1B2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pic>
        <p:nvPicPr>
          <p:cNvPr id="5" name="Picture 4" descr="A salt spilling out of a glass container&#10;&#10;Description automatically generated">
            <a:extLst>
              <a:ext uri="{FF2B5EF4-FFF2-40B4-BE49-F238E27FC236}">
                <a16:creationId xmlns:a16="http://schemas.microsoft.com/office/drawing/2014/main" id="{36DF750D-D767-7DED-C211-E0D487AA94D2}"/>
              </a:ext>
            </a:extLst>
          </p:cNvPr>
          <p:cNvPicPr>
            <a:picLocks noChangeAspect="1"/>
          </p:cNvPicPr>
          <p:nvPr/>
        </p:nvPicPr>
        <p:blipFill>
          <a:blip r:embed="rId2">
            <a:alphaModFix/>
            <a:extLst>
              <a:ext uri="{28A0092B-C50C-407E-A947-70E740481C1C}">
                <a14:useLocalDpi xmlns:a14="http://schemas.microsoft.com/office/drawing/2010/main" val="0"/>
              </a:ext>
            </a:extLst>
          </a:blip>
          <a:srcRect t="8424" r="-1" b="1552"/>
          <a:stretch/>
        </p:blipFill>
        <p:spPr>
          <a:xfrm>
            <a:off x="3048" y="10"/>
            <a:ext cx="12188952" cy="6857990"/>
          </a:xfrm>
          <a:prstGeom prst="rect">
            <a:avLst/>
          </a:prstGeom>
        </p:spPr>
      </p:pic>
      <p:sp>
        <p:nvSpPr>
          <p:cNvPr id="21" name="Rectangle 20">
            <a:extLst>
              <a:ext uri="{FF2B5EF4-FFF2-40B4-BE49-F238E27FC236}">
                <a16:creationId xmlns:a16="http://schemas.microsoft.com/office/drawing/2014/main" id="{34FBEBF3-C941-4CB0-8AC2-3B50E1371B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389238" y="-389238"/>
            <a:ext cx="6858000" cy="7636476"/>
          </a:xfrm>
          <a:prstGeom prst="rect">
            <a:avLst/>
          </a:prstGeom>
          <a:gradFill>
            <a:gsLst>
              <a:gs pos="100000">
                <a:srgbClr val="000000">
                  <a:alpha val="0"/>
                </a:srgbClr>
              </a:gs>
              <a:gs pos="0">
                <a:schemeClr val="tx1"/>
              </a:gs>
              <a:gs pos="0">
                <a:srgbClr val="000000">
                  <a:alpha val="70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85035A3-0B8F-DBC6-D621-F08F6E6537F2}"/>
              </a:ext>
            </a:extLst>
          </p:cNvPr>
          <p:cNvSpPr>
            <a:spLocks noGrp="1"/>
          </p:cNvSpPr>
          <p:nvPr>
            <p:ph type="ctrTitle"/>
          </p:nvPr>
        </p:nvSpPr>
        <p:spPr>
          <a:xfrm>
            <a:off x="777240" y="565846"/>
            <a:ext cx="4887458" cy="3610622"/>
          </a:xfrm>
        </p:spPr>
        <p:txBody>
          <a:bodyPr anchor="b">
            <a:normAutofit/>
          </a:bodyPr>
          <a:lstStyle/>
          <a:p>
            <a:pPr algn="l"/>
            <a:r>
              <a:rPr lang="en-CA" sz="4700">
                <a:solidFill>
                  <a:srgbClr val="FFFFFF"/>
                </a:solidFill>
              </a:rPr>
              <a:t>THE SERMON ON THE MOUNT SERIES</a:t>
            </a:r>
            <a:br>
              <a:rPr lang="en-CA" sz="4700">
                <a:solidFill>
                  <a:srgbClr val="FFFFFF"/>
                </a:solidFill>
              </a:rPr>
            </a:br>
            <a:r>
              <a:rPr lang="en-CA" sz="4700">
                <a:solidFill>
                  <a:srgbClr val="FFFFFF"/>
                </a:solidFill>
              </a:rPr>
              <a:t>“MAINTAINING OUR SALTINESS”</a:t>
            </a:r>
          </a:p>
        </p:txBody>
      </p:sp>
      <p:sp>
        <p:nvSpPr>
          <p:cNvPr id="3" name="Subtitle 2">
            <a:extLst>
              <a:ext uri="{FF2B5EF4-FFF2-40B4-BE49-F238E27FC236}">
                <a16:creationId xmlns:a16="http://schemas.microsoft.com/office/drawing/2014/main" id="{B0CE588F-830C-B074-3C5C-5D855952BA56}"/>
              </a:ext>
            </a:extLst>
          </p:cNvPr>
          <p:cNvSpPr>
            <a:spLocks noGrp="1"/>
          </p:cNvSpPr>
          <p:nvPr>
            <p:ph type="subTitle" idx="1"/>
          </p:nvPr>
        </p:nvSpPr>
        <p:spPr>
          <a:xfrm>
            <a:off x="777240" y="4456143"/>
            <a:ext cx="4887458" cy="1327421"/>
          </a:xfrm>
        </p:spPr>
        <p:txBody>
          <a:bodyPr anchor="t">
            <a:normAutofit/>
          </a:bodyPr>
          <a:lstStyle/>
          <a:p>
            <a:pPr algn="l"/>
            <a:r>
              <a:rPr lang="en-CA" sz="4000" dirty="0">
                <a:solidFill>
                  <a:srgbClr val="FFFFFF"/>
                </a:solidFill>
              </a:rPr>
              <a:t>Text: Matthew 5:13</a:t>
            </a:r>
          </a:p>
        </p:txBody>
      </p:sp>
    </p:spTree>
    <p:extLst>
      <p:ext uri="{BB962C8B-B14F-4D97-AF65-F5344CB8AC3E}">
        <p14:creationId xmlns:p14="http://schemas.microsoft.com/office/powerpoint/2010/main" val="88090849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B166AA3-1237-CCD4-BF2C-3D978739B3A5}"/>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3F5136F-71A0-EA27-8039-3E64C857D5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9804497D-3847-F5AE-7756-E8B3BEFCA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9C62CA0B-D2CE-AD72-11EC-8B8C0661A431}"/>
              </a:ext>
            </a:extLst>
          </p:cNvPr>
          <p:cNvSpPr>
            <a:spLocks noGrp="1"/>
          </p:cNvSpPr>
          <p:nvPr>
            <p:ph type="ctrTitle"/>
          </p:nvPr>
        </p:nvSpPr>
        <p:spPr>
          <a:xfrm>
            <a:off x="821414" y="476600"/>
            <a:ext cx="4347082" cy="1626078"/>
          </a:xfrm>
        </p:spPr>
        <p:txBody>
          <a:bodyPr>
            <a:normAutofit/>
          </a:bodyPr>
          <a:lstStyle/>
          <a:p>
            <a:pPr algn="l"/>
            <a:r>
              <a:rPr lang="en-CA" i="1" dirty="0"/>
              <a:t>III. THE PERIL OF SALT</a:t>
            </a:r>
          </a:p>
        </p:txBody>
      </p:sp>
      <p:sp>
        <p:nvSpPr>
          <p:cNvPr id="3" name="Subtitle 2">
            <a:extLst>
              <a:ext uri="{FF2B5EF4-FFF2-40B4-BE49-F238E27FC236}">
                <a16:creationId xmlns:a16="http://schemas.microsoft.com/office/drawing/2014/main" id="{52191022-BE36-57D8-5FBC-1B647BED1543}"/>
              </a:ext>
            </a:extLst>
          </p:cNvPr>
          <p:cNvSpPr>
            <a:spLocks noGrp="1"/>
          </p:cNvSpPr>
          <p:nvPr>
            <p:ph type="subTitle" idx="1"/>
          </p:nvPr>
        </p:nvSpPr>
        <p:spPr>
          <a:xfrm>
            <a:off x="740067" y="2203627"/>
            <a:ext cx="4347082" cy="1115736"/>
          </a:xfrm>
        </p:spPr>
        <p:txBody>
          <a:bodyPr>
            <a:normAutofit lnSpcReduction="10000"/>
          </a:bodyPr>
          <a:lstStyle/>
          <a:p>
            <a:pPr algn="l"/>
            <a:r>
              <a:rPr lang="en-CA" sz="4000" dirty="0"/>
              <a:t>A. The Pollution of Salt</a:t>
            </a:r>
          </a:p>
        </p:txBody>
      </p:sp>
      <p:sp>
        <p:nvSpPr>
          <p:cNvPr id="14" name="Rectangle 13">
            <a:extLst>
              <a:ext uri="{FF2B5EF4-FFF2-40B4-BE49-F238E27FC236}">
                <a16:creationId xmlns:a16="http://schemas.microsoft.com/office/drawing/2014/main" id="{8FC94B82-59C0-7149-51E8-51DEAB9D4F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CF8077F-1614-4442-8897-D1146D7F4670}"/>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203901" y="1979961"/>
            <a:ext cx="5123394" cy="2899622"/>
          </a:xfrm>
          <a:prstGeom prst="rect">
            <a:avLst/>
          </a:prstGeom>
        </p:spPr>
      </p:pic>
      <p:sp>
        <p:nvSpPr>
          <p:cNvPr id="6" name="TextBox 5">
            <a:extLst>
              <a:ext uri="{FF2B5EF4-FFF2-40B4-BE49-F238E27FC236}">
                <a16:creationId xmlns:a16="http://schemas.microsoft.com/office/drawing/2014/main" id="{CA420D3D-9552-3575-B102-2FA4BD47B922}"/>
              </a:ext>
            </a:extLst>
          </p:cNvPr>
          <p:cNvSpPr txBox="1"/>
          <p:nvPr/>
        </p:nvSpPr>
        <p:spPr>
          <a:xfrm>
            <a:off x="229485" y="3811730"/>
            <a:ext cx="5530940" cy="1569660"/>
          </a:xfrm>
          <a:prstGeom prst="rect">
            <a:avLst/>
          </a:prstGeom>
          <a:noFill/>
        </p:spPr>
        <p:txBody>
          <a:bodyPr wrap="square">
            <a:spAutoFit/>
          </a:bodyPr>
          <a:lstStyle/>
          <a:p>
            <a:r>
              <a:rPr lang="en-CA" sz="3200" dirty="0"/>
              <a:t> The word </a:t>
            </a:r>
            <a:r>
              <a:rPr lang="en-CA" sz="3200" i="1" dirty="0"/>
              <a:t>“pollution” </a:t>
            </a:r>
            <a:r>
              <a:rPr lang="en-CA" sz="3200" dirty="0"/>
              <a:t>means </a:t>
            </a:r>
            <a:r>
              <a:rPr lang="en-CA" sz="3200" i="1" dirty="0"/>
              <a:t>“to make unclean or impure; dirty; corrupt.” </a:t>
            </a:r>
          </a:p>
        </p:txBody>
      </p:sp>
    </p:spTree>
    <p:extLst>
      <p:ext uri="{BB962C8B-B14F-4D97-AF65-F5344CB8AC3E}">
        <p14:creationId xmlns:p14="http://schemas.microsoft.com/office/powerpoint/2010/main" val="193242884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20000AC1-3B60-5FA8-D11D-24498CA14908}"/>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8CE424D-8DE3-4C62-7FE1-148DF03B42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B4C1F1D0-4B34-2B95-FC14-1B477FB754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B6B428F8-C35E-5D1D-7679-05A7382ABC49}"/>
              </a:ext>
            </a:extLst>
          </p:cNvPr>
          <p:cNvSpPr>
            <a:spLocks noGrp="1"/>
          </p:cNvSpPr>
          <p:nvPr>
            <p:ph type="ctrTitle"/>
          </p:nvPr>
        </p:nvSpPr>
        <p:spPr>
          <a:xfrm>
            <a:off x="821414" y="476600"/>
            <a:ext cx="4347082" cy="1626078"/>
          </a:xfrm>
        </p:spPr>
        <p:txBody>
          <a:bodyPr>
            <a:normAutofit/>
          </a:bodyPr>
          <a:lstStyle/>
          <a:p>
            <a:pPr algn="l"/>
            <a:r>
              <a:rPr lang="en-CA" i="1" dirty="0"/>
              <a:t>III. THE PERIL OF SALT</a:t>
            </a:r>
          </a:p>
        </p:txBody>
      </p:sp>
      <p:sp>
        <p:nvSpPr>
          <p:cNvPr id="3" name="Subtitle 2">
            <a:extLst>
              <a:ext uri="{FF2B5EF4-FFF2-40B4-BE49-F238E27FC236}">
                <a16:creationId xmlns:a16="http://schemas.microsoft.com/office/drawing/2014/main" id="{FE65C5D7-3A91-D46D-FA19-C1E7F7D9C3A5}"/>
              </a:ext>
            </a:extLst>
          </p:cNvPr>
          <p:cNvSpPr>
            <a:spLocks noGrp="1"/>
          </p:cNvSpPr>
          <p:nvPr>
            <p:ph type="subTitle" idx="1"/>
          </p:nvPr>
        </p:nvSpPr>
        <p:spPr>
          <a:xfrm>
            <a:off x="740067" y="2203627"/>
            <a:ext cx="4347082" cy="1115736"/>
          </a:xfrm>
        </p:spPr>
        <p:txBody>
          <a:bodyPr>
            <a:normAutofit lnSpcReduction="10000"/>
          </a:bodyPr>
          <a:lstStyle/>
          <a:p>
            <a:pPr algn="l"/>
            <a:r>
              <a:rPr lang="en-CA" sz="4000" dirty="0"/>
              <a:t>A. The Pollution of Salt</a:t>
            </a:r>
          </a:p>
        </p:txBody>
      </p:sp>
      <p:sp>
        <p:nvSpPr>
          <p:cNvPr id="14" name="Rectangle 13">
            <a:extLst>
              <a:ext uri="{FF2B5EF4-FFF2-40B4-BE49-F238E27FC236}">
                <a16:creationId xmlns:a16="http://schemas.microsoft.com/office/drawing/2014/main" id="{1FF35643-4A01-56A9-C8AD-7450CC777D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433C0E11-F2FB-00C2-2D4F-E436A1E51D2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995800" y="1659975"/>
            <a:ext cx="3539595" cy="3539595"/>
          </a:xfrm>
          <a:prstGeom prst="rect">
            <a:avLst/>
          </a:prstGeom>
        </p:spPr>
      </p:pic>
      <p:sp>
        <p:nvSpPr>
          <p:cNvPr id="6" name="TextBox 5">
            <a:extLst>
              <a:ext uri="{FF2B5EF4-FFF2-40B4-BE49-F238E27FC236}">
                <a16:creationId xmlns:a16="http://schemas.microsoft.com/office/drawing/2014/main" id="{A0D10B30-D795-32E8-FB30-E893645D113B}"/>
              </a:ext>
            </a:extLst>
          </p:cNvPr>
          <p:cNvSpPr txBox="1"/>
          <p:nvPr/>
        </p:nvSpPr>
        <p:spPr>
          <a:xfrm>
            <a:off x="229485" y="3811730"/>
            <a:ext cx="5530940" cy="2062103"/>
          </a:xfrm>
          <a:prstGeom prst="rect">
            <a:avLst/>
          </a:prstGeom>
          <a:noFill/>
        </p:spPr>
        <p:txBody>
          <a:bodyPr wrap="square">
            <a:spAutoFit/>
          </a:bodyPr>
          <a:lstStyle/>
          <a:p>
            <a:r>
              <a:rPr lang="en-CA" sz="3200" dirty="0"/>
              <a:t>  Not only is the </a:t>
            </a:r>
            <a:r>
              <a:rPr lang="en-CA" sz="3200" u="sng" dirty="0"/>
              <a:t>conduct </a:t>
            </a:r>
            <a:r>
              <a:rPr lang="en-CA" sz="3200" dirty="0"/>
              <a:t>of the church in question, but so is the very </a:t>
            </a:r>
            <a:r>
              <a:rPr lang="en-CA" sz="3200" u="sng" dirty="0"/>
              <a:t>character</a:t>
            </a:r>
            <a:r>
              <a:rPr lang="en-CA" sz="3200" dirty="0"/>
              <a:t> of the church.</a:t>
            </a:r>
          </a:p>
          <a:p>
            <a:r>
              <a:rPr lang="en-CA" sz="3200" dirty="0"/>
              <a:t>		     Warren </a:t>
            </a:r>
            <a:r>
              <a:rPr lang="en-CA" sz="3200" dirty="0" err="1"/>
              <a:t>Wiersbe</a:t>
            </a:r>
            <a:r>
              <a:rPr lang="en-CA" sz="3200" dirty="0"/>
              <a:t> </a:t>
            </a:r>
            <a:endParaRPr lang="en-CA" sz="3200" i="1" dirty="0"/>
          </a:p>
        </p:txBody>
      </p:sp>
    </p:spTree>
    <p:extLst>
      <p:ext uri="{BB962C8B-B14F-4D97-AF65-F5344CB8AC3E}">
        <p14:creationId xmlns:p14="http://schemas.microsoft.com/office/powerpoint/2010/main" val="77277864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9221B46D-9C79-0E95-2AF9-80DDFF566468}"/>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2A291A8-24C6-8610-6BCC-950A0BA2A46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128330D6-97D8-D01D-7B0F-D9B6991BE4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C563CCCD-D863-6897-D807-A46F41AF6699}"/>
              </a:ext>
            </a:extLst>
          </p:cNvPr>
          <p:cNvSpPr>
            <a:spLocks noGrp="1"/>
          </p:cNvSpPr>
          <p:nvPr>
            <p:ph type="ctrTitle"/>
          </p:nvPr>
        </p:nvSpPr>
        <p:spPr>
          <a:xfrm>
            <a:off x="821414" y="476600"/>
            <a:ext cx="4347082" cy="1626078"/>
          </a:xfrm>
        </p:spPr>
        <p:txBody>
          <a:bodyPr>
            <a:normAutofit/>
          </a:bodyPr>
          <a:lstStyle/>
          <a:p>
            <a:pPr algn="l"/>
            <a:r>
              <a:rPr lang="en-CA" i="1" dirty="0"/>
              <a:t>III. THE PERIL OF SALT</a:t>
            </a:r>
          </a:p>
        </p:txBody>
      </p:sp>
      <p:sp>
        <p:nvSpPr>
          <p:cNvPr id="3" name="Subtitle 2">
            <a:extLst>
              <a:ext uri="{FF2B5EF4-FFF2-40B4-BE49-F238E27FC236}">
                <a16:creationId xmlns:a16="http://schemas.microsoft.com/office/drawing/2014/main" id="{1752CB24-E457-641C-89CE-41C83F81FA92}"/>
              </a:ext>
            </a:extLst>
          </p:cNvPr>
          <p:cNvSpPr>
            <a:spLocks noGrp="1"/>
          </p:cNvSpPr>
          <p:nvPr>
            <p:ph type="subTitle" idx="1"/>
          </p:nvPr>
        </p:nvSpPr>
        <p:spPr>
          <a:xfrm>
            <a:off x="740067" y="2203627"/>
            <a:ext cx="4347082" cy="1115736"/>
          </a:xfrm>
        </p:spPr>
        <p:txBody>
          <a:bodyPr>
            <a:normAutofit fontScale="92500"/>
          </a:bodyPr>
          <a:lstStyle/>
          <a:p>
            <a:pPr algn="l"/>
            <a:r>
              <a:rPr lang="en-CA" sz="4000" dirty="0"/>
              <a:t>B. The Precariousness of Salt</a:t>
            </a:r>
          </a:p>
        </p:txBody>
      </p:sp>
      <p:sp>
        <p:nvSpPr>
          <p:cNvPr id="14" name="Rectangle 13">
            <a:extLst>
              <a:ext uri="{FF2B5EF4-FFF2-40B4-BE49-F238E27FC236}">
                <a16:creationId xmlns:a16="http://schemas.microsoft.com/office/drawing/2014/main" id="{87160B87-1F36-589B-9DA0-D49FD5A74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804EBBD-6BAF-B929-668F-AF967E4ECF5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995800" y="2436595"/>
            <a:ext cx="3539595" cy="1986355"/>
          </a:xfrm>
          <a:prstGeom prst="rect">
            <a:avLst/>
          </a:prstGeom>
        </p:spPr>
      </p:pic>
      <p:sp>
        <p:nvSpPr>
          <p:cNvPr id="6" name="TextBox 5">
            <a:extLst>
              <a:ext uri="{FF2B5EF4-FFF2-40B4-BE49-F238E27FC236}">
                <a16:creationId xmlns:a16="http://schemas.microsoft.com/office/drawing/2014/main" id="{5E1A3C22-3752-B89A-92DF-93E22F56935E}"/>
              </a:ext>
            </a:extLst>
          </p:cNvPr>
          <p:cNvSpPr txBox="1"/>
          <p:nvPr/>
        </p:nvSpPr>
        <p:spPr>
          <a:xfrm>
            <a:off x="229485" y="3811730"/>
            <a:ext cx="5530940" cy="3046988"/>
          </a:xfrm>
          <a:prstGeom prst="rect">
            <a:avLst/>
          </a:prstGeom>
          <a:noFill/>
        </p:spPr>
        <p:txBody>
          <a:bodyPr wrap="square">
            <a:spAutoFit/>
          </a:bodyPr>
          <a:lstStyle/>
          <a:p>
            <a:r>
              <a:rPr lang="en-CA" sz="3200" i="1" dirty="0"/>
              <a:t>“You are the salt of the earth. </a:t>
            </a:r>
            <a:r>
              <a:rPr lang="en-CA" sz="3200" i="1" u="sng" dirty="0"/>
              <a:t>But if the salt loses its saltiness, how can it be made salty again</a:t>
            </a:r>
            <a:r>
              <a:rPr lang="en-CA" sz="3200" i="1" dirty="0"/>
              <a:t>?”</a:t>
            </a:r>
          </a:p>
          <a:p>
            <a:r>
              <a:rPr lang="en-CA" sz="3200" i="1" dirty="0"/>
              <a:t>			Matthew 5:13</a:t>
            </a:r>
          </a:p>
          <a:p>
            <a:endParaRPr lang="en-CA" sz="3200" i="1" dirty="0"/>
          </a:p>
        </p:txBody>
      </p:sp>
      <p:sp>
        <p:nvSpPr>
          <p:cNvPr id="4" name="TextBox 3">
            <a:extLst>
              <a:ext uri="{FF2B5EF4-FFF2-40B4-BE49-F238E27FC236}">
                <a16:creationId xmlns:a16="http://schemas.microsoft.com/office/drawing/2014/main" id="{E41C1007-DD53-54FE-3139-49959698541F}"/>
              </a:ext>
            </a:extLst>
          </p:cNvPr>
          <p:cNvSpPr txBox="1"/>
          <p:nvPr/>
        </p:nvSpPr>
        <p:spPr>
          <a:xfrm>
            <a:off x="6952973" y="4770783"/>
            <a:ext cx="3745949" cy="954107"/>
          </a:xfrm>
          <a:prstGeom prst="rect">
            <a:avLst/>
          </a:prstGeom>
          <a:noFill/>
        </p:spPr>
        <p:txBody>
          <a:bodyPr wrap="square" rtlCol="0">
            <a:spAutoFit/>
          </a:bodyPr>
          <a:lstStyle/>
          <a:p>
            <a:r>
              <a:rPr lang="en-CA" sz="2800" dirty="0"/>
              <a:t>1/5 of Global farm soil is degraded by salt</a:t>
            </a:r>
          </a:p>
        </p:txBody>
      </p:sp>
    </p:spTree>
    <p:extLst>
      <p:ext uri="{BB962C8B-B14F-4D97-AF65-F5344CB8AC3E}">
        <p14:creationId xmlns:p14="http://schemas.microsoft.com/office/powerpoint/2010/main" val="187410696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CDD9BD08-6557-45AC-ED55-9393E10CDF5D}"/>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B52EB34-C4F4-CAE4-2881-4792753222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4E0CA600-D4B9-3C2D-F9B7-0433238205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F1AD0CAE-CF9E-DA2A-FECD-6BE438D45053}"/>
              </a:ext>
            </a:extLst>
          </p:cNvPr>
          <p:cNvSpPr>
            <a:spLocks noGrp="1"/>
          </p:cNvSpPr>
          <p:nvPr>
            <p:ph type="ctrTitle"/>
          </p:nvPr>
        </p:nvSpPr>
        <p:spPr>
          <a:xfrm>
            <a:off x="821414" y="476600"/>
            <a:ext cx="4347082" cy="1626078"/>
          </a:xfrm>
        </p:spPr>
        <p:txBody>
          <a:bodyPr>
            <a:normAutofit/>
          </a:bodyPr>
          <a:lstStyle/>
          <a:p>
            <a:pPr algn="l"/>
            <a:r>
              <a:rPr lang="en-CA" i="1" dirty="0"/>
              <a:t>III. THE PERIL OF SALT</a:t>
            </a:r>
          </a:p>
        </p:txBody>
      </p:sp>
      <p:sp>
        <p:nvSpPr>
          <p:cNvPr id="3" name="Subtitle 2">
            <a:extLst>
              <a:ext uri="{FF2B5EF4-FFF2-40B4-BE49-F238E27FC236}">
                <a16:creationId xmlns:a16="http://schemas.microsoft.com/office/drawing/2014/main" id="{B4E5BF4F-CC1A-5626-B00A-29478251588D}"/>
              </a:ext>
            </a:extLst>
          </p:cNvPr>
          <p:cNvSpPr>
            <a:spLocks noGrp="1"/>
          </p:cNvSpPr>
          <p:nvPr>
            <p:ph type="subTitle" idx="1"/>
          </p:nvPr>
        </p:nvSpPr>
        <p:spPr>
          <a:xfrm>
            <a:off x="740067" y="2203627"/>
            <a:ext cx="4347082" cy="1115736"/>
          </a:xfrm>
        </p:spPr>
        <p:txBody>
          <a:bodyPr>
            <a:normAutofit fontScale="92500"/>
          </a:bodyPr>
          <a:lstStyle/>
          <a:p>
            <a:pPr algn="l"/>
            <a:r>
              <a:rPr lang="en-CA" sz="4000" dirty="0"/>
              <a:t>B. The Precariousness of Salt</a:t>
            </a:r>
          </a:p>
        </p:txBody>
      </p:sp>
      <p:sp>
        <p:nvSpPr>
          <p:cNvPr id="14" name="Rectangle 13">
            <a:extLst>
              <a:ext uri="{FF2B5EF4-FFF2-40B4-BE49-F238E27FC236}">
                <a16:creationId xmlns:a16="http://schemas.microsoft.com/office/drawing/2014/main" id="{3967D16F-3B02-960B-09CA-E62D28E245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1B4F1C6-32DD-63B5-9BEF-F69EB2755F11}"/>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995800" y="2436595"/>
            <a:ext cx="3539595" cy="1986355"/>
          </a:xfrm>
          <a:prstGeom prst="rect">
            <a:avLst/>
          </a:prstGeom>
        </p:spPr>
      </p:pic>
      <p:sp>
        <p:nvSpPr>
          <p:cNvPr id="6" name="TextBox 5">
            <a:extLst>
              <a:ext uri="{FF2B5EF4-FFF2-40B4-BE49-F238E27FC236}">
                <a16:creationId xmlns:a16="http://schemas.microsoft.com/office/drawing/2014/main" id="{E884FBC1-619D-786E-3E1B-0EACC1D79CA2}"/>
              </a:ext>
            </a:extLst>
          </p:cNvPr>
          <p:cNvSpPr txBox="1"/>
          <p:nvPr/>
        </p:nvSpPr>
        <p:spPr>
          <a:xfrm>
            <a:off x="229485" y="3811730"/>
            <a:ext cx="5530940" cy="2554545"/>
          </a:xfrm>
          <a:prstGeom prst="rect">
            <a:avLst/>
          </a:prstGeom>
          <a:noFill/>
        </p:spPr>
        <p:txBody>
          <a:bodyPr wrap="square">
            <a:spAutoFit/>
          </a:bodyPr>
          <a:lstStyle/>
          <a:p>
            <a:r>
              <a:rPr lang="en-CA" sz="3200" i="1" dirty="0"/>
              <a:t>“To keep oneself (unstained) from being polluted by the world.”</a:t>
            </a:r>
          </a:p>
          <a:p>
            <a:r>
              <a:rPr lang="en-CA" sz="3200" i="1" dirty="0"/>
              <a:t>			   James 1:27</a:t>
            </a:r>
          </a:p>
          <a:p>
            <a:endParaRPr lang="en-CA" sz="3200" i="1" dirty="0"/>
          </a:p>
        </p:txBody>
      </p:sp>
      <p:sp>
        <p:nvSpPr>
          <p:cNvPr id="4" name="TextBox 3">
            <a:extLst>
              <a:ext uri="{FF2B5EF4-FFF2-40B4-BE49-F238E27FC236}">
                <a16:creationId xmlns:a16="http://schemas.microsoft.com/office/drawing/2014/main" id="{ABE1F963-BC6F-CF85-AA8E-0F4C7FF8FB94}"/>
              </a:ext>
            </a:extLst>
          </p:cNvPr>
          <p:cNvSpPr txBox="1"/>
          <p:nvPr/>
        </p:nvSpPr>
        <p:spPr>
          <a:xfrm>
            <a:off x="6952973" y="4770783"/>
            <a:ext cx="3745949" cy="954107"/>
          </a:xfrm>
          <a:prstGeom prst="rect">
            <a:avLst/>
          </a:prstGeom>
          <a:noFill/>
        </p:spPr>
        <p:txBody>
          <a:bodyPr wrap="square" rtlCol="0">
            <a:spAutoFit/>
          </a:bodyPr>
          <a:lstStyle/>
          <a:p>
            <a:r>
              <a:rPr lang="en-CA" sz="2800" dirty="0"/>
              <a:t>1/5 of Global farm soil is degraded by salt</a:t>
            </a:r>
          </a:p>
        </p:txBody>
      </p:sp>
    </p:spTree>
    <p:extLst>
      <p:ext uri="{BB962C8B-B14F-4D97-AF65-F5344CB8AC3E}">
        <p14:creationId xmlns:p14="http://schemas.microsoft.com/office/powerpoint/2010/main" val="252892200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2654C6E9-2E0F-34A9-E94F-B431DCB37F7C}"/>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9953BFC-E850-FB3C-37CD-C344526FB4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9B27A9D7-C9EA-E15A-D4AE-5BE1641FA7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22BD3AF2-93CD-506C-8FB0-58A185E25D66}"/>
              </a:ext>
            </a:extLst>
          </p:cNvPr>
          <p:cNvSpPr>
            <a:spLocks noGrp="1"/>
          </p:cNvSpPr>
          <p:nvPr>
            <p:ph type="ctrTitle"/>
          </p:nvPr>
        </p:nvSpPr>
        <p:spPr>
          <a:xfrm>
            <a:off x="335685" y="238061"/>
            <a:ext cx="5318539" cy="1626078"/>
          </a:xfrm>
        </p:spPr>
        <p:txBody>
          <a:bodyPr>
            <a:normAutofit/>
          </a:bodyPr>
          <a:lstStyle/>
          <a:p>
            <a:pPr algn="l"/>
            <a:r>
              <a:rPr lang="en-CA" i="1" dirty="0"/>
              <a:t>III. THE PERIL OF SALT</a:t>
            </a:r>
          </a:p>
        </p:txBody>
      </p:sp>
      <p:sp>
        <p:nvSpPr>
          <p:cNvPr id="3" name="Subtitle 2">
            <a:extLst>
              <a:ext uri="{FF2B5EF4-FFF2-40B4-BE49-F238E27FC236}">
                <a16:creationId xmlns:a16="http://schemas.microsoft.com/office/drawing/2014/main" id="{EDE80FE2-7CC1-6351-FCD7-0B25F397F75F}"/>
              </a:ext>
            </a:extLst>
          </p:cNvPr>
          <p:cNvSpPr>
            <a:spLocks noGrp="1"/>
          </p:cNvSpPr>
          <p:nvPr>
            <p:ph type="subTitle" idx="1"/>
          </p:nvPr>
        </p:nvSpPr>
        <p:spPr>
          <a:xfrm>
            <a:off x="740067" y="2203627"/>
            <a:ext cx="4347082" cy="1115736"/>
          </a:xfrm>
        </p:spPr>
        <p:txBody>
          <a:bodyPr>
            <a:normAutofit fontScale="92500"/>
          </a:bodyPr>
          <a:lstStyle/>
          <a:p>
            <a:pPr algn="l"/>
            <a:r>
              <a:rPr lang="en-CA" sz="4000" dirty="0"/>
              <a:t>C. The Perishableness of Salt</a:t>
            </a:r>
          </a:p>
        </p:txBody>
      </p:sp>
      <p:sp>
        <p:nvSpPr>
          <p:cNvPr id="14" name="Rectangle 13">
            <a:extLst>
              <a:ext uri="{FF2B5EF4-FFF2-40B4-BE49-F238E27FC236}">
                <a16:creationId xmlns:a16="http://schemas.microsoft.com/office/drawing/2014/main" id="{CC8B7293-3998-D07F-DF9E-2AF30C0851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DD89798F-F4A3-A873-CE95-55A41C1514D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509545" y="1041009"/>
            <a:ext cx="4561578" cy="4829908"/>
          </a:xfrm>
          <a:prstGeom prst="rect">
            <a:avLst/>
          </a:prstGeom>
        </p:spPr>
      </p:pic>
      <p:sp>
        <p:nvSpPr>
          <p:cNvPr id="6" name="TextBox 5">
            <a:extLst>
              <a:ext uri="{FF2B5EF4-FFF2-40B4-BE49-F238E27FC236}">
                <a16:creationId xmlns:a16="http://schemas.microsoft.com/office/drawing/2014/main" id="{F897C23A-7633-85F0-EDE5-ACF4D6CD23CB}"/>
              </a:ext>
            </a:extLst>
          </p:cNvPr>
          <p:cNvSpPr txBox="1"/>
          <p:nvPr/>
        </p:nvSpPr>
        <p:spPr>
          <a:xfrm>
            <a:off x="229485" y="3811730"/>
            <a:ext cx="5530940" cy="2554545"/>
          </a:xfrm>
          <a:prstGeom prst="rect">
            <a:avLst/>
          </a:prstGeom>
          <a:noFill/>
        </p:spPr>
        <p:txBody>
          <a:bodyPr wrap="square">
            <a:spAutoFit/>
          </a:bodyPr>
          <a:lstStyle/>
          <a:p>
            <a:r>
              <a:rPr lang="en-CA" sz="3200" i="1" dirty="0"/>
              <a:t>“It is no longer good for anything, except to be thrown out and trampled by men.”</a:t>
            </a:r>
          </a:p>
          <a:p>
            <a:r>
              <a:rPr lang="en-CA" sz="3200" i="1" dirty="0"/>
              <a:t>			Matthew 5:13</a:t>
            </a:r>
          </a:p>
          <a:p>
            <a:endParaRPr lang="en-CA" sz="3200" i="1" dirty="0"/>
          </a:p>
        </p:txBody>
      </p:sp>
    </p:spTree>
    <p:extLst>
      <p:ext uri="{BB962C8B-B14F-4D97-AF65-F5344CB8AC3E}">
        <p14:creationId xmlns:p14="http://schemas.microsoft.com/office/powerpoint/2010/main" val="190847323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B3B47620-F04D-DEEF-7766-D2A26B97BBB6}"/>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F87039A-D138-C9DC-CEA3-D9F928E6D4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61131764-D41D-383E-7976-5E8576ABA7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D962A085-6E4B-74E2-A616-E5D202B4F1AE}"/>
              </a:ext>
            </a:extLst>
          </p:cNvPr>
          <p:cNvSpPr>
            <a:spLocks noGrp="1"/>
          </p:cNvSpPr>
          <p:nvPr>
            <p:ph type="ctrTitle"/>
          </p:nvPr>
        </p:nvSpPr>
        <p:spPr>
          <a:xfrm>
            <a:off x="572087" y="3030398"/>
            <a:ext cx="4770158" cy="2975391"/>
          </a:xfrm>
        </p:spPr>
        <p:txBody>
          <a:bodyPr>
            <a:noAutofit/>
          </a:bodyPr>
          <a:lstStyle/>
          <a:p>
            <a:pPr algn="l"/>
            <a:r>
              <a:rPr lang="en-CA" sz="4000" i="1" dirty="0"/>
              <a:t>“You are the salt of the earth. But if the salt loses its saltiness, how can it be made salty again? It is no longer good for anything, except to be thrown out and trampled by men.”</a:t>
            </a:r>
            <a:br>
              <a:rPr lang="en-CA" sz="4000" i="1" dirty="0"/>
            </a:br>
            <a:r>
              <a:rPr lang="en-CA" sz="4000" i="1" dirty="0"/>
              <a:t>	    Matthew 5:13</a:t>
            </a:r>
          </a:p>
        </p:txBody>
      </p:sp>
      <p:sp>
        <p:nvSpPr>
          <p:cNvPr id="14" name="Rectangle 13">
            <a:extLst>
              <a:ext uri="{FF2B5EF4-FFF2-40B4-BE49-F238E27FC236}">
                <a16:creationId xmlns:a16="http://schemas.microsoft.com/office/drawing/2014/main" id="{805C344D-BAE3-0563-1032-A2BF562F1E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 salt spilling out of a glass container&#10;&#10;Description automatically generated">
            <a:extLst>
              <a:ext uri="{FF2B5EF4-FFF2-40B4-BE49-F238E27FC236}">
                <a16:creationId xmlns:a16="http://schemas.microsoft.com/office/drawing/2014/main" id="{C8EDE172-539D-2EB9-905E-6B1CB06ADED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1119" y="1589474"/>
            <a:ext cx="5888959" cy="3680599"/>
          </a:xfrm>
          <a:prstGeom prst="rect">
            <a:avLst/>
          </a:prstGeom>
        </p:spPr>
      </p:pic>
    </p:spTree>
    <p:extLst>
      <p:ext uri="{BB962C8B-B14F-4D97-AF65-F5344CB8AC3E}">
        <p14:creationId xmlns:p14="http://schemas.microsoft.com/office/powerpoint/2010/main" val="209447334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70A6FC5B-9320-C400-5FBE-428E19F8A4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690727-47A0-EF47-D3E0-EF3CCE3612C1}"/>
              </a:ext>
            </a:extLst>
          </p:cNvPr>
          <p:cNvSpPr>
            <a:spLocks noGrp="1"/>
          </p:cNvSpPr>
          <p:nvPr>
            <p:ph type="ctrTitle"/>
          </p:nvPr>
        </p:nvSpPr>
        <p:spPr>
          <a:xfrm>
            <a:off x="506437" y="403273"/>
            <a:ext cx="4825218" cy="715181"/>
          </a:xfrm>
        </p:spPr>
        <p:txBody>
          <a:bodyPr>
            <a:noAutofit/>
          </a:bodyPr>
          <a:lstStyle/>
          <a:p>
            <a:pPr algn="l"/>
            <a:r>
              <a:rPr lang="en-CA" sz="3600" i="1" dirty="0"/>
              <a:t>I. THE PURPOSE OF SALT</a:t>
            </a:r>
          </a:p>
        </p:txBody>
      </p:sp>
      <p:sp>
        <p:nvSpPr>
          <p:cNvPr id="3" name="Subtitle 2">
            <a:extLst>
              <a:ext uri="{FF2B5EF4-FFF2-40B4-BE49-F238E27FC236}">
                <a16:creationId xmlns:a16="http://schemas.microsoft.com/office/drawing/2014/main" id="{9B46BB93-FAEE-26E7-1989-F5FEBEB02F64}"/>
              </a:ext>
            </a:extLst>
          </p:cNvPr>
          <p:cNvSpPr>
            <a:spLocks noGrp="1"/>
          </p:cNvSpPr>
          <p:nvPr>
            <p:ph type="subTitle" idx="1"/>
          </p:nvPr>
        </p:nvSpPr>
        <p:spPr>
          <a:xfrm>
            <a:off x="561009" y="1720230"/>
            <a:ext cx="3582572" cy="479632"/>
          </a:xfrm>
        </p:spPr>
        <p:txBody>
          <a:bodyPr>
            <a:noAutofit/>
          </a:bodyPr>
          <a:lstStyle/>
          <a:p>
            <a:r>
              <a:rPr lang="en-CA" sz="4000" dirty="0"/>
              <a:t>A. Its Preserving Effect</a:t>
            </a:r>
          </a:p>
          <a:p>
            <a:r>
              <a:rPr lang="en-CA" sz="4000" dirty="0"/>
              <a:t> </a:t>
            </a:r>
          </a:p>
        </p:txBody>
      </p:sp>
      <p:pic>
        <p:nvPicPr>
          <p:cNvPr id="5" name="Picture 4">
            <a:extLst>
              <a:ext uri="{FF2B5EF4-FFF2-40B4-BE49-F238E27FC236}">
                <a16:creationId xmlns:a16="http://schemas.microsoft.com/office/drawing/2014/main" id="{A423DC19-737D-4890-CA34-4D35D856CF7A}"/>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311866" y="1589474"/>
            <a:ext cx="4907465" cy="3680599"/>
          </a:xfrm>
          <a:prstGeom prst="rect">
            <a:avLst/>
          </a:prstGeom>
        </p:spPr>
      </p:pic>
      <p:sp>
        <p:nvSpPr>
          <p:cNvPr id="6" name="TextBox 5">
            <a:extLst>
              <a:ext uri="{FF2B5EF4-FFF2-40B4-BE49-F238E27FC236}">
                <a16:creationId xmlns:a16="http://schemas.microsoft.com/office/drawing/2014/main" id="{2842F0F7-8AA9-6660-623B-F4F7CB5C9B41}"/>
              </a:ext>
            </a:extLst>
          </p:cNvPr>
          <p:cNvSpPr txBox="1"/>
          <p:nvPr/>
        </p:nvSpPr>
        <p:spPr>
          <a:xfrm>
            <a:off x="603757" y="3873309"/>
            <a:ext cx="4825218" cy="1569660"/>
          </a:xfrm>
          <a:prstGeom prst="rect">
            <a:avLst/>
          </a:prstGeom>
          <a:noFill/>
        </p:spPr>
        <p:txBody>
          <a:bodyPr wrap="square">
            <a:spAutoFit/>
          </a:bodyPr>
          <a:lstStyle/>
          <a:p>
            <a:r>
              <a:rPr lang="en-CA" i="1" dirty="0"/>
              <a:t> </a:t>
            </a:r>
            <a:r>
              <a:rPr lang="en-CA" sz="3200" i="1" dirty="0"/>
              <a:t>“an everlasting covenant of salt” </a:t>
            </a:r>
          </a:p>
          <a:p>
            <a:r>
              <a:rPr lang="en-CA" sz="3200" dirty="0"/>
              <a:t>		</a:t>
            </a:r>
            <a:r>
              <a:rPr lang="en-CA" sz="3200" i="1" dirty="0"/>
              <a:t>Numbers 18:19</a:t>
            </a:r>
          </a:p>
        </p:txBody>
      </p:sp>
    </p:spTree>
    <p:extLst>
      <p:ext uri="{BB962C8B-B14F-4D97-AF65-F5344CB8AC3E}">
        <p14:creationId xmlns:p14="http://schemas.microsoft.com/office/powerpoint/2010/main" val="15008645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9EE6D49B-4216-710D-CB13-5092450AFA6A}"/>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518D20D-5F05-49C3-8900-68783F8ACB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FF50CA5B-2FF8-43D9-B7D8-3BDE1BFD3C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D0AA475D-65DD-0D49-A367-3DD79951E7EF}"/>
              </a:ext>
            </a:extLst>
          </p:cNvPr>
          <p:cNvSpPr>
            <a:spLocks noGrp="1"/>
          </p:cNvSpPr>
          <p:nvPr>
            <p:ph type="ctrTitle"/>
          </p:nvPr>
        </p:nvSpPr>
        <p:spPr>
          <a:xfrm>
            <a:off x="777240" y="1122363"/>
            <a:ext cx="4347082" cy="2387600"/>
          </a:xfrm>
        </p:spPr>
        <p:txBody>
          <a:bodyPr>
            <a:normAutofit/>
          </a:bodyPr>
          <a:lstStyle/>
          <a:p>
            <a:pPr algn="l"/>
            <a:r>
              <a:rPr lang="en-CA" i="1"/>
              <a:t>I. THE PURPOSE OF SALT</a:t>
            </a:r>
          </a:p>
        </p:txBody>
      </p:sp>
      <p:sp>
        <p:nvSpPr>
          <p:cNvPr id="3" name="Subtitle 2">
            <a:extLst>
              <a:ext uri="{FF2B5EF4-FFF2-40B4-BE49-F238E27FC236}">
                <a16:creationId xmlns:a16="http://schemas.microsoft.com/office/drawing/2014/main" id="{15B0EFCF-945B-3DAC-5554-5432EC458792}"/>
              </a:ext>
            </a:extLst>
          </p:cNvPr>
          <p:cNvSpPr>
            <a:spLocks noGrp="1"/>
          </p:cNvSpPr>
          <p:nvPr>
            <p:ph type="subTitle" idx="1"/>
          </p:nvPr>
        </p:nvSpPr>
        <p:spPr>
          <a:xfrm>
            <a:off x="777240" y="3602038"/>
            <a:ext cx="4347082" cy="1655762"/>
          </a:xfrm>
        </p:spPr>
        <p:txBody>
          <a:bodyPr>
            <a:normAutofit/>
          </a:bodyPr>
          <a:lstStyle/>
          <a:p>
            <a:pPr algn="l"/>
            <a:r>
              <a:rPr lang="en-CA" sz="4000" dirty="0"/>
              <a:t>B. Its Protective Effect </a:t>
            </a:r>
          </a:p>
        </p:txBody>
      </p:sp>
      <p:sp>
        <p:nvSpPr>
          <p:cNvPr id="14" name="Rectangle 13">
            <a:extLst>
              <a:ext uri="{FF2B5EF4-FFF2-40B4-BE49-F238E27FC236}">
                <a16:creationId xmlns:a16="http://schemas.microsoft.com/office/drawing/2014/main" id="{421A1E60-9477-4E7A-A6B2-63B329C81A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2D4C45C-A3B6-6E25-94E5-34B7CCCBF1D7}"/>
              </a:ext>
            </a:extLst>
          </p:cNvPr>
          <p:cNvPicPr>
            <a:picLocks noChangeAspect="1"/>
          </p:cNvPicPr>
          <p:nvPr/>
        </p:nvPicPr>
        <p:blipFill>
          <a:blip r:embed="rId2">
            <a:extLst>
              <a:ext uri="{28A0092B-C50C-407E-A947-70E740481C1C}">
                <a14:useLocalDpi xmlns:a14="http://schemas.microsoft.com/office/drawing/2010/main" val="0"/>
              </a:ext>
            </a:extLst>
          </a:blip>
          <a:stretch/>
        </p:blipFill>
        <p:spPr>
          <a:xfrm>
            <a:off x="5821119" y="485294"/>
            <a:ext cx="5888959" cy="5888959"/>
          </a:xfrm>
          <a:prstGeom prst="rect">
            <a:avLst/>
          </a:prstGeom>
        </p:spPr>
      </p:pic>
    </p:spTree>
    <p:extLst>
      <p:ext uri="{BB962C8B-B14F-4D97-AF65-F5344CB8AC3E}">
        <p14:creationId xmlns:p14="http://schemas.microsoft.com/office/powerpoint/2010/main" val="277279080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3C159473-97FB-C3CB-5AF4-96A147D33C7E}"/>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56D66EFA-71E8-772B-DC6D-8D906560B3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31B2A08E-CAE0-B5A4-0626-650369AF1A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AF52035E-727F-ACA3-9E9A-5B52D1D77D47}"/>
              </a:ext>
            </a:extLst>
          </p:cNvPr>
          <p:cNvSpPr>
            <a:spLocks noGrp="1"/>
          </p:cNvSpPr>
          <p:nvPr>
            <p:ph type="ctrTitle"/>
          </p:nvPr>
        </p:nvSpPr>
        <p:spPr>
          <a:xfrm>
            <a:off x="777240" y="1122363"/>
            <a:ext cx="4347082" cy="2387600"/>
          </a:xfrm>
        </p:spPr>
        <p:txBody>
          <a:bodyPr>
            <a:normAutofit/>
          </a:bodyPr>
          <a:lstStyle/>
          <a:p>
            <a:pPr algn="l"/>
            <a:r>
              <a:rPr lang="en-CA" i="1"/>
              <a:t>I. THE PURPOSE OF SALT</a:t>
            </a:r>
          </a:p>
        </p:txBody>
      </p:sp>
      <p:sp>
        <p:nvSpPr>
          <p:cNvPr id="3" name="Subtitle 2">
            <a:extLst>
              <a:ext uri="{FF2B5EF4-FFF2-40B4-BE49-F238E27FC236}">
                <a16:creationId xmlns:a16="http://schemas.microsoft.com/office/drawing/2014/main" id="{607D4BBF-6ECD-3D86-0E8E-52C07A8912FF}"/>
              </a:ext>
            </a:extLst>
          </p:cNvPr>
          <p:cNvSpPr>
            <a:spLocks noGrp="1"/>
          </p:cNvSpPr>
          <p:nvPr>
            <p:ph type="subTitle" idx="1"/>
          </p:nvPr>
        </p:nvSpPr>
        <p:spPr>
          <a:xfrm>
            <a:off x="777240" y="3602038"/>
            <a:ext cx="4347082" cy="1655762"/>
          </a:xfrm>
        </p:spPr>
        <p:txBody>
          <a:bodyPr>
            <a:normAutofit/>
          </a:bodyPr>
          <a:lstStyle/>
          <a:p>
            <a:pPr algn="l"/>
            <a:r>
              <a:rPr lang="en-CA" sz="4000" dirty="0"/>
              <a:t>C. Its Purification Effect </a:t>
            </a:r>
          </a:p>
        </p:txBody>
      </p:sp>
      <p:sp>
        <p:nvSpPr>
          <p:cNvPr id="14" name="Rectangle 13">
            <a:extLst>
              <a:ext uri="{FF2B5EF4-FFF2-40B4-BE49-F238E27FC236}">
                <a16:creationId xmlns:a16="http://schemas.microsoft.com/office/drawing/2014/main" id="{2C056E2D-91E1-1E94-0F8D-54353FF545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04424BA3-03E0-39C2-8AB3-6A4F06528C2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821119" y="1221414"/>
            <a:ext cx="5888959" cy="4416719"/>
          </a:xfrm>
          <a:prstGeom prst="rect">
            <a:avLst/>
          </a:prstGeom>
        </p:spPr>
      </p:pic>
    </p:spTree>
    <p:extLst>
      <p:ext uri="{BB962C8B-B14F-4D97-AF65-F5344CB8AC3E}">
        <p14:creationId xmlns:p14="http://schemas.microsoft.com/office/powerpoint/2010/main" val="395247143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261520FD-9DA2-C12A-1DE6-5CC882CF3C11}"/>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30C028-A138-DF1C-42D7-43DEA1C6D1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F80CC7BB-6543-E8CD-4B77-DDDF4C4141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E9467223-F867-FDC2-6C42-7BDB092D6191}"/>
              </a:ext>
            </a:extLst>
          </p:cNvPr>
          <p:cNvSpPr>
            <a:spLocks noGrp="1"/>
          </p:cNvSpPr>
          <p:nvPr>
            <p:ph type="ctrTitle"/>
          </p:nvPr>
        </p:nvSpPr>
        <p:spPr>
          <a:xfrm>
            <a:off x="777240" y="1122363"/>
            <a:ext cx="4347082" cy="2387600"/>
          </a:xfrm>
        </p:spPr>
        <p:txBody>
          <a:bodyPr>
            <a:normAutofit/>
          </a:bodyPr>
          <a:lstStyle/>
          <a:p>
            <a:pPr algn="l"/>
            <a:r>
              <a:rPr lang="en-CA" i="1"/>
              <a:t>I. THE PURPOSE OF SALT</a:t>
            </a:r>
          </a:p>
        </p:txBody>
      </p:sp>
      <p:sp>
        <p:nvSpPr>
          <p:cNvPr id="3" name="Subtitle 2">
            <a:extLst>
              <a:ext uri="{FF2B5EF4-FFF2-40B4-BE49-F238E27FC236}">
                <a16:creationId xmlns:a16="http://schemas.microsoft.com/office/drawing/2014/main" id="{53748D73-7102-8D15-4D10-F0C1505CA379}"/>
              </a:ext>
            </a:extLst>
          </p:cNvPr>
          <p:cNvSpPr>
            <a:spLocks noGrp="1"/>
          </p:cNvSpPr>
          <p:nvPr>
            <p:ph type="subTitle" idx="1"/>
          </p:nvPr>
        </p:nvSpPr>
        <p:spPr>
          <a:xfrm>
            <a:off x="777240" y="3602038"/>
            <a:ext cx="4347082" cy="1655762"/>
          </a:xfrm>
        </p:spPr>
        <p:txBody>
          <a:bodyPr>
            <a:normAutofit/>
          </a:bodyPr>
          <a:lstStyle/>
          <a:p>
            <a:pPr algn="l"/>
            <a:r>
              <a:rPr lang="en-CA" sz="4000" dirty="0"/>
              <a:t>D. Its Palatability Effect</a:t>
            </a:r>
          </a:p>
        </p:txBody>
      </p:sp>
      <p:sp>
        <p:nvSpPr>
          <p:cNvPr id="14" name="Rectangle 13">
            <a:extLst>
              <a:ext uri="{FF2B5EF4-FFF2-40B4-BE49-F238E27FC236}">
                <a16:creationId xmlns:a16="http://schemas.microsoft.com/office/drawing/2014/main" id="{A34E9D5A-EF3D-2D11-1FC3-3D825F8A6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6A231938-5A0D-E136-18C3-7CB3C7EA4082}"/>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636684" y="711374"/>
            <a:ext cx="4416719" cy="4416719"/>
          </a:xfrm>
          <a:prstGeom prst="rect">
            <a:avLst/>
          </a:prstGeom>
        </p:spPr>
      </p:pic>
      <p:sp>
        <p:nvSpPr>
          <p:cNvPr id="4" name="TextBox 3">
            <a:extLst>
              <a:ext uri="{FF2B5EF4-FFF2-40B4-BE49-F238E27FC236}">
                <a16:creationId xmlns:a16="http://schemas.microsoft.com/office/drawing/2014/main" id="{44EBB7C5-0CA1-AD92-2A30-392984FB401E}"/>
              </a:ext>
            </a:extLst>
          </p:cNvPr>
          <p:cNvSpPr txBox="1"/>
          <p:nvPr/>
        </p:nvSpPr>
        <p:spPr>
          <a:xfrm>
            <a:off x="6858321" y="5192519"/>
            <a:ext cx="3973443" cy="954107"/>
          </a:xfrm>
          <a:prstGeom prst="rect">
            <a:avLst/>
          </a:prstGeom>
          <a:noFill/>
        </p:spPr>
        <p:txBody>
          <a:bodyPr wrap="square" rtlCol="0">
            <a:spAutoFit/>
          </a:bodyPr>
          <a:lstStyle/>
          <a:p>
            <a:r>
              <a:rPr lang="en-CA" sz="2800" dirty="0"/>
              <a:t> The famous Jebel </a:t>
            </a:r>
            <a:r>
              <a:rPr lang="en-CA" sz="2800" dirty="0" err="1"/>
              <a:t>Usdum</a:t>
            </a:r>
            <a:endParaRPr lang="en-CA" sz="2800" dirty="0"/>
          </a:p>
          <a:p>
            <a:r>
              <a:rPr lang="en-CA" sz="2800" dirty="0"/>
              <a:t>is a mountain of rock salt</a:t>
            </a:r>
          </a:p>
        </p:txBody>
      </p:sp>
    </p:spTree>
    <p:extLst>
      <p:ext uri="{BB962C8B-B14F-4D97-AF65-F5344CB8AC3E}">
        <p14:creationId xmlns:p14="http://schemas.microsoft.com/office/powerpoint/2010/main" val="16177535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A74E9D32-7911-32D6-950F-CE5C0B50F1DF}"/>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65FA81B-C294-5C55-B61B-976BC8E30E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36E94A1D-0EC2-59EA-681F-93E5B724A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D51F9371-5A5C-916A-0E42-D18CF328B2DC}"/>
              </a:ext>
            </a:extLst>
          </p:cNvPr>
          <p:cNvSpPr>
            <a:spLocks noGrp="1"/>
          </p:cNvSpPr>
          <p:nvPr>
            <p:ph type="ctrTitle"/>
          </p:nvPr>
        </p:nvSpPr>
        <p:spPr>
          <a:xfrm>
            <a:off x="821414" y="476600"/>
            <a:ext cx="4347082" cy="2387600"/>
          </a:xfrm>
        </p:spPr>
        <p:txBody>
          <a:bodyPr>
            <a:normAutofit/>
          </a:bodyPr>
          <a:lstStyle/>
          <a:p>
            <a:pPr algn="l"/>
            <a:r>
              <a:rPr lang="en-CA" i="1" dirty="0"/>
              <a:t>II. THE PERPLEXITY OF SALT</a:t>
            </a:r>
          </a:p>
        </p:txBody>
      </p:sp>
      <p:sp>
        <p:nvSpPr>
          <p:cNvPr id="3" name="Subtitle 2">
            <a:extLst>
              <a:ext uri="{FF2B5EF4-FFF2-40B4-BE49-F238E27FC236}">
                <a16:creationId xmlns:a16="http://schemas.microsoft.com/office/drawing/2014/main" id="{57209B50-D23F-DF40-FDFF-FA37BA76026D}"/>
              </a:ext>
            </a:extLst>
          </p:cNvPr>
          <p:cNvSpPr>
            <a:spLocks noGrp="1"/>
          </p:cNvSpPr>
          <p:nvPr>
            <p:ph type="subTitle" idx="1"/>
          </p:nvPr>
        </p:nvSpPr>
        <p:spPr>
          <a:xfrm>
            <a:off x="740067" y="3138212"/>
            <a:ext cx="4347082" cy="1115736"/>
          </a:xfrm>
        </p:spPr>
        <p:txBody>
          <a:bodyPr>
            <a:normAutofit lnSpcReduction="10000"/>
          </a:bodyPr>
          <a:lstStyle/>
          <a:p>
            <a:pPr algn="l"/>
            <a:r>
              <a:rPr lang="en-CA" sz="4000" dirty="0"/>
              <a:t>A. The Pertinacity of Salt</a:t>
            </a:r>
          </a:p>
        </p:txBody>
      </p:sp>
      <p:sp>
        <p:nvSpPr>
          <p:cNvPr id="14" name="Rectangle 13">
            <a:extLst>
              <a:ext uri="{FF2B5EF4-FFF2-40B4-BE49-F238E27FC236}">
                <a16:creationId xmlns:a16="http://schemas.microsoft.com/office/drawing/2014/main" id="{AF19DE04-5913-A67C-4398-8FBF72E72D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01931FC-E0BB-01C7-2017-2DE7860CD5BC}"/>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203901" y="1293058"/>
            <a:ext cx="5123394" cy="4273430"/>
          </a:xfrm>
          <a:prstGeom prst="rect">
            <a:avLst/>
          </a:prstGeom>
        </p:spPr>
      </p:pic>
      <p:sp>
        <p:nvSpPr>
          <p:cNvPr id="6" name="TextBox 5">
            <a:extLst>
              <a:ext uri="{FF2B5EF4-FFF2-40B4-BE49-F238E27FC236}">
                <a16:creationId xmlns:a16="http://schemas.microsoft.com/office/drawing/2014/main" id="{FCD94FEA-B7F1-EFAD-A43F-E5D9998D6CF8}"/>
              </a:ext>
            </a:extLst>
          </p:cNvPr>
          <p:cNvSpPr txBox="1"/>
          <p:nvPr/>
        </p:nvSpPr>
        <p:spPr>
          <a:xfrm>
            <a:off x="287130" y="4651035"/>
            <a:ext cx="5530940" cy="1569660"/>
          </a:xfrm>
          <a:prstGeom prst="rect">
            <a:avLst/>
          </a:prstGeom>
          <a:noFill/>
        </p:spPr>
        <p:txBody>
          <a:bodyPr wrap="square">
            <a:spAutoFit/>
          </a:bodyPr>
          <a:lstStyle/>
          <a:p>
            <a:r>
              <a:rPr lang="en-CA" sz="3200" dirty="0"/>
              <a:t> “pertinacity” means </a:t>
            </a:r>
          </a:p>
          <a:p>
            <a:r>
              <a:rPr lang="en-CA" sz="3200" dirty="0"/>
              <a:t>“tenacity of purpose; unyielding adherence.” </a:t>
            </a:r>
          </a:p>
        </p:txBody>
      </p:sp>
    </p:spTree>
    <p:extLst>
      <p:ext uri="{BB962C8B-B14F-4D97-AF65-F5344CB8AC3E}">
        <p14:creationId xmlns:p14="http://schemas.microsoft.com/office/powerpoint/2010/main" val="151436512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2E77505D-5E0B-E560-6D9B-7EBC6F7AEB01}"/>
            </a:ext>
          </a:extLst>
        </p:cNvPr>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D04CF648-5CB3-49E4-BE34-8A0598901A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1" name="Rectangle 20">
            <a:extLst>
              <a:ext uri="{FF2B5EF4-FFF2-40B4-BE49-F238E27FC236}">
                <a16:creationId xmlns:a16="http://schemas.microsoft.com/office/drawing/2014/main" id="{669E559C-09DA-4586-86C9-F3C05D9A08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1910F0FF-C1F2-AF04-0363-EAE251312EC1}"/>
              </a:ext>
            </a:extLst>
          </p:cNvPr>
          <p:cNvSpPr>
            <a:spLocks noGrp="1"/>
          </p:cNvSpPr>
          <p:nvPr>
            <p:ph type="ctrTitle"/>
          </p:nvPr>
        </p:nvSpPr>
        <p:spPr>
          <a:xfrm>
            <a:off x="777240" y="1122363"/>
            <a:ext cx="4116035" cy="2387600"/>
          </a:xfrm>
        </p:spPr>
        <p:txBody>
          <a:bodyPr>
            <a:normAutofit/>
          </a:bodyPr>
          <a:lstStyle/>
          <a:p>
            <a:pPr algn="l"/>
            <a:r>
              <a:rPr lang="en-CA" i="1" dirty="0"/>
              <a:t>II. THE PERPLEXITY OF SALT</a:t>
            </a:r>
          </a:p>
        </p:txBody>
      </p:sp>
      <p:sp>
        <p:nvSpPr>
          <p:cNvPr id="3" name="Subtitle 2">
            <a:extLst>
              <a:ext uri="{FF2B5EF4-FFF2-40B4-BE49-F238E27FC236}">
                <a16:creationId xmlns:a16="http://schemas.microsoft.com/office/drawing/2014/main" id="{DAEDD991-F3B3-9765-C486-6BF1A6D53362}"/>
              </a:ext>
            </a:extLst>
          </p:cNvPr>
          <p:cNvSpPr>
            <a:spLocks noGrp="1"/>
          </p:cNvSpPr>
          <p:nvPr>
            <p:ph type="subTitle" idx="1"/>
          </p:nvPr>
        </p:nvSpPr>
        <p:spPr>
          <a:xfrm>
            <a:off x="777240" y="3602038"/>
            <a:ext cx="4116035" cy="1655762"/>
          </a:xfrm>
        </p:spPr>
        <p:txBody>
          <a:bodyPr>
            <a:normAutofit/>
          </a:bodyPr>
          <a:lstStyle/>
          <a:p>
            <a:pPr algn="l"/>
            <a:r>
              <a:rPr lang="en-CA" sz="4000" dirty="0"/>
              <a:t>B. The Peculiarity of Salt</a:t>
            </a:r>
          </a:p>
        </p:txBody>
      </p:sp>
      <p:sp>
        <p:nvSpPr>
          <p:cNvPr id="23" name="Rectangle 22">
            <a:extLst>
              <a:ext uri="{FF2B5EF4-FFF2-40B4-BE49-F238E27FC236}">
                <a16:creationId xmlns:a16="http://schemas.microsoft.com/office/drawing/2014/main" id="{87AA7ECE-DB5E-48B2-9EF4-7EEAF123BA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2198" y="0"/>
            <a:ext cx="6859801" cy="3429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C5F45895-0F78-8186-1712-5E7B0156C52B}"/>
              </a:ext>
            </a:extLst>
          </p:cNvPr>
          <p:cNvPicPr>
            <a:picLocks noChangeAspect="1"/>
          </p:cNvPicPr>
          <p:nvPr/>
        </p:nvPicPr>
        <p:blipFill>
          <a:blip r:embed="rId2">
            <a:extLst>
              <a:ext uri="{28A0092B-C50C-407E-A947-70E740481C1C}">
                <a14:useLocalDpi xmlns:a14="http://schemas.microsoft.com/office/drawing/2010/main" val="0"/>
              </a:ext>
            </a:extLst>
          </a:blip>
          <a:srcRect t="5707" r="3" b="20553"/>
          <a:stretch/>
        </p:blipFill>
        <p:spPr>
          <a:xfrm>
            <a:off x="5327444" y="10"/>
            <a:ext cx="6859801" cy="3427190"/>
          </a:xfrm>
          <a:prstGeom prst="rect">
            <a:avLst/>
          </a:prstGeom>
        </p:spPr>
      </p:pic>
      <p:sp>
        <p:nvSpPr>
          <p:cNvPr id="25" name="Rectangle 24">
            <a:extLst>
              <a:ext uri="{FF2B5EF4-FFF2-40B4-BE49-F238E27FC236}">
                <a16:creationId xmlns:a16="http://schemas.microsoft.com/office/drawing/2014/main" id="{454F422E-435A-4694-BE6E-B4968E7981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32199" y="3427200"/>
            <a:ext cx="3430800" cy="3430800"/>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8ADE9F60-E2BA-44E6-8C5B-A51B19292E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61200" y="3427200"/>
            <a:ext cx="3430800" cy="343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Graphic 28">
            <a:extLst>
              <a:ext uri="{FF2B5EF4-FFF2-40B4-BE49-F238E27FC236}">
                <a16:creationId xmlns:a16="http://schemas.microsoft.com/office/drawing/2014/main" id="{02430862-1B4A-470B-8AD3-780215B67392}"/>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duotone>
              <a:schemeClr val="accent3">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767754" y="3429000"/>
            <a:ext cx="3429000" cy="3429000"/>
          </a:xfrm>
          <a:prstGeom prst="rect">
            <a:avLst/>
          </a:prstGeom>
        </p:spPr>
      </p:pic>
      <p:pic>
        <p:nvPicPr>
          <p:cNvPr id="31" name="Graphic 30">
            <a:extLst>
              <a:ext uri="{FF2B5EF4-FFF2-40B4-BE49-F238E27FC236}">
                <a16:creationId xmlns:a16="http://schemas.microsoft.com/office/drawing/2014/main" id="{B168F1C9-4999-4AA2-A916-26FD968681D6}"/>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348260" y="3429000"/>
            <a:ext cx="3429000" cy="3429000"/>
          </a:xfrm>
          <a:prstGeom prst="rect">
            <a:avLst/>
          </a:prstGeom>
        </p:spPr>
      </p:pic>
    </p:spTree>
    <p:extLst>
      <p:ext uri="{BB962C8B-B14F-4D97-AF65-F5344CB8AC3E}">
        <p14:creationId xmlns:p14="http://schemas.microsoft.com/office/powerpoint/2010/main" val="422367883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a:extLst>
            <a:ext uri="{FF2B5EF4-FFF2-40B4-BE49-F238E27FC236}">
              <a16:creationId xmlns:a16="http://schemas.microsoft.com/office/drawing/2014/main" id="{AA6A07F0-C11E-E6CC-E39D-C716E2008A0B}"/>
            </a:ext>
          </a:extLst>
        </p:cNvPr>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14FF8EC-6B01-BF84-328C-1020F837D8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12" name="Rectangle 11">
            <a:extLst>
              <a:ext uri="{FF2B5EF4-FFF2-40B4-BE49-F238E27FC236}">
                <a16:creationId xmlns:a16="http://schemas.microsoft.com/office/drawing/2014/main" id="{A92D2504-40FC-74D5-E33F-6B20CC3AC2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lumMod val="90000"/>
              <a:lumOff val="10000"/>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solidFill>
                <a:schemeClr val="bg1"/>
              </a:solidFill>
              <a:latin typeface="+mj-lt"/>
            </a:endParaRPr>
          </a:p>
        </p:txBody>
      </p:sp>
      <p:sp>
        <p:nvSpPr>
          <p:cNvPr id="2" name="Title 1">
            <a:extLst>
              <a:ext uri="{FF2B5EF4-FFF2-40B4-BE49-F238E27FC236}">
                <a16:creationId xmlns:a16="http://schemas.microsoft.com/office/drawing/2014/main" id="{6C29A254-42C4-5240-12B9-74A8D36D788F}"/>
              </a:ext>
            </a:extLst>
          </p:cNvPr>
          <p:cNvSpPr>
            <a:spLocks noGrp="1"/>
          </p:cNvSpPr>
          <p:nvPr>
            <p:ph type="ctrTitle"/>
          </p:nvPr>
        </p:nvSpPr>
        <p:spPr>
          <a:xfrm>
            <a:off x="821414" y="476600"/>
            <a:ext cx="4347082" cy="2387600"/>
          </a:xfrm>
        </p:spPr>
        <p:txBody>
          <a:bodyPr>
            <a:normAutofit/>
          </a:bodyPr>
          <a:lstStyle/>
          <a:p>
            <a:pPr algn="l"/>
            <a:r>
              <a:rPr lang="en-CA" i="1" dirty="0"/>
              <a:t>II. THE PERPLEXITY OF SALT</a:t>
            </a:r>
          </a:p>
        </p:txBody>
      </p:sp>
      <p:sp>
        <p:nvSpPr>
          <p:cNvPr id="3" name="Subtitle 2">
            <a:extLst>
              <a:ext uri="{FF2B5EF4-FFF2-40B4-BE49-F238E27FC236}">
                <a16:creationId xmlns:a16="http://schemas.microsoft.com/office/drawing/2014/main" id="{C8B684DE-7BD8-FB5C-56D4-D9CB91641577}"/>
              </a:ext>
            </a:extLst>
          </p:cNvPr>
          <p:cNvSpPr>
            <a:spLocks noGrp="1"/>
          </p:cNvSpPr>
          <p:nvPr>
            <p:ph type="subTitle" idx="1"/>
          </p:nvPr>
        </p:nvSpPr>
        <p:spPr>
          <a:xfrm>
            <a:off x="740067" y="2972253"/>
            <a:ext cx="4347082" cy="1115736"/>
          </a:xfrm>
        </p:spPr>
        <p:txBody>
          <a:bodyPr>
            <a:normAutofit lnSpcReduction="10000"/>
          </a:bodyPr>
          <a:lstStyle/>
          <a:p>
            <a:pPr algn="l"/>
            <a:r>
              <a:rPr lang="en-CA" sz="4000" dirty="0"/>
              <a:t>B. The Penetration of Salt</a:t>
            </a:r>
          </a:p>
        </p:txBody>
      </p:sp>
      <p:sp>
        <p:nvSpPr>
          <p:cNvPr id="14" name="Rectangle 13">
            <a:extLst>
              <a:ext uri="{FF2B5EF4-FFF2-40B4-BE49-F238E27FC236}">
                <a16:creationId xmlns:a16="http://schemas.microsoft.com/office/drawing/2014/main" id="{49EB1A26-F57E-0C42-D6AB-1AA8C3AD6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167" y="476600"/>
            <a:ext cx="5888959" cy="58874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92DD48DA-22AF-95C5-3637-016C5C77FE1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6203901" y="1650660"/>
            <a:ext cx="5123394" cy="3558225"/>
          </a:xfrm>
          <a:prstGeom prst="rect">
            <a:avLst/>
          </a:prstGeom>
        </p:spPr>
      </p:pic>
      <p:sp>
        <p:nvSpPr>
          <p:cNvPr id="6" name="TextBox 5">
            <a:extLst>
              <a:ext uri="{FF2B5EF4-FFF2-40B4-BE49-F238E27FC236}">
                <a16:creationId xmlns:a16="http://schemas.microsoft.com/office/drawing/2014/main" id="{7DFE3DA4-2EB1-77A2-6474-80E5DEE36A84}"/>
              </a:ext>
            </a:extLst>
          </p:cNvPr>
          <p:cNvSpPr txBox="1"/>
          <p:nvPr/>
        </p:nvSpPr>
        <p:spPr>
          <a:xfrm>
            <a:off x="229485" y="4129782"/>
            <a:ext cx="5530940" cy="2554545"/>
          </a:xfrm>
          <a:prstGeom prst="rect">
            <a:avLst/>
          </a:prstGeom>
          <a:noFill/>
        </p:spPr>
        <p:txBody>
          <a:bodyPr wrap="square">
            <a:spAutoFit/>
          </a:bodyPr>
          <a:lstStyle/>
          <a:p>
            <a:r>
              <a:rPr lang="en-CA" sz="3200" dirty="0"/>
              <a:t> </a:t>
            </a:r>
            <a:r>
              <a:rPr lang="en-CA" sz="3200" i="1" dirty="0"/>
              <a:t>“Let your conversation be always full of grace, seasoned with salt, so that you may know how to answer everyone.”</a:t>
            </a:r>
          </a:p>
          <a:p>
            <a:r>
              <a:rPr lang="en-CA" sz="3200" i="1" dirty="0"/>
              <a:t>			Colossians 4:6</a:t>
            </a:r>
          </a:p>
        </p:txBody>
      </p:sp>
    </p:spTree>
    <p:extLst>
      <p:ext uri="{BB962C8B-B14F-4D97-AF65-F5344CB8AC3E}">
        <p14:creationId xmlns:p14="http://schemas.microsoft.com/office/powerpoint/2010/main" val="241169691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CelebrationVTI">
  <a:themeElements>
    <a:clrScheme name="Custom 25">
      <a:dk1>
        <a:sysClr val="windowText" lastClr="000000"/>
      </a:dk1>
      <a:lt1>
        <a:sysClr val="window" lastClr="FFFFFF"/>
      </a:lt1>
      <a:dk2>
        <a:srgbClr val="420023"/>
      </a:dk2>
      <a:lt2>
        <a:srgbClr val="FDFBF9"/>
      </a:lt2>
      <a:accent1>
        <a:srgbClr val="91274F"/>
      </a:accent1>
      <a:accent2>
        <a:srgbClr val="97446E"/>
      </a:accent2>
      <a:accent3>
        <a:srgbClr val="24BEEE"/>
      </a:accent3>
      <a:accent4>
        <a:srgbClr val="A52B3A"/>
      </a:accent4>
      <a:accent5>
        <a:srgbClr val="F39E29"/>
      </a:accent5>
      <a:accent6>
        <a:srgbClr val="E87450"/>
      </a:accent6>
      <a:hlink>
        <a:srgbClr val="F55D5D"/>
      </a:hlink>
      <a:folHlink>
        <a:srgbClr val="EA3A60"/>
      </a:folHlink>
    </a:clrScheme>
    <a:fontScheme name="Custom 10">
      <a:majorFont>
        <a:latin typeface="Gill Sans Nov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elebrationVTI" id="{BAD6E4D6-FB5F-472A-BAD2-154760D77BE0}" vid="{59D360FE-6438-46F1-A5A6-11415132A23A}"/>
    </a:ext>
  </a:extLst>
</a:theme>
</file>

<file path=docProps/app.xml><?xml version="1.0" encoding="utf-8"?>
<Properties xmlns="http://schemas.openxmlformats.org/officeDocument/2006/extended-properties" xmlns:vt="http://schemas.openxmlformats.org/officeDocument/2006/docPropsVTypes">
  <TotalTime>185</TotalTime>
  <Words>408</Words>
  <Application>Microsoft Office PowerPoint</Application>
  <PresentationFormat>Widescreen</PresentationFormat>
  <Paragraphs>47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AvenirNext LT Pro Medium</vt:lpstr>
      <vt:lpstr>Calibri</vt:lpstr>
      <vt:lpstr>Gill Sans Nova</vt:lpstr>
      <vt:lpstr>CelebrationVTI</vt:lpstr>
      <vt:lpstr>THE SERMON ON THE MOUNT SERIES “MAINTAINING OUR SALTINESS”</vt:lpstr>
      <vt:lpstr>“You are the salt of the earth. But if the salt loses its saltiness, how can it be made salty again? It is no longer good for anything, except to be thrown out and trampled by men.”      Matthew 5:13</vt:lpstr>
      <vt:lpstr>I. THE PURPOSE OF SALT</vt:lpstr>
      <vt:lpstr>I. THE PURPOSE OF SALT</vt:lpstr>
      <vt:lpstr>I. THE PURPOSE OF SALT</vt:lpstr>
      <vt:lpstr>I. THE PURPOSE OF SALT</vt:lpstr>
      <vt:lpstr>II. THE PERPLEXITY OF SALT</vt:lpstr>
      <vt:lpstr>II. THE PERPLEXITY OF SALT</vt:lpstr>
      <vt:lpstr>II. THE PERPLEXITY OF SALT</vt:lpstr>
      <vt:lpstr>III. THE PERIL OF SALT</vt:lpstr>
      <vt:lpstr>III. THE PERIL OF SALT</vt:lpstr>
      <vt:lpstr>III. THE PERIL OF SALT</vt:lpstr>
      <vt:lpstr>III. THE PERIL OF SALT</vt:lpstr>
      <vt:lpstr>III. THE PERIL OF SALT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Fountaingate Christian</dc:creator>
  <cp:lastModifiedBy>Fountaingate Christian</cp:lastModifiedBy>
  <cp:revision>15</cp:revision>
  <dcterms:created xsi:type="dcterms:W3CDTF">2024-11-22T00:26:27Z</dcterms:created>
  <dcterms:modified xsi:type="dcterms:W3CDTF">2024-11-24T00:41:30Z</dcterms:modified>
</cp:coreProperties>
</file>