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D461-83EB-4C0C-AA3D-54687A8A29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0D23F-C4BA-4C5C-B371-DE4F9A682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C6F5E-45F9-4749-BC8B-516DB99C9084}"/>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59E03C8F-6E23-4B9A-B979-ACBA282C5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B9A91-A607-4F22-A891-E76C1789C2F1}"/>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107404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3FA0-49F6-46F6-BE47-97B3E5C831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C3948A-68B9-4AFF-A536-1342C12D68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34EEA-2151-4296-AF2C-2377E5D8DDD8}"/>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A076A0D5-E90A-4005-9291-D57655369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2C9F5-0AE2-458A-B047-7AF5B8BC9691}"/>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161564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7C5F7-41E4-4EE1-A02A-25C15D461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4BC3F-4827-4EFF-96D9-0FB6120CA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3F0A5-8AF2-4D2E-8B4B-B9A54975BA89}"/>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0B945CF8-CF4D-450F-AC14-D23C186F8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E6973-C67A-412B-8E7C-998412E42DC5}"/>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36337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F76C-1B90-4420-830E-C0DEEBC1E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9A5722-3CA4-4D97-8677-A27D6D34D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34EE4-DBC6-4B2A-B69A-455621EEF3B6}"/>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682DD058-7198-4C14-BD56-9F4273FB9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8F4-0BD9-4F6F-BB17-D43317767FA8}"/>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221873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5C5D-B3B8-4226-A210-F7ED4CD6EA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8FC4D9-A064-4206-8F13-520D6626A3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C1F43-C058-424B-BFAF-07EE296590C0}"/>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C7C34DD4-5979-4427-867F-AF324836CA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746867-6EF8-44BA-BAE4-9585718DE913}"/>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376341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DF25-8C15-4465-A8ED-15344AC546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3AFE1-DC65-45CC-905A-2890DCA0DC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56616-C229-404B-A7B8-695C36BD4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0D6D8-6436-4B0F-8309-872A87DF6FE0}"/>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6" name="Footer Placeholder 5">
            <a:extLst>
              <a:ext uri="{FF2B5EF4-FFF2-40B4-BE49-F238E27FC236}">
                <a16:creationId xmlns:a16="http://schemas.microsoft.com/office/drawing/2014/main" id="{6A4C5057-72FF-4402-B9D6-376A43B94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39BB0-29F4-4077-AC2B-D899C7A6635E}"/>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106271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E876-4568-47DF-BFE6-5A3E024CA2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1C2012-6271-4165-9E75-9B5D3E356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8491FC-9CE6-451D-B4AF-E868178D4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6A0DE-EBCD-4209-ACE5-E6766E9D5E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8584D-B7EA-4FD8-93D0-D35982CCF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8304A-F8A1-4F5F-9C38-9EDF050ABF1A}"/>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8" name="Footer Placeholder 7">
            <a:extLst>
              <a:ext uri="{FF2B5EF4-FFF2-40B4-BE49-F238E27FC236}">
                <a16:creationId xmlns:a16="http://schemas.microsoft.com/office/drawing/2014/main" id="{64D444FB-5378-4C42-B314-E9CEA81B3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CC7212-24F9-4873-8388-99D5B4A7EFF8}"/>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99288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4610-D300-478C-81A7-BC18E93001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4D9469-7273-41DF-B592-130C2D437E25}"/>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4" name="Footer Placeholder 3">
            <a:extLst>
              <a:ext uri="{FF2B5EF4-FFF2-40B4-BE49-F238E27FC236}">
                <a16:creationId xmlns:a16="http://schemas.microsoft.com/office/drawing/2014/main" id="{C3B2AE05-FE11-4BFB-BB9B-16CD43331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682527-B3EC-4543-A2F8-757D16F3AE71}"/>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297561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5631D-E05B-415D-9828-EB80B97A0C70}"/>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3" name="Footer Placeholder 2">
            <a:extLst>
              <a:ext uri="{FF2B5EF4-FFF2-40B4-BE49-F238E27FC236}">
                <a16:creationId xmlns:a16="http://schemas.microsoft.com/office/drawing/2014/main" id="{6DA73F10-7B5D-488A-99FB-F34CD23E55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88766-A08D-45AD-BFAF-437ABB2C2A17}"/>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386967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61D2-B1D9-437E-B413-7DCDF3BAB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D3131-22B0-4D15-9C2A-3E43B1734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9128B1-BEFD-4CB2-B59A-14FFF2DA5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A4D2C-AFD5-44B3-80A1-F58875BEC07F}"/>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6" name="Footer Placeholder 5">
            <a:extLst>
              <a:ext uri="{FF2B5EF4-FFF2-40B4-BE49-F238E27FC236}">
                <a16:creationId xmlns:a16="http://schemas.microsoft.com/office/drawing/2014/main" id="{89852E4B-5BDF-41AD-941E-F1420D4B3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B02E1-FA82-4915-9EF3-52216B4198FD}"/>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314541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D13A-053E-4B84-A89A-3B287E296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2428B-5C4D-400A-84BE-C70DD747D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FCC782-9B65-4B4F-A43B-85CC3107A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24EB2D-97E5-4849-B39F-AF139EFFD944}"/>
              </a:ext>
            </a:extLst>
          </p:cNvPr>
          <p:cNvSpPr>
            <a:spLocks noGrp="1"/>
          </p:cNvSpPr>
          <p:nvPr>
            <p:ph type="dt" sz="half" idx="10"/>
          </p:nvPr>
        </p:nvSpPr>
        <p:spPr/>
        <p:txBody>
          <a:bodyPr/>
          <a:lstStyle/>
          <a:p>
            <a:fld id="{67A44A8C-ACA9-43F3-9BA8-48082FC03B63}" type="datetimeFigureOut">
              <a:rPr lang="en-US" smtClean="0"/>
              <a:t>10/12/2021</a:t>
            </a:fld>
            <a:endParaRPr lang="en-US"/>
          </a:p>
        </p:txBody>
      </p:sp>
      <p:sp>
        <p:nvSpPr>
          <p:cNvPr id="6" name="Footer Placeholder 5">
            <a:extLst>
              <a:ext uri="{FF2B5EF4-FFF2-40B4-BE49-F238E27FC236}">
                <a16:creationId xmlns:a16="http://schemas.microsoft.com/office/drawing/2014/main" id="{2A181ED6-8373-4EBC-A303-C59E18952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A2ABD-69A5-43FE-8C3E-778965C6CF4E}"/>
              </a:ext>
            </a:extLst>
          </p:cNvPr>
          <p:cNvSpPr>
            <a:spLocks noGrp="1"/>
          </p:cNvSpPr>
          <p:nvPr>
            <p:ph type="sldNum" sz="quarter" idx="12"/>
          </p:nvPr>
        </p:nvSpPr>
        <p:spPr/>
        <p:txBody>
          <a:bodyPr/>
          <a:lstStyle/>
          <a:p>
            <a:fld id="{D79562F5-122B-4DE0-BB1D-94A09FA25F37}" type="slidenum">
              <a:rPr lang="en-US" smtClean="0"/>
              <a:t>‹#›</a:t>
            </a:fld>
            <a:endParaRPr lang="en-US"/>
          </a:p>
        </p:txBody>
      </p:sp>
    </p:spTree>
    <p:extLst>
      <p:ext uri="{BB962C8B-B14F-4D97-AF65-F5344CB8AC3E}">
        <p14:creationId xmlns:p14="http://schemas.microsoft.com/office/powerpoint/2010/main" val="28806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3B527-9DC8-4C22-9996-494CCACDD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C9A30D-4DF8-4AB9-A2C1-76978EC1A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4D318-0874-410E-AE5E-9CCACB4091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44A8C-ACA9-43F3-9BA8-48082FC03B63}" type="datetimeFigureOut">
              <a:rPr lang="en-US" smtClean="0"/>
              <a:t>10/12/2021</a:t>
            </a:fld>
            <a:endParaRPr lang="en-US"/>
          </a:p>
        </p:txBody>
      </p:sp>
      <p:sp>
        <p:nvSpPr>
          <p:cNvPr id="5" name="Footer Placeholder 4">
            <a:extLst>
              <a:ext uri="{FF2B5EF4-FFF2-40B4-BE49-F238E27FC236}">
                <a16:creationId xmlns:a16="http://schemas.microsoft.com/office/drawing/2014/main" id="{59C6B635-B9CB-4F55-9777-81B86B09B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EEEA8A-8563-43DF-90EB-730B637EB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562F5-122B-4DE0-BB1D-94A09FA25F37}" type="slidenum">
              <a:rPr lang="en-US" smtClean="0"/>
              <a:t>‹#›</a:t>
            </a:fld>
            <a:endParaRPr lang="en-US"/>
          </a:p>
        </p:txBody>
      </p:sp>
    </p:spTree>
    <p:extLst>
      <p:ext uri="{BB962C8B-B14F-4D97-AF65-F5344CB8AC3E}">
        <p14:creationId xmlns:p14="http://schemas.microsoft.com/office/powerpoint/2010/main" val="4126594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5BAE-2498-4ACD-A6D5-3161B01A9389}"/>
              </a:ext>
            </a:extLst>
          </p:cNvPr>
          <p:cNvSpPr>
            <a:spLocks noGrp="1"/>
          </p:cNvSpPr>
          <p:nvPr>
            <p:ph type="ctrTitle"/>
          </p:nvPr>
        </p:nvSpPr>
        <p:spPr>
          <a:xfrm>
            <a:off x="7464612" y="1108709"/>
            <a:ext cx="4087306" cy="2889114"/>
          </a:xfrm>
        </p:spPr>
        <p:txBody>
          <a:bodyPr anchor="b">
            <a:normAutofit/>
          </a:bodyPr>
          <a:lstStyle/>
          <a:p>
            <a:r>
              <a:rPr lang="en-US" sz="5000" b="1" dirty="0"/>
              <a:t>The Mission of Fountaingate: Part 1</a:t>
            </a:r>
          </a:p>
        </p:txBody>
      </p:sp>
      <p:sp>
        <p:nvSpPr>
          <p:cNvPr id="3" name="Subtitle 2">
            <a:extLst>
              <a:ext uri="{FF2B5EF4-FFF2-40B4-BE49-F238E27FC236}">
                <a16:creationId xmlns:a16="http://schemas.microsoft.com/office/drawing/2014/main" id="{64F61748-124E-4E3C-9947-66040E35DBD1}"/>
              </a:ext>
            </a:extLst>
          </p:cNvPr>
          <p:cNvSpPr>
            <a:spLocks noGrp="1"/>
          </p:cNvSpPr>
          <p:nvPr>
            <p:ph type="subTitle" idx="1"/>
          </p:nvPr>
        </p:nvSpPr>
        <p:spPr>
          <a:xfrm>
            <a:off x="7464612" y="4379833"/>
            <a:ext cx="4087305" cy="1147863"/>
          </a:xfrm>
        </p:spPr>
        <p:txBody>
          <a:bodyPr anchor="t">
            <a:normAutofit fontScale="92500" lnSpcReduction="10000"/>
          </a:bodyPr>
          <a:lstStyle/>
          <a:p>
            <a:r>
              <a:rPr lang="en-US" sz="4400" b="1" dirty="0"/>
              <a:t>Gently Offering Healing</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lose-up of a person's hands&#10;&#10;Description automatically generated with medium confidence">
            <a:extLst>
              <a:ext uri="{FF2B5EF4-FFF2-40B4-BE49-F238E27FC236}">
                <a16:creationId xmlns:a16="http://schemas.microsoft.com/office/drawing/2014/main" id="{5C464A76-75E7-483C-955D-C7F127628664}"/>
              </a:ext>
            </a:extLst>
          </p:cNvPr>
          <p:cNvPicPr>
            <a:picLocks noChangeAspect="1"/>
          </p:cNvPicPr>
          <p:nvPr/>
        </p:nvPicPr>
        <p:blipFill rotWithShape="1">
          <a:blip r:embed="rId2">
            <a:extLst>
              <a:ext uri="{28A0092B-C50C-407E-A947-70E740481C1C}">
                <a14:useLocalDpi xmlns:a14="http://schemas.microsoft.com/office/drawing/2010/main" val="0"/>
              </a:ext>
            </a:extLst>
          </a:blip>
          <a:srcRect l="28772" b="728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12774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B1A93-C085-4C75-A961-DA2BE2ACF74A}"/>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a:solidFill>
                  <a:srgbClr val="FFFFFF"/>
                </a:solidFill>
                <a:latin typeface="+mj-lt"/>
                <a:ea typeface="+mj-ea"/>
                <a:cs typeface="+mj-cs"/>
              </a:rPr>
              <a:t>I. God Chooses to Heal Instantly</a:t>
            </a:r>
          </a:p>
        </p:txBody>
      </p:sp>
      <p:sp>
        <p:nvSpPr>
          <p:cNvPr id="16"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7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3FA0F-9198-49EF-9A94-409A2B08BF6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000">
                <a:solidFill>
                  <a:srgbClr val="FFFFFF"/>
                </a:solidFill>
              </a:rPr>
              <a:t>John 5 – “Do you want to be made well?”</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person, people, several&#10;&#10;Description automatically generated">
            <a:extLst>
              <a:ext uri="{FF2B5EF4-FFF2-40B4-BE49-F238E27FC236}">
                <a16:creationId xmlns:a16="http://schemas.microsoft.com/office/drawing/2014/main" id="{CB4583C7-1177-4E77-9B72-7EE653577B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8698" y="2426818"/>
            <a:ext cx="5141655"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7" descr="Letter&#10;&#10;Description automatically generated with medium confidence">
            <a:extLst>
              <a:ext uri="{FF2B5EF4-FFF2-40B4-BE49-F238E27FC236}">
                <a16:creationId xmlns:a16="http://schemas.microsoft.com/office/drawing/2014/main" id="{FFA1C4FE-B19E-483D-B50C-B7FF9AACDFE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5882" y="2426819"/>
            <a:ext cx="5275107" cy="3997636"/>
          </a:xfrm>
          <a:prstGeom prst="rect">
            <a:avLst/>
          </a:prstGeom>
        </p:spPr>
      </p:pic>
    </p:spTree>
    <p:extLst>
      <p:ext uri="{BB962C8B-B14F-4D97-AF65-F5344CB8AC3E}">
        <p14:creationId xmlns:p14="http://schemas.microsoft.com/office/powerpoint/2010/main" val="241660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B1A93-C085-4C75-A961-DA2BE2ACF74A}"/>
              </a:ext>
            </a:extLst>
          </p:cNvPr>
          <p:cNvSpPr>
            <a:spLocks noGrp="1"/>
          </p:cNvSpPr>
          <p:nvPr>
            <p:ph type="title"/>
          </p:nvPr>
        </p:nvSpPr>
        <p:spPr>
          <a:xfrm>
            <a:off x="2066544" y="1911096"/>
            <a:ext cx="8055864" cy="207665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II. God Chooses to Heal Over Time</a:t>
            </a:r>
          </a:p>
        </p:txBody>
      </p:sp>
      <p:sp>
        <p:nvSpPr>
          <p:cNvPr id="16"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72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0CEB-E700-4270-A079-4288FA0F3E75}"/>
              </a:ext>
            </a:extLst>
          </p:cNvPr>
          <p:cNvSpPr>
            <a:spLocks noGrp="1"/>
          </p:cNvSpPr>
          <p:nvPr>
            <p:ph type="title"/>
          </p:nvPr>
        </p:nvSpPr>
        <p:spPr>
          <a:solidFill>
            <a:schemeClr val="accent2">
              <a:lumMod val="60000"/>
              <a:lumOff val="40000"/>
            </a:schemeClr>
          </a:solidFill>
        </p:spPr>
        <p:txBody>
          <a:bodyPr>
            <a:normAutofit/>
          </a:bodyPr>
          <a:lstStyle/>
          <a:p>
            <a:pPr algn="ctr"/>
            <a:r>
              <a:rPr lang="en-US" sz="5400" b="1" u="sng" dirty="0"/>
              <a:t>II. God Chooses to Heal Over Time</a:t>
            </a:r>
          </a:p>
        </p:txBody>
      </p:sp>
      <p:sp>
        <p:nvSpPr>
          <p:cNvPr id="3" name="Text Placeholder 2">
            <a:extLst>
              <a:ext uri="{FF2B5EF4-FFF2-40B4-BE49-F238E27FC236}">
                <a16:creationId xmlns:a16="http://schemas.microsoft.com/office/drawing/2014/main" id="{408CDD8C-49FB-4363-A9BC-A56C907DCE85}"/>
              </a:ext>
            </a:extLst>
          </p:cNvPr>
          <p:cNvSpPr>
            <a:spLocks noGrp="1"/>
          </p:cNvSpPr>
          <p:nvPr>
            <p:ph type="body" idx="1"/>
          </p:nvPr>
        </p:nvSpPr>
        <p:spPr>
          <a:solidFill>
            <a:schemeClr val="accent2"/>
          </a:solidFill>
        </p:spPr>
        <p:txBody>
          <a:bodyPr>
            <a:normAutofit/>
          </a:bodyPr>
          <a:lstStyle/>
          <a:p>
            <a:pPr algn="ctr"/>
            <a:r>
              <a:rPr lang="en-US" sz="3600" dirty="0"/>
              <a:t>Mark 8:22-26</a:t>
            </a:r>
          </a:p>
        </p:txBody>
      </p:sp>
      <p:pic>
        <p:nvPicPr>
          <p:cNvPr id="8" name="Content Placeholder 7">
            <a:extLst>
              <a:ext uri="{FF2B5EF4-FFF2-40B4-BE49-F238E27FC236}">
                <a16:creationId xmlns:a16="http://schemas.microsoft.com/office/drawing/2014/main" id="{7EB82232-AA28-4D4E-AD89-584681006F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626873"/>
            <a:ext cx="5157787" cy="3440991"/>
          </a:xfrm>
        </p:spPr>
      </p:pic>
      <p:sp>
        <p:nvSpPr>
          <p:cNvPr id="5" name="Text Placeholder 4">
            <a:extLst>
              <a:ext uri="{FF2B5EF4-FFF2-40B4-BE49-F238E27FC236}">
                <a16:creationId xmlns:a16="http://schemas.microsoft.com/office/drawing/2014/main" id="{8DB7E46B-CD1D-4F2D-A59B-F7DF25B601E4}"/>
              </a:ext>
            </a:extLst>
          </p:cNvPr>
          <p:cNvSpPr>
            <a:spLocks noGrp="1"/>
          </p:cNvSpPr>
          <p:nvPr>
            <p:ph type="body" sz="quarter" idx="3"/>
          </p:nvPr>
        </p:nvSpPr>
        <p:spPr>
          <a:solidFill>
            <a:schemeClr val="accent2"/>
          </a:solidFill>
        </p:spPr>
        <p:txBody>
          <a:bodyPr>
            <a:normAutofit/>
          </a:bodyPr>
          <a:lstStyle/>
          <a:p>
            <a:pPr algn="ctr"/>
            <a:r>
              <a:rPr lang="en-US" sz="3600" dirty="0"/>
              <a:t>Luke 17:11-19</a:t>
            </a:r>
          </a:p>
        </p:txBody>
      </p:sp>
      <p:pic>
        <p:nvPicPr>
          <p:cNvPr id="10" name="Content Placeholder 9" descr="A group of people walking&#10;&#10;Description automatically generated with low confidence">
            <a:extLst>
              <a:ext uri="{FF2B5EF4-FFF2-40B4-BE49-F238E27FC236}">
                <a16:creationId xmlns:a16="http://schemas.microsoft.com/office/drawing/2014/main" id="{D3FC3687-4095-49AB-AADC-848361A4EC4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626873"/>
            <a:ext cx="5183188" cy="3440991"/>
          </a:xfrm>
        </p:spPr>
      </p:pic>
    </p:spTree>
    <p:extLst>
      <p:ext uri="{BB962C8B-B14F-4D97-AF65-F5344CB8AC3E}">
        <p14:creationId xmlns:p14="http://schemas.microsoft.com/office/powerpoint/2010/main" val="144532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B1A93-C085-4C75-A961-DA2BE2ACF74A}"/>
              </a:ext>
            </a:extLst>
          </p:cNvPr>
          <p:cNvSpPr>
            <a:spLocks noGrp="1"/>
          </p:cNvSpPr>
          <p:nvPr>
            <p:ph type="title"/>
          </p:nvPr>
        </p:nvSpPr>
        <p:spPr>
          <a:xfrm>
            <a:off x="2066544" y="1911096"/>
            <a:ext cx="8283404" cy="2076651"/>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III. God Chooses to Heal </a:t>
            </a:r>
            <a:r>
              <a:rPr lang="en-US" sz="6600" dirty="0">
                <a:solidFill>
                  <a:srgbClr val="FFFFFF"/>
                </a:solidFill>
              </a:rPr>
              <a:t>Through Medicine</a:t>
            </a:r>
            <a:endParaRPr lang="en-US" sz="6600" kern="1200" dirty="0">
              <a:solidFill>
                <a:srgbClr val="FFFFFF"/>
              </a:solidFill>
              <a:latin typeface="+mj-lt"/>
              <a:ea typeface="+mj-ea"/>
              <a:cs typeface="+mj-cs"/>
            </a:endParaRPr>
          </a:p>
        </p:txBody>
      </p:sp>
      <p:sp>
        <p:nvSpPr>
          <p:cNvPr id="16"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52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F9A7-5A6D-4B4A-A8DB-5A554C0AE536}"/>
              </a:ext>
            </a:extLst>
          </p:cNvPr>
          <p:cNvSpPr>
            <a:spLocks noGrp="1"/>
          </p:cNvSpPr>
          <p:nvPr>
            <p:ph type="title"/>
          </p:nvPr>
        </p:nvSpPr>
        <p:spPr>
          <a:xfrm>
            <a:off x="609601" y="4385066"/>
            <a:ext cx="10923638" cy="1317643"/>
          </a:xfrm>
        </p:spPr>
        <p:txBody>
          <a:bodyPr vert="horz" lIns="91440" tIns="45720" rIns="91440" bIns="45720" rtlCol="0" anchor="b">
            <a:normAutofit/>
          </a:bodyPr>
          <a:lstStyle/>
          <a:p>
            <a:pPr algn="ctr"/>
            <a:r>
              <a:rPr lang="en-US" sz="4700" b="1" u="sng" kern="1200" dirty="0">
                <a:solidFill>
                  <a:schemeClr val="tx1"/>
                </a:solidFill>
                <a:latin typeface="+mj-lt"/>
                <a:ea typeface="+mj-ea"/>
                <a:cs typeface="+mj-cs"/>
              </a:rPr>
              <a:t>III. God Chooses to Heal Through Medicine</a:t>
            </a:r>
          </a:p>
        </p:txBody>
      </p:sp>
      <p:pic>
        <p:nvPicPr>
          <p:cNvPr id="8" name="Content Placeholder 7" descr="A picture containing person, outdoor&#10;&#10;Description automatically generated">
            <a:extLst>
              <a:ext uri="{FF2B5EF4-FFF2-40B4-BE49-F238E27FC236}">
                <a16:creationId xmlns:a16="http://schemas.microsoft.com/office/drawing/2014/main" id="{5847BEE8-317A-4543-BF2C-373FAAAE577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672"/>
          <a:stretch/>
        </p:blipFill>
        <p:spPr>
          <a:xfrm>
            <a:off x="20" y="10"/>
            <a:ext cx="6095974" cy="4252522"/>
          </a:xfrm>
          <a:prstGeom prst="rect">
            <a:avLst/>
          </a:prstGeom>
        </p:spPr>
      </p:pic>
      <p:pic>
        <p:nvPicPr>
          <p:cNvPr id="6" name="Content Placeholder 5">
            <a:extLst>
              <a:ext uri="{FF2B5EF4-FFF2-40B4-BE49-F238E27FC236}">
                <a16:creationId xmlns:a16="http://schemas.microsoft.com/office/drawing/2014/main" id="{81383300-9DCA-4BA2-98F4-AA5C1B67915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329" r="2" b="2"/>
          <a:stretch/>
        </p:blipFill>
        <p:spPr>
          <a:xfrm>
            <a:off x="6095999" y="-681"/>
            <a:ext cx="6096001" cy="4253215"/>
          </a:xfrm>
          <a:prstGeom prst="rect">
            <a:avLst/>
          </a:prstGeom>
        </p:spPr>
      </p:pic>
      <p:cxnSp>
        <p:nvCxnSpPr>
          <p:cNvPr id="13" name="Straight Connector 12">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1700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B1A93-C085-4C75-A961-DA2BE2ACF74A}"/>
              </a:ext>
            </a:extLst>
          </p:cNvPr>
          <p:cNvSpPr>
            <a:spLocks noGrp="1"/>
          </p:cNvSpPr>
          <p:nvPr>
            <p:ph type="title"/>
          </p:nvPr>
        </p:nvSpPr>
        <p:spPr>
          <a:xfrm>
            <a:off x="1815547" y="1684881"/>
            <a:ext cx="8812696" cy="2506905"/>
          </a:xfrm>
        </p:spPr>
        <p:txBody>
          <a:bodyPr vert="horz" lIns="91440" tIns="45720" rIns="91440" bIns="45720" rtlCol="0" anchor="b">
            <a:normAutofit fontScale="90000"/>
          </a:bodyPr>
          <a:lstStyle/>
          <a:p>
            <a:pPr algn="ctr"/>
            <a:r>
              <a:rPr lang="en-US" sz="6600" kern="1200" dirty="0">
                <a:solidFill>
                  <a:srgbClr val="FFFFFF"/>
                </a:solidFill>
                <a:latin typeface="+mj-lt"/>
                <a:ea typeface="+mj-ea"/>
                <a:cs typeface="+mj-cs"/>
              </a:rPr>
              <a:t>IV. God Chooses to Heal </a:t>
            </a:r>
            <a:r>
              <a:rPr lang="en-US" sz="6600" dirty="0">
                <a:solidFill>
                  <a:srgbClr val="FFFFFF"/>
                </a:solidFill>
              </a:rPr>
              <a:t>By Giving Grace to Accept Our Infirmity</a:t>
            </a:r>
            <a:endParaRPr lang="en-US" sz="6600" kern="1200" dirty="0">
              <a:solidFill>
                <a:srgbClr val="FFFFFF"/>
              </a:solidFill>
              <a:latin typeface="+mj-lt"/>
              <a:ea typeface="+mj-ea"/>
              <a:cs typeface="+mj-cs"/>
            </a:endParaRPr>
          </a:p>
        </p:txBody>
      </p:sp>
      <p:sp>
        <p:nvSpPr>
          <p:cNvPr id="16"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29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962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1B617-579C-481F-954A-0AB815804061}"/>
              </a:ext>
            </a:extLst>
          </p:cNvPr>
          <p:cNvSpPr>
            <a:spLocks noGrp="1"/>
          </p:cNvSpPr>
          <p:nvPr>
            <p:ph type="title"/>
          </p:nvPr>
        </p:nvSpPr>
        <p:spPr>
          <a:xfrm>
            <a:off x="524256" y="4767072"/>
            <a:ext cx="6594189" cy="1625210"/>
          </a:xfrm>
        </p:spPr>
        <p:txBody>
          <a:bodyPr>
            <a:normAutofit/>
          </a:bodyPr>
          <a:lstStyle/>
          <a:p>
            <a:pPr algn="ctr"/>
            <a:r>
              <a:rPr lang="en-US" sz="5400" b="1" dirty="0">
                <a:solidFill>
                  <a:srgbClr val="FFFFFF"/>
                </a:solidFill>
              </a:rPr>
              <a:t>2 Corinthians 12:7-10</a:t>
            </a:r>
          </a:p>
        </p:txBody>
      </p:sp>
      <p:pic>
        <p:nvPicPr>
          <p:cNvPr id="5" name="Content Placeholder 4" descr="A picture containing text&#10;&#10;Description automatically generated">
            <a:extLst>
              <a:ext uri="{FF2B5EF4-FFF2-40B4-BE49-F238E27FC236}">
                <a16:creationId xmlns:a16="http://schemas.microsoft.com/office/drawing/2014/main" id="{A4EAE0A7-A66E-494A-B361-CC8FBE99ED4C}"/>
              </a:ext>
            </a:extLst>
          </p:cNvPr>
          <p:cNvPicPr>
            <a:picLocks noChangeAspect="1"/>
          </p:cNvPicPr>
          <p:nvPr/>
        </p:nvPicPr>
        <p:blipFill rotWithShape="1">
          <a:blip r:embed="rId2">
            <a:extLst>
              <a:ext uri="{28A0092B-C50C-407E-A947-70E740481C1C}">
                <a14:useLocalDpi xmlns:a14="http://schemas.microsoft.com/office/drawing/2010/main" val="0"/>
              </a:ext>
            </a:extLst>
          </a:blip>
          <a:srcRect r="1" b="12822"/>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cture containing ground, metalware, chain&#10;&#10;Description automatically generated">
            <a:extLst>
              <a:ext uri="{FF2B5EF4-FFF2-40B4-BE49-F238E27FC236}">
                <a16:creationId xmlns:a16="http://schemas.microsoft.com/office/drawing/2014/main" id="{5B2BFD09-A7AF-432D-A685-28255D04C4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17707" y="1684606"/>
            <a:ext cx="3969507" cy="3488786"/>
          </a:xfrm>
        </p:spPr>
      </p:pic>
    </p:spTree>
    <p:extLst>
      <p:ext uri="{BB962C8B-B14F-4D97-AF65-F5344CB8AC3E}">
        <p14:creationId xmlns:p14="http://schemas.microsoft.com/office/powerpoint/2010/main" val="243617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0643D-E5EB-4ED2-9967-4362EBBB9FBF}"/>
              </a:ext>
            </a:extLst>
          </p:cNvPr>
          <p:cNvSpPr>
            <a:spLocks noGrp="1"/>
          </p:cNvSpPr>
          <p:nvPr>
            <p:ph type="title"/>
          </p:nvPr>
        </p:nvSpPr>
        <p:spPr>
          <a:xfrm>
            <a:off x="279934" y="325369"/>
            <a:ext cx="4368602" cy="1956841"/>
          </a:xfrm>
          <a:solidFill>
            <a:schemeClr val="accent2">
              <a:lumMod val="40000"/>
              <a:lumOff val="60000"/>
            </a:schemeClr>
          </a:solidFill>
        </p:spPr>
        <p:txBody>
          <a:bodyPr vert="horz" lIns="91440" tIns="45720" rIns="91440" bIns="45720" rtlCol="0" anchor="b">
            <a:normAutofit/>
          </a:bodyPr>
          <a:lstStyle/>
          <a:p>
            <a:pPr algn="ctr"/>
            <a:r>
              <a:rPr lang="en-US" sz="5400" b="1" i="1" dirty="0"/>
              <a:t>Corrie Ten Boom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D833124-4D3D-4385-9E23-82ECCAB4862C}"/>
              </a:ext>
            </a:extLst>
          </p:cNvPr>
          <p:cNvSpPr>
            <a:spLocks noGrp="1"/>
          </p:cNvSpPr>
          <p:nvPr>
            <p:ph type="body" sz="half" idx="2"/>
          </p:nvPr>
        </p:nvSpPr>
        <p:spPr>
          <a:xfrm>
            <a:off x="255645" y="2909771"/>
            <a:ext cx="4243589" cy="3320668"/>
          </a:xfrm>
          <a:solidFill>
            <a:schemeClr val="accent2">
              <a:lumMod val="60000"/>
              <a:lumOff val="40000"/>
            </a:schemeClr>
          </a:solidFill>
        </p:spPr>
        <p:txBody>
          <a:bodyPr vert="horz" lIns="91440" tIns="45720" rIns="91440" bIns="45720" rtlCol="0">
            <a:normAutofit/>
          </a:bodyPr>
          <a:lstStyle/>
          <a:p>
            <a:pPr indent="-228600" algn="ctr">
              <a:buFont typeface="Arial" panose="020B0604020202020204" pitchFamily="34" charset="0"/>
              <a:buChar char="•"/>
            </a:pPr>
            <a:r>
              <a:rPr lang="en-US" sz="3200" b="1" dirty="0"/>
              <a:t>“The object of our greatest pain can become the source of our greatest healing when we offer it to God.”</a:t>
            </a:r>
          </a:p>
        </p:txBody>
      </p:sp>
      <p:pic>
        <p:nvPicPr>
          <p:cNvPr id="6" name="Content Placeholder 5" descr="A picture containing person, outdoor&#10;&#10;Description automatically generated">
            <a:extLst>
              <a:ext uri="{FF2B5EF4-FFF2-40B4-BE49-F238E27FC236}">
                <a16:creationId xmlns:a16="http://schemas.microsoft.com/office/drawing/2014/main" id="{81E59380-C1B1-475D-9D3C-53EC53FB2C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00" r="1" b="160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3307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6095-45F9-44F8-A7C8-ECE58FC9548A}"/>
              </a:ext>
            </a:extLst>
          </p:cNvPr>
          <p:cNvSpPr>
            <a:spLocks noGrp="1"/>
          </p:cNvSpPr>
          <p:nvPr>
            <p:ph type="title"/>
          </p:nvPr>
        </p:nvSpPr>
        <p:spPr>
          <a:xfrm>
            <a:off x="7464614" y="1783959"/>
            <a:ext cx="4087306" cy="2602511"/>
          </a:xfrm>
          <a:solidFill>
            <a:schemeClr val="accent3">
              <a:lumMod val="75000"/>
            </a:schemeClr>
          </a:solidFill>
        </p:spPr>
        <p:txBody>
          <a:bodyPr vert="horz" lIns="91440" tIns="45720" rIns="91440" bIns="45720" rtlCol="0" anchor="b">
            <a:normAutofit/>
          </a:bodyPr>
          <a:lstStyle/>
          <a:p>
            <a:pPr algn="ctr"/>
            <a:r>
              <a:rPr lang="en-US" sz="6000" b="1" i="1" dirty="0"/>
              <a:t>The </a:t>
            </a:r>
            <a:br>
              <a:rPr lang="en-US" sz="6000" b="1" i="1" dirty="0"/>
            </a:br>
            <a:r>
              <a:rPr lang="en-US" sz="6000" b="1" i="1" dirty="0"/>
              <a:t>“All Things” Plan of God</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nature, sign&#10;&#10;Description automatically generated">
            <a:extLst>
              <a:ext uri="{FF2B5EF4-FFF2-40B4-BE49-F238E27FC236}">
                <a16:creationId xmlns:a16="http://schemas.microsoft.com/office/drawing/2014/main" id="{E94EBB59-4C28-4F1E-A1CA-372EC704B1B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26" r="1" b="1"/>
          <a:stretch/>
        </p:blipFill>
        <p:spPr>
          <a:xfrm>
            <a:off x="1" y="9"/>
            <a:ext cx="7251965" cy="707603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279049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607B8D-5A6C-4ECB-9047-3836C51C1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84D6C4-24A3-44DC-9607-566CF5A22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70"/>
            <a:ext cx="6096000" cy="68564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F7300B-53A6-4A16-AA84-78597664F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229" y="685800"/>
            <a:ext cx="474307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CD6A-7D09-44CA-BDDA-3CB5C558258A}"/>
              </a:ext>
            </a:extLst>
          </p:cNvPr>
          <p:cNvSpPr>
            <a:spLocks noGrp="1"/>
          </p:cNvSpPr>
          <p:nvPr>
            <p:ph type="title"/>
          </p:nvPr>
        </p:nvSpPr>
        <p:spPr>
          <a:xfrm>
            <a:off x="1467293" y="1259958"/>
            <a:ext cx="3232298" cy="1820867"/>
          </a:xfrm>
        </p:spPr>
        <p:txBody>
          <a:bodyPr vert="horz" lIns="91440" tIns="45720" rIns="91440" bIns="45720" rtlCol="0" anchor="b">
            <a:normAutofit fontScale="90000"/>
          </a:bodyPr>
          <a:lstStyle/>
          <a:p>
            <a:pPr algn="ctr"/>
            <a:r>
              <a:rPr lang="en-US" sz="6000" b="1" u="sng" dirty="0">
                <a:solidFill>
                  <a:schemeClr val="tx1">
                    <a:lumMod val="65000"/>
                    <a:lumOff val="35000"/>
                  </a:schemeClr>
                </a:solidFill>
              </a:rPr>
              <a:t>Mission Statement:</a:t>
            </a:r>
          </a:p>
        </p:txBody>
      </p:sp>
      <p:sp>
        <p:nvSpPr>
          <p:cNvPr id="4" name="Text Placeholder 3">
            <a:extLst>
              <a:ext uri="{FF2B5EF4-FFF2-40B4-BE49-F238E27FC236}">
                <a16:creationId xmlns:a16="http://schemas.microsoft.com/office/drawing/2014/main" id="{D0A6D79E-B0F9-4211-B7A8-C92B824459BF}"/>
              </a:ext>
            </a:extLst>
          </p:cNvPr>
          <p:cNvSpPr>
            <a:spLocks noGrp="1"/>
          </p:cNvSpPr>
          <p:nvPr>
            <p:ph type="body" sz="half" idx="2"/>
          </p:nvPr>
        </p:nvSpPr>
        <p:spPr>
          <a:xfrm>
            <a:off x="1376916" y="3479577"/>
            <a:ext cx="3413052" cy="1820867"/>
          </a:xfrm>
        </p:spPr>
        <p:txBody>
          <a:bodyPr vert="horz" lIns="91440" tIns="45720" rIns="91440" bIns="45720" rtlCol="0" anchor="t">
            <a:normAutofit fontScale="92500" lnSpcReduction="10000"/>
          </a:bodyPr>
          <a:lstStyle/>
          <a:p>
            <a:pPr algn="ctr"/>
            <a:r>
              <a:rPr lang="en-US" sz="3600" b="1" i="1">
                <a:solidFill>
                  <a:schemeClr val="tx1">
                    <a:lumMod val="65000"/>
                    <a:lumOff val="35000"/>
                  </a:schemeClr>
                </a:solidFill>
              </a:rPr>
              <a:t>Gently offering Healing, Health and Hope in a Hurting World</a:t>
            </a:r>
          </a:p>
        </p:txBody>
      </p:sp>
      <p:pic>
        <p:nvPicPr>
          <p:cNvPr id="6" name="Content Placeholder 5" descr="A picture containing wooden, ground, outdoor, wood&#10;&#10;Description automatically generated">
            <a:extLst>
              <a:ext uri="{FF2B5EF4-FFF2-40B4-BE49-F238E27FC236}">
                <a16:creationId xmlns:a16="http://schemas.microsoft.com/office/drawing/2014/main" id="{D1347037-2033-4880-AC51-8CC2A8B66A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098" r="-1" b="-1"/>
          <a:stretch/>
        </p:blipFill>
        <p:spPr>
          <a:xfrm>
            <a:off x="6096000" y="1571"/>
            <a:ext cx="6096000" cy="6856429"/>
          </a:xfrm>
          <a:prstGeom prst="rect">
            <a:avLst/>
          </a:prstGeom>
        </p:spPr>
      </p:pic>
    </p:spTree>
    <p:extLst>
      <p:ext uri="{BB962C8B-B14F-4D97-AF65-F5344CB8AC3E}">
        <p14:creationId xmlns:p14="http://schemas.microsoft.com/office/powerpoint/2010/main" val="82544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83E76-D594-4BA3-9671-6F5D8335F935}"/>
              </a:ext>
            </a:extLst>
          </p:cNvPr>
          <p:cNvSpPr>
            <a:spLocks noGrp="1"/>
          </p:cNvSpPr>
          <p:nvPr>
            <p:ph type="title"/>
          </p:nvPr>
        </p:nvSpPr>
        <p:spPr>
          <a:xfrm>
            <a:off x="331305" y="887896"/>
            <a:ext cx="4028902" cy="4439478"/>
          </a:xfrm>
        </p:spPr>
        <p:txBody>
          <a:bodyPr vert="horz" lIns="91440" tIns="45720" rIns="91440" bIns="45720" rtlCol="0" anchor="ctr">
            <a:normAutofit/>
          </a:bodyPr>
          <a:lstStyle/>
          <a:p>
            <a:pPr algn="ctr"/>
            <a:r>
              <a:rPr lang="en-US" sz="6000" b="1" kern="1200" dirty="0">
                <a:solidFill>
                  <a:schemeClr val="tx1"/>
                </a:solidFill>
                <a:latin typeface="+mj-lt"/>
                <a:ea typeface="+mj-ea"/>
                <a:cs typeface="+mj-cs"/>
              </a:rPr>
              <a:t>Confidant – Faithful in the Lord</a:t>
            </a:r>
          </a:p>
        </p:txBody>
      </p:sp>
      <p:pic>
        <p:nvPicPr>
          <p:cNvPr id="8" name="Content Placeholder 7" descr="A picture containing grass, person, person, outdoor&#10;&#10;Description automatically generated">
            <a:extLst>
              <a:ext uri="{FF2B5EF4-FFF2-40B4-BE49-F238E27FC236}">
                <a16:creationId xmlns:a16="http://schemas.microsoft.com/office/drawing/2014/main" id="{B98EE41A-3A95-4E37-8320-EB6436E7810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987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Content Placeholder 5" descr="A picture containing person, outdoor, cellphone, phone&#10;&#10;Description automatically generated">
            <a:extLst>
              <a:ext uri="{FF2B5EF4-FFF2-40B4-BE49-F238E27FC236}">
                <a16:creationId xmlns:a16="http://schemas.microsoft.com/office/drawing/2014/main" id="{D2E8876E-B076-47C4-B879-BBA90ED2BF50}"/>
              </a:ext>
            </a:extLst>
          </p:cNvPr>
          <p:cNvPicPr>
            <a:picLocks noChangeAspect="1"/>
          </p:cNvPicPr>
          <p:nvPr/>
        </p:nvPicPr>
        <p:blipFill rotWithShape="1">
          <a:blip r:embed="rId3">
            <a:extLst>
              <a:ext uri="{28A0092B-C50C-407E-A947-70E740481C1C}">
                <a14:useLocalDpi xmlns:a14="http://schemas.microsoft.com/office/drawing/2010/main" val="0"/>
              </a:ext>
            </a:extLst>
          </a:blip>
          <a:srcRect t="20259" b="18491"/>
          <a:stretch/>
        </p:blipFill>
        <p:spPr>
          <a:xfrm>
            <a:off x="4716571" y="380295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84757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person, person&#10;&#10;Description automatically generated">
            <a:extLst>
              <a:ext uri="{FF2B5EF4-FFF2-40B4-BE49-F238E27FC236}">
                <a16:creationId xmlns:a16="http://schemas.microsoft.com/office/drawing/2014/main" id="{86F0B652-4C4F-4EFC-BC3B-6B44676BFAE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0689"/>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3E7951-AB48-4298-8ADB-54BE7C36558D}"/>
              </a:ext>
            </a:extLst>
          </p:cNvPr>
          <p:cNvSpPr>
            <a:spLocks noGrp="1"/>
          </p:cNvSpPr>
          <p:nvPr>
            <p:ph type="title"/>
          </p:nvPr>
        </p:nvSpPr>
        <p:spPr>
          <a:xfrm>
            <a:off x="317696" y="695105"/>
            <a:ext cx="3822189" cy="1899912"/>
          </a:xfrm>
        </p:spPr>
        <p:txBody>
          <a:bodyPr vert="horz" lIns="91440" tIns="45720" rIns="91440" bIns="45720" rtlCol="0" anchor="ctr">
            <a:normAutofit/>
          </a:bodyPr>
          <a:lstStyle/>
          <a:p>
            <a:r>
              <a:rPr lang="en-US" b="1" dirty="0"/>
              <a:t>Matthew 18:19</a:t>
            </a:r>
          </a:p>
        </p:txBody>
      </p:sp>
      <p:sp>
        <p:nvSpPr>
          <p:cNvPr id="3" name="Content Placeholder 2">
            <a:extLst>
              <a:ext uri="{FF2B5EF4-FFF2-40B4-BE49-F238E27FC236}">
                <a16:creationId xmlns:a16="http://schemas.microsoft.com/office/drawing/2014/main" id="{B21E12A2-2292-4174-B72F-E75FE1F0FF3A}"/>
              </a:ext>
            </a:extLst>
          </p:cNvPr>
          <p:cNvSpPr>
            <a:spLocks noGrp="1"/>
          </p:cNvSpPr>
          <p:nvPr>
            <p:ph sz="half" idx="1"/>
          </p:nvPr>
        </p:nvSpPr>
        <p:spPr>
          <a:xfrm>
            <a:off x="458373" y="2420133"/>
            <a:ext cx="3822189" cy="3742762"/>
          </a:xfrm>
        </p:spPr>
        <p:txBody>
          <a:bodyPr vert="horz" lIns="91440" tIns="45720" rIns="91440" bIns="45720" rtlCol="0">
            <a:normAutofit/>
          </a:bodyPr>
          <a:lstStyle/>
          <a:p>
            <a:pPr marL="0"/>
            <a:r>
              <a:rPr lang="en-US" sz="3200" b="1" dirty="0"/>
              <a:t>“…IF TWO OF YOU SHALL AGREE ON EARTH AS TOUCHING ANYTHING THAT THEY SHALL ASK,IT SHALL BE DONE FOR THEM OF MY FATHER WHO IS IN HEAVEN.”</a:t>
            </a:r>
          </a:p>
        </p:txBody>
      </p:sp>
    </p:spTree>
    <p:extLst>
      <p:ext uri="{BB962C8B-B14F-4D97-AF65-F5344CB8AC3E}">
        <p14:creationId xmlns:p14="http://schemas.microsoft.com/office/powerpoint/2010/main" val="52573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5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79A8E-4703-4401-815D-3B06A1A819FB}"/>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algn="ctr"/>
            <a:r>
              <a:rPr lang="en-US" sz="3600" b="1" i="1" dirty="0">
                <a:solidFill>
                  <a:srgbClr val="FFFFFF"/>
                </a:solidFill>
                <a:effectLst/>
              </a:rPr>
              <a:t>John 16:33 </a:t>
            </a:r>
            <a:br>
              <a:rPr lang="en-US" sz="3600" b="1" i="1" dirty="0">
                <a:solidFill>
                  <a:srgbClr val="FFFFFF"/>
                </a:solidFill>
                <a:effectLst/>
              </a:rPr>
            </a:br>
            <a:r>
              <a:rPr lang="en-US" sz="3600" b="1" i="1" dirty="0">
                <a:solidFill>
                  <a:srgbClr val="FFFFFF"/>
                </a:solidFill>
                <a:effectLst/>
              </a:rPr>
              <a:t>“In the world you will have tribulation. Be of good cheer, I have overcome the world.”</a:t>
            </a:r>
            <a:r>
              <a:rPr lang="en-US" sz="3600" dirty="0">
                <a:solidFill>
                  <a:srgbClr val="FFFFFF"/>
                </a:solidFill>
                <a:effectLst/>
              </a:rPr>
              <a:t> </a:t>
            </a:r>
            <a:endParaRPr lang="en-US" sz="3600" dirty="0">
              <a:solidFill>
                <a:srgbClr val="FFFFFF"/>
              </a:solidFill>
            </a:endParaRP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nature, outdoor, sunset, clouds&#10;&#10;Description automatically generated">
            <a:extLst>
              <a:ext uri="{FF2B5EF4-FFF2-40B4-BE49-F238E27FC236}">
                <a16:creationId xmlns:a16="http://schemas.microsoft.com/office/drawing/2014/main" id="{A96F7156-FC87-45A8-B176-02DB626B69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342" r="20172" b="1"/>
          <a:stretch/>
        </p:blipFill>
        <p:spPr>
          <a:xfrm>
            <a:off x="703801" y="759655"/>
            <a:ext cx="7652408" cy="5136700"/>
          </a:xfrm>
          <a:prstGeom prst="rect">
            <a:avLst/>
          </a:prstGeom>
          <a:effectLst/>
        </p:spPr>
      </p:pic>
    </p:spTree>
    <p:extLst>
      <p:ext uri="{BB962C8B-B14F-4D97-AF65-F5344CB8AC3E}">
        <p14:creationId xmlns:p14="http://schemas.microsoft.com/office/powerpoint/2010/main" val="170944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B1A93-C085-4C75-A961-DA2BE2ACF74A}"/>
              </a:ext>
            </a:extLst>
          </p:cNvPr>
          <p:cNvSpPr>
            <a:spLocks noGrp="1"/>
          </p:cNvSpPr>
          <p:nvPr>
            <p:ph type="title"/>
          </p:nvPr>
        </p:nvSpPr>
        <p:spPr>
          <a:xfrm>
            <a:off x="1815547" y="1684881"/>
            <a:ext cx="8812696" cy="2506905"/>
          </a:xfrm>
        </p:spPr>
        <p:txBody>
          <a:bodyPr vert="horz" lIns="91440" tIns="45720" rIns="91440" bIns="45720" rtlCol="0" anchor="b">
            <a:normAutofit fontScale="90000"/>
          </a:bodyPr>
          <a:lstStyle/>
          <a:p>
            <a:pPr algn="ctr"/>
            <a:r>
              <a:rPr lang="en-US" sz="6600" kern="1200" dirty="0">
                <a:solidFill>
                  <a:srgbClr val="FFFFFF"/>
                </a:solidFill>
                <a:latin typeface="+mj-lt"/>
                <a:ea typeface="+mj-ea"/>
                <a:cs typeface="+mj-cs"/>
              </a:rPr>
              <a:t>V. God Chooses to Heal </a:t>
            </a:r>
            <a:r>
              <a:rPr lang="en-US" sz="6600" dirty="0">
                <a:solidFill>
                  <a:srgbClr val="FFFFFF"/>
                </a:solidFill>
              </a:rPr>
              <a:t>Following Death, </a:t>
            </a:r>
            <a:br>
              <a:rPr lang="en-US" sz="6600" dirty="0">
                <a:solidFill>
                  <a:srgbClr val="FFFFFF"/>
                </a:solidFill>
              </a:rPr>
            </a:br>
            <a:r>
              <a:rPr lang="en-US" sz="6600" dirty="0">
                <a:solidFill>
                  <a:srgbClr val="FFFFFF"/>
                </a:solidFill>
              </a:rPr>
              <a:t>In Eternity</a:t>
            </a:r>
            <a:endParaRPr lang="en-US" sz="6600" kern="1200" dirty="0">
              <a:solidFill>
                <a:srgbClr val="FFFFFF"/>
              </a:solidFill>
              <a:latin typeface="+mj-lt"/>
              <a:ea typeface="+mj-ea"/>
              <a:cs typeface="+mj-cs"/>
            </a:endParaRPr>
          </a:p>
        </p:txBody>
      </p:sp>
      <p:sp>
        <p:nvSpPr>
          <p:cNvPr id="16" name="sketch line">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9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sky with clouds&#10;&#10;Description automatically generated with low confidence">
            <a:extLst>
              <a:ext uri="{FF2B5EF4-FFF2-40B4-BE49-F238E27FC236}">
                <a16:creationId xmlns:a16="http://schemas.microsoft.com/office/drawing/2014/main" id="{228D0D5A-4DF3-443F-AE97-15C3388EB33F}"/>
              </a:ext>
            </a:extLst>
          </p:cNvPr>
          <p:cNvPicPr>
            <a:picLocks noChangeAspect="1"/>
          </p:cNvPicPr>
          <p:nvPr/>
        </p:nvPicPr>
        <p:blipFill rotWithShape="1">
          <a:blip r:embed="rId2">
            <a:extLst>
              <a:ext uri="{28A0092B-C50C-407E-A947-70E740481C1C}">
                <a14:useLocalDpi xmlns:a14="http://schemas.microsoft.com/office/drawing/2010/main" val="0"/>
              </a:ext>
            </a:extLst>
          </a:blip>
          <a:srcRect t="88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278D5-0A59-431F-A1FC-56AF9A87EA8F}"/>
              </a:ext>
            </a:extLst>
          </p:cNvPr>
          <p:cNvSpPr>
            <a:spLocks noGrp="1"/>
          </p:cNvSpPr>
          <p:nvPr>
            <p:ph type="title"/>
          </p:nvPr>
        </p:nvSpPr>
        <p:spPr>
          <a:xfrm>
            <a:off x="1167618" y="719350"/>
            <a:ext cx="10058400" cy="3838487"/>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200" b="1" i="1" dirty="0">
                <a:ln>
                  <a:solidFill>
                    <a:schemeClr val="bg2"/>
                  </a:solidFill>
                </a:ln>
                <a:solidFill>
                  <a:srgbClr val="FFFFFF"/>
                </a:solidFill>
                <a:effectLst/>
              </a:rPr>
              <a:t>Revelation 21:3-5 </a:t>
            </a:r>
            <a:br>
              <a:rPr lang="en-US" sz="3200" b="1" i="1" dirty="0">
                <a:ln>
                  <a:solidFill>
                    <a:schemeClr val="bg2"/>
                  </a:solidFill>
                </a:ln>
                <a:solidFill>
                  <a:srgbClr val="FFFFFF"/>
                </a:solidFill>
                <a:effectLst/>
              </a:rPr>
            </a:br>
            <a:r>
              <a:rPr lang="en-US" sz="3200" b="1" i="1" dirty="0">
                <a:ln>
                  <a:solidFill>
                    <a:schemeClr val="bg2"/>
                  </a:solidFill>
                </a:ln>
                <a:solidFill>
                  <a:srgbClr val="FFFFFF"/>
                </a:solidFill>
                <a:effectLst/>
              </a:rPr>
              <a:t>"See, the home of God is among mortals. He will dwell with them as their God; they will be his peoples, and God himself will be with them; he will wipe every tear from their eyes. Death will be no more; mourning and crying and pain will be no more, for the first things have passed away."</a:t>
            </a:r>
            <a:r>
              <a:rPr lang="en-US" sz="3200" dirty="0">
                <a:ln>
                  <a:solidFill>
                    <a:schemeClr val="bg2"/>
                  </a:solidFill>
                </a:ln>
                <a:solidFill>
                  <a:srgbClr val="FFFFFF"/>
                </a:solidFill>
                <a:effectLst/>
              </a:rPr>
              <a:t> </a:t>
            </a:r>
            <a:r>
              <a:rPr lang="en-US" sz="3200" b="1" i="1" dirty="0">
                <a:ln>
                  <a:solidFill>
                    <a:schemeClr val="bg2"/>
                  </a:solidFill>
                </a:ln>
                <a:solidFill>
                  <a:srgbClr val="FFFFFF"/>
                </a:solidFill>
                <a:effectLst/>
              </a:rPr>
              <a:t>And the one who was seated on the throne said, "See, I am making all things new."</a:t>
            </a:r>
            <a:r>
              <a:rPr lang="en-US" sz="3200" dirty="0">
                <a:ln>
                  <a:solidFill>
                    <a:schemeClr val="bg2"/>
                  </a:solidFill>
                </a:ln>
                <a:solidFill>
                  <a:srgbClr val="FFFFFF"/>
                </a:solidFill>
                <a:effectLst/>
              </a:rPr>
              <a:t> </a:t>
            </a:r>
            <a:endParaRPr lang="en-US" sz="3200" dirty="0">
              <a:ln>
                <a:solidFill>
                  <a:schemeClr val="bg2"/>
                </a:solidFill>
              </a:ln>
              <a:solidFill>
                <a:srgbClr val="FFFFFF"/>
              </a:solidFill>
            </a:endParaRPr>
          </a:p>
        </p:txBody>
      </p:sp>
    </p:spTree>
    <p:extLst>
      <p:ext uri="{BB962C8B-B14F-4D97-AF65-F5344CB8AC3E}">
        <p14:creationId xmlns:p14="http://schemas.microsoft.com/office/powerpoint/2010/main" val="7469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99F07-E38E-48B5-9B95-97A6F7EDBD26}"/>
              </a:ext>
            </a:extLst>
          </p:cNvPr>
          <p:cNvSpPr>
            <a:spLocks noGrp="1"/>
          </p:cNvSpPr>
          <p:nvPr>
            <p:ph type="title"/>
          </p:nvPr>
        </p:nvSpPr>
        <p:spPr>
          <a:xfrm>
            <a:off x="1005008" y="753508"/>
            <a:ext cx="10178934" cy="1328730"/>
          </a:xfrm>
          <a:ln w="57150">
            <a:solidFill>
              <a:schemeClr val="accent2"/>
            </a:solidFill>
          </a:ln>
        </p:spPr>
        <p:txBody>
          <a:bodyPr vert="horz" lIns="91440" tIns="45720" rIns="91440" bIns="45720" rtlCol="0" anchor="b">
            <a:normAutofit/>
          </a:bodyPr>
          <a:lstStyle/>
          <a:p>
            <a:pPr algn="ctr"/>
            <a:r>
              <a:rPr lang="en-US" sz="8800" b="1" kern="1200" dirty="0">
                <a:ln w="6600">
                  <a:solidFill>
                    <a:schemeClr val="accent2"/>
                  </a:solidFill>
                  <a:prstDash val="solid"/>
                </a:ln>
                <a:solidFill>
                  <a:schemeClr val="tx1"/>
                </a:solidFill>
                <a:effectLst>
                  <a:outerShdw dist="38100" dir="2700000" algn="tl" rotWithShape="0">
                    <a:schemeClr val="accent2"/>
                  </a:outerShdw>
                </a:effectLst>
                <a:latin typeface="+mj-lt"/>
                <a:ea typeface="+mj-ea"/>
                <a:cs typeface="+mj-cs"/>
              </a:rPr>
              <a:t>PRAYER</a:t>
            </a:r>
          </a:p>
        </p:txBody>
      </p:sp>
      <p:pic>
        <p:nvPicPr>
          <p:cNvPr id="6" name="Content Placeholder 5">
            <a:extLst>
              <a:ext uri="{FF2B5EF4-FFF2-40B4-BE49-F238E27FC236}">
                <a16:creationId xmlns:a16="http://schemas.microsoft.com/office/drawing/2014/main" id="{ED84E9F0-2DE5-4A43-99BC-C1DFA7CF5A1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33" r="1" b="1"/>
          <a:stretch/>
        </p:blipFill>
        <p:spPr>
          <a:xfrm>
            <a:off x="198741" y="2410448"/>
            <a:ext cx="5803323" cy="3890357"/>
          </a:xfrm>
          <a:prstGeom prst="rect">
            <a:avLst/>
          </a:prstGeom>
        </p:spPr>
      </p:pic>
      <p:pic>
        <p:nvPicPr>
          <p:cNvPr id="8" name="Content Placeholder 7" descr="A picture containing person, dessert&#10;&#10;Description automatically generated">
            <a:extLst>
              <a:ext uri="{FF2B5EF4-FFF2-40B4-BE49-F238E27FC236}">
                <a16:creationId xmlns:a16="http://schemas.microsoft.com/office/drawing/2014/main" id="{0EEA69F3-B5F1-4536-BEB7-3E328311B18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430" b="3"/>
          <a:stretch/>
        </p:blipFill>
        <p:spPr>
          <a:xfrm>
            <a:off x="6189934" y="2410448"/>
            <a:ext cx="5803323" cy="3890357"/>
          </a:xfrm>
          <a:prstGeom prst="rect">
            <a:avLst/>
          </a:prstGeom>
        </p:spPr>
      </p:pic>
    </p:spTree>
    <p:extLst>
      <p:ext uri="{BB962C8B-B14F-4D97-AF65-F5344CB8AC3E}">
        <p14:creationId xmlns:p14="http://schemas.microsoft.com/office/powerpoint/2010/main" val="267753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ED5325-34C1-4580-90FD-FA95A9E2EE08}"/>
              </a:ext>
            </a:extLst>
          </p:cNvPr>
          <p:cNvSpPr>
            <a:spLocks noGrp="1"/>
          </p:cNvSpPr>
          <p:nvPr>
            <p:ph type="body" idx="1"/>
          </p:nvPr>
        </p:nvSpPr>
        <p:spPr>
          <a:xfrm>
            <a:off x="836612" y="1681163"/>
            <a:ext cx="5157787" cy="823912"/>
          </a:xfrm>
          <a:solidFill>
            <a:schemeClr val="accent4">
              <a:lumMod val="20000"/>
              <a:lumOff val="80000"/>
            </a:schemeClr>
          </a:solidFill>
        </p:spPr>
        <p:txBody>
          <a:bodyPr>
            <a:normAutofit/>
          </a:bodyPr>
          <a:lstStyle/>
          <a:p>
            <a:pPr algn="ctr"/>
            <a:r>
              <a:rPr lang="en-US" sz="3600" i="1" dirty="0"/>
              <a:t>ROMANS 8:34</a:t>
            </a:r>
          </a:p>
        </p:txBody>
      </p:sp>
      <p:sp>
        <p:nvSpPr>
          <p:cNvPr id="4" name="Content Placeholder 3">
            <a:extLst>
              <a:ext uri="{FF2B5EF4-FFF2-40B4-BE49-F238E27FC236}">
                <a16:creationId xmlns:a16="http://schemas.microsoft.com/office/drawing/2014/main" id="{D61635EA-1C2B-466C-96E5-AAD26CDDDE9B}"/>
              </a:ext>
            </a:extLst>
          </p:cNvPr>
          <p:cNvSpPr>
            <a:spLocks noGrp="1"/>
          </p:cNvSpPr>
          <p:nvPr>
            <p:ph sz="half" idx="2"/>
          </p:nvPr>
        </p:nvSpPr>
        <p:spPr>
          <a:solidFill>
            <a:schemeClr val="accent4">
              <a:lumMod val="40000"/>
              <a:lumOff val="60000"/>
            </a:schemeClr>
          </a:solidFill>
        </p:spPr>
        <p:txBody>
          <a:bodyPr/>
          <a:lstStyle/>
          <a:p>
            <a:pPr marL="0" indent="0" algn="ctr">
              <a:buNone/>
            </a:pPr>
            <a:r>
              <a:rPr lang="en-US" sz="2800" b="1" i="1" dirty="0">
                <a:effectLst/>
                <a:latin typeface="Times New Roman" panose="02020603050405020304" pitchFamily="18" charset="0"/>
                <a:ea typeface="Calibri" panose="020F0502020204030204" pitchFamily="34" charset="0"/>
              </a:rPr>
              <a:t>Christ Jesus “is at the right hand of God and is also interceding (praying) for us.”</a:t>
            </a:r>
            <a:r>
              <a:rPr lang="en-US" sz="2800" dirty="0">
                <a:effectLst/>
                <a:latin typeface="Times New Roman" panose="02020603050405020304" pitchFamily="18" charset="0"/>
                <a:ea typeface="Calibri" panose="020F0502020204030204" pitchFamily="34" charset="0"/>
              </a:rPr>
              <a:t> </a:t>
            </a:r>
            <a:endParaRPr lang="en-US" dirty="0"/>
          </a:p>
        </p:txBody>
      </p:sp>
      <p:sp>
        <p:nvSpPr>
          <p:cNvPr id="5" name="Text Placeholder 4">
            <a:extLst>
              <a:ext uri="{FF2B5EF4-FFF2-40B4-BE49-F238E27FC236}">
                <a16:creationId xmlns:a16="http://schemas.microsoft.com/office/drawing/2014/main" id="{729C19AC-41A0-4706-BA17-40490DEC17D6}"/>
              </a:ext>
            </a:extLst>
          </p:cNvPr>
          <p:cNvSpPr>
            <a:spLocks noGrp="1"/>
          </p:cNvSpPr>
          <p:nvPr>
            <p:ph type="body" sz="quarter" idx="3"/>
          </p:nvPr>
        </p:nvSpPr>
        <p:spPr>
          <a:xfrm>
            <a:off x="6172200" y="857251"/>
            <a:ext cx="5183188" cy="823912"/>
          </a:xfrm>
          <a:solidFill>
            <a:schemeClr val="accent2">
              <a:lumMod val="20000"/>
              <a:lumOff val="80000"/>
            </a:schemeClr>
          </a:solidFill>
        </p:spPr>
        <p:txBody>
          <a:bodyPr>
            <a:normAutofit/>
          </a:bodyPr>
          <a:lstStyle/>
          <a:p>
            <a:pPr algn="ctr"/>
            <a:r>
              <a:rPr lang="en-US" sz="3600" i="1" dirty="0"/>
              <a:t>EPHESIANS 1:6-7</a:t>
            </a:r>
          </a:p>
        </p:txBody>
      </p:sp>
      <p:sp>
        <p:nvSpPr>
          <p:cNvPr id="6" name="Content Placeholder 5">
            <a:extLst>
              <a:ext uri="{FF2B5EF4-FFF2-40B4-BE49-F238E27FC236}">
                <a16:creationId xmlns:a16="http://schemas.microsoft.com/office/drawing/2014/main" id="{0CC76F5A-B893-49ED-B180-2D125BC76557}"/>
              </a:ext>
            </a:extLst>
          </p:cNvPr>
          <p:cNvSpPr>
            <a:spLocks noGrp="1"/>
          </p:cNvSpPr>
          <p:nvPr>
            <p:ph sz="quarter" idx="4"/>
          </p:nvPr>
        </p:nvSpPr>
        <p:spPr>
          <a:xfrm>
            <a:off x="6172200" y="1681577"/>
            <a:ext cx="5183188" cy="3684588"/>
          </a:xfrm>
          <a:solidFill>
            <a:schemeClr val="accent2">
              <a:lumMod val="40000"/>
              <a:lumOff val="60000"/>
            </a:schemeClr>
          </a:solidFill>
        </p:spPr>
        <p:txBody>
          <a:bodyPr/>
          <a:lstStyle/>
          <a:p>
            <a:pPr marL="0" indent="0" algn="ctr">
              <a:buNone/>
            </a:pPr>
            <a:r>
              <a:rPr lang="en-US" sz="2800" b="1" i="1" dirty="0">
                <a:effectLst/>
                <a:latin typeface="Times New Roman" panose="02020603050405020304" pitchFamily="18" charset="0"/>
                <a:ea typeface="Calibri" panose="020F0502020204030204" pitchFamily="34" charset="0"/>
              </a:rPr>
              <a:t>“ And God raised us up with Christ and seated us with him in the heavenly realms in Christ Jesus,  in order that in the coming ages he might show the incomparable riches of his grace, expressed in his kindness to us in Christ Jesus.”</a:t>
            </a:r>
            <a:r>
              <a:rPr lang="en-US" sz="2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287470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sitting together&#10;&#10;Description automatically generated with medium confidence">
            <a:extLst>
              <a:ext uri="{FF2B5EF4-FFF2-40B4-BE49-F238E27FC236}">
                <a16:creationId xmlns:a16="http://schemas.microsoft.com/office/drawing/2014/main" id="{54F9280E-E939-4E99-A7EE-5474399B6C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3172"/>
          <a:stretch/>
        </p:blipFill>
        <p:spPr>
          <a:xfrm>
            <a:off x="320040" y="320040"/>
            <a:ext cx="11548872" cy="4462272"/>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868A805F-464C-4939-B1FE-7A55AC5504CC}"/>
              </a:ext>
            </a:extLst>
          </p:cNvPr>
          <p:cNvSpPr>
            <a:spLocks noGrp="1"/>
          </p:cNvSpPr>
          <p:nvPr>
            <p:ph type="title"/>
          </p:nvPr>
        </p:nvSpPr>
        <p:spPr>
          <a:xfrm>
            <a:off x="4380587" y="5093208"/>
            <a:ext cx="7281527" cy="1261872"/>
          </a:xfrm>
        </p:spPr>
        <p:txBody>
          <a:bodyPr vert="horz" lIns="91440" tIns="45720" rIns="91440" bIns="45720" rtlCol="0" anchor="ctr">
            <a:normAutofit fontScale="90000"/>
          </a:bodyPr>
          <a:lstStyle/>
          <a:p>
            <a:br>
              <a:rPr lang="en-US" sz="2800" b="1" dirty="0">
                <a:solidFill>
                  <a:schemeClr val="bg1"/>
                </a:solidFill>
              </a:rPr>
            </a:br>
            <a:r>
              <a:rPr lang="en-US" sz="2800" b="1" dirty="0">
                <a:solidFill>
                  <a:schemeClr val="bg1"/>
                </a:solidFill>
              </a:rPr>
              <a:t>OUR LITTLE DROPLETS OF PRAYER ARE VALUED BY GOD</a:t>
            </a:r>
            <a:br>
              <a:rPr lang="en-US" sz="2800" b="1" dirty="0">
                <a:solidFill>
                  <a:schemeClr val="bg1"/>
                </a:solidFill>
              </a:rPr>
            </a:br>
            <a:endParaRPr lang="en-US" sz="2800" dirty="0">
              <a:solidFill>
                <a:schemeClr val="bg1"/>
              </a:solidFill>
            </a:endParaRP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31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B59E-C98A-4A0C-BCCA-3EC0575A8352}"/>
              </a:ext>
            </a:extLst>
          </p:cNvPr>
          <p:cNvSpPr>
            <a:spLocks noGrp="1"/>
          </p:cNvSpPr>
          <p:nvPr>
            <p:ph type="title"/>
          </p:nvPr>
        </p:nvSpPr>
        <p:spPr>
          <a:xfrm>
            <a:off x="839788" y="365125"/>
            <a:ext cx="10515600" cy="1773164"/>
          </a:xfrm>
          <a:solidFill>
            <a:schemeClr val="bg2"/>
          </a:solidFill>
        </p:spPr>
        <p:txBody>
          <a:bodyPr>
            <a:normAutofit/>
          </a:bodyPr>
          <a:lstStyle/>
          <a:p>
            <a:pPr algn="ctr"/>
            <a:r>
              <a:rPr lang="en-US" sz="2800" b="1" i="1" dirty="0">
                <a:effectLst/>
                <a:latin typeface="Times New Roman" panose="02020603050405020304" pitchFamily="18" charset="0"/>
                <a:ea typeface="Calibri" panose="020F0502020204030204" pitchFamily="34" charset="0"/>
              </a:rPr>
              <a:t>Matthew 18:18-20, </a:t>
            </a:r>
            <a:br>
              <a:rPr lang="en-US" sz="2800" b="1" i="1" dirty="0">
                <a:effectLst/>
                <a:latin typeface="Times New Roman" panose="02020603050405020304" pitchFamily="18" charset="0"/>
                <a:ea typeface="Calibri" panose="020F0502020204030204" pitchFamily="34" charset="0"/>
              </a:rPr>
            </a:br>
            <a:r>
              <a:rPr lang="en-US" sz="2800" b="1" i="1" dirty="0">
                <a:effectLst/>
                <a:latin typeface="Times New Roman" panose="02020603050405020304" pitchFamily="18" charset="0"/>
                <a:ea typeface="Calibri" panose="020F0502020204030204" pitchFamily="34" charset="0"/>
              </a:rPr>
              <a:t>"...if two of you agree on earth about anything they ask, it will be done for them by my Father in heaven. For where two or three are gathered in my name, there am I."</a:t>
            </a:r>
            <a:r>
              <a:rPr lang="en-US" sz="2800" dirty="0">
                <a:effectLst/>
                <a:latin typeface="Times New Roman" panose="02020603050405020304" pitchFamily="18" charset="0"/>
                <a:ea typeface="Calibri" panose="020F0502020204030204" pitchFamily="34" charset="0"/>
              </a:rPr>
              <a:t> </a:t>
            </a:r>
            <a:endParaRPr lang="en-US" sz="6000" dirty="0"/>
          </a:p>
        </p:txBody>
      </p:sp>
      <p:sp>
        <p:nvSpPr>
          <p:cNvPr id="4" name="Content Placeholder 3">
            <a:extLst>
              <a:ext uri="{FF2B5EF4-FFF2-40B4-BE49-F238E27FC236}">
                <a16:creationId xmlns:a16="http://schemas.microsoft.com/office/drawing/2014/main" id="{99916376-83FE-43E6-BC3C-C9467CE49CA2}"/>
              </a:ext>
            </a:extLst>
          </p:cNvPr>
          <p:cNvSpPr>
            <a:spLocks noGrp="1"/>
          </p:cNvSpPr>
          <p:nvPr>
            <p:ph sz="half" idx="2"/>
          </p:nvPr>
        </p:nvSpPr>
        <p:spPr>
          <a:xfrm>
            <a:off x="510322" y="2505075"/>
            <a:ext cx="5157787" cy="3684588"/>
          </a:xfrm>
          <a:solidFill>
            <a:schemeClr val="tx2">
              <a:lumMod val="20000"/>
              <a:lumOff val="80000"/>
            </a:schemeClr>
          </a:solidFill>
        </p:spPr>
        <p:txBody>
          <a:bodyPr/>
          <a:lstStyle/>
          <a:p>
            <a:pPr marL="0" indent="0" algn="ctr">
              <a:buNone/>
            </a:pPr>
            <a:r>
              <a:rPr lang="en-US" sz="2800" b="1" i="1" dirty="0">
                <a:effectLst/>
                <a:latin typeface="Times New Roman" panose="02020603050405020304" pitchFamily="18" charset="0"/>
                <a:ea typeface="Calibri" panose="020F0502020204030204" pitchFamily="34" charset="0"/>
              </a:rPr>
              <a:t>John 16:23- 24 </a:t>
            </a:r>
          </a:p>
          <a:p>
            <a:pPr marL="0" indent="0" algn="ctr">
              <a:buNone/>
            </a:pPr>
            <a:r>
              <a:rPr lang="en-US" sz="2800" b="1" i="1" dirty="0">
                <a:effectLst/>
                <a:latin typeface="Times New Roman" panose="02020603050405020304" pitchFamily="18" charset="0"/>
                <a:ea typeface="Calibri" panose="020F0502020204030204" pitchFamily="34" charset="0"/>
              </a:rPr>
              <a:t>"...Truly, I say to you, if you ask anything of the Father, he will give it to you in my name. Hitherto you have asked nothing in my name; ask, and you will receive, that your joy may be full."</a:t>
            </a:r>
            <a:r>
              <a:rPr lang="en-US" sz="2800" dirty="0">
                <a:effectLst/>
                <a:latin typeface="Times New Roman" panose="02020603050405020304" pitchFamily="18" charset="0"/>
                <a:ea typeface="Calibri" panose="020F0502020204030204" pitchFamily="34" charset="0"/>
              </a:rPr>
              <a:t> </a:t>
            </a:r>
            <a:endParaRPr lang="en-US" dirty="0"/>
          </a:p>
        </p:txBody>
      </p:sp>
      <p:sp>
        <p:nvSpPr>
          <p:cNvPr id="6" name="Content Placeholder 5">
            <a:extLst>
              <a:ext uri="{FF2B5EF4-FFF2-40B4-BE49-F238E27FC236}">
                <a16:creationId xmlns:a16="http://schemas.microsoft.com/office/drawing/2014/main" id="{A3F52069-1CEB-4A95-B522-5F98A5C05C59}"/>
              </a:ext>
            </a:extLst>
          </p:cNvPr>
          <p:cNvSpPr>
            <a:spLocks noGrp="1"/>
          </p:cNvSpPr>
          <p:nvPr>
            <p:ph sz="quarter" idx="4"/>
          </p:nvPr>
        </p:nvSpPr>
        <p:spPr>
          <a:xfrm>
            <a:off x="6523892" y="2505075"/>
            <a:ext cx="5183188" cy="3684588"/>
          </a:xfrm>
          <a:solidFill>
            <a:schemeClr val="accent1">
              <a:lumMod val="20000"/>
              <a:lumOff val="80000"/>
            </a:schemeClr>
          </a:solidFill>
        </p:spPr>
        <p:txBody>
          <a:bodyPr/>
          <a:lstStyle/>
          <a:p>
            <a:pPr marL="0" indent="0" algn="ctr">
              <a:buNone/>
            </a:pPr>
            <a:r>
              <a:rPr lang="en-US" sz="2800" b="1" i="1" dirty="0">
                <a:effectLst/>
                <a:latin typeface="Times New Roman" panose="02020603050405020304" pitchFamily="18" charset="0"/>
                <a:ea typeface="Calibri" panose="020F0502020204030204" pitchFamily="34" charset="0"/>
              </a:rPr>
              <a:t>James 5:15-16</a:t>
            </a:r>
          </a:p>
          <a:p>
            <a:pPr marL="0" indent="0" algn="ctr">
              <a:buNone/>
            </a:pPr>
            <a:r>
              <a:rPr lang="en-US" sz="2800" b="1" i="1" dirty="0">
                <a:effectLst/>
                <a:latin typeface="Times New Roman" panose="02020603050405020304" pitchFamily="18" charset="0"/>
                <a:ea typeface="Calibri" panose="020F0502020204030204" pitchFamily="34" charset="0"/>
              </a:rPr>
              <a:t>"The prayer of faith will save the sick, and the Lord will raise them up; and anyone who has committed sins will be forgiven. Therefore, confess your sins to one another, and pray for one another, so that you may be healed.."</a:t>
            </a:r>
            <a:r>
              <a:rPr lang="en-US" sz="2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3843368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FC2-50EE-4E84-800D-BFFD48394857}"/>
              </a:ext>
            </a:extLst>
          </p:cNvPr>
          <p:cNvSpPr>
            <a:spLocks noGrp="1"/>
          </p:cNvSpPr>
          <p:nvPr>
            <p:ph type="title"/>
          </p:nvPr>
        </p:nvSpPr>
        <p:spPr>
          <a:xfrm>
            <a:off x="7464614" y="1783959"/>
            <a:ext cx="4087306" cy="2889114"/>
          </a:xfrm>
        </p:spPr>
        <p:txBody>
          <a:bodyPr vert="horz" lIns="91440" tIns="45720" rIns="91440" bIns="45720" rtlCol="0" anchor="b">
            <a:normAutofit/>
          </a:bodyPr>
          <a:lstStyle/>
          <a:p>
            <a:pPr algn="ctr"/>
            <a:r>
              <a:rPr lang="en-US" sz="6600" dirty="0"/>
              <a:t>Search your Heart….</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Hand holding heart">
            <a:extLst>
              <a:ext uri="{FF2B5EF4-FFF2-40B4-BE49-F238E27FC236}">
                <a16:creationId xmlns:a16="http://schemas.microsoft.com/office/drawing/2014/main" id="{142AA350-FAAD-4705-9A34-C848E2C293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260" r="32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496489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2DF82-16A7-4848-8262-DBF40D269578}"/>
              </a:ext>
            </a:extLst>
          </p:cNvPr>
          <p:cNvSpPr>
            <a:spLocks noGrp="1"/>
          </p:cNvSpPr>
          <p:nvPr>
            <p:ph type="title"/>
          </p:nvPr>
        </p:nvSpPr>
        <p:spPr>
          <a:xfrm>
            <a:off x="609601" y="4385066"/>
            <a:ext cx="10923638" cy="1317643"/>
          </a:xfrm>
          <a:prstGeom prst="ellipse">
            <a:avLst/>
          </a:prstGeo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GENTLENESS</a:t>
            </a:r>
          </a:p>
        </p:txBody>
      </p:sp>
      <p:pic>
        <p:nvPicPr>
          <p:cNvPr id="10" name="Picture 9" descr="A hand holding a blue bird&#10;&#10;Description automatically generated with medium confidence">
            <a:extLst>
              <a:ext uri="{FF2B5EF4-FFF2-40B4-BE49-F238E27FC236}">
                <a16:creationId xmlns:a16="http://schemas.microsoft.com/office/drawing/2014/main" id="{24F7473C-0C0A-4BFD-8693-7736E18DCF02}"/>
              </a:ext>
            </a:extLst>
          </p:cNvPr>
          <p:cNvPicPr>
            <a:picLocks noChangeAspect="1"/>
          </p:cNvPicPr>
          <p:nvPr/>
        </p:nvPicPr>
        <p:blipFill rotWithShape="1">
          <a:blip r:embed="rId2">
            <a:extLst>
              <a:ext uri="{28A0092B-C50C-407E-A947-70E740481C1C}">
                <a14:useLocalDpi xmlns:a14="http://schemas.microsoft.com/office/drawing/2010/main" val="0"/>
              </a:ext>
            </a:extLst>
          </a:blip>
          <a:srcRect l="9951" r="26893" b="-1"/>
          <a:stretch/>
        </p:blipFill>
        <p:spPr>
          <a:xfrm>
            <a:off x="20" y="10"/>
            <a:ext cx="4059916" cy="4242806"/>
          </a:xfrm>
          <a:prstGeom prst="rect">
            <a:avLst/>
          </a:prstGeom>
        </p:spPr>
      </p:pic>
      <p:pic>
        <p:nvPicPr>
          <p:cNvPr id="8" name="Content Placeholder 7" descr="A picture containing person&#10;&#10;Description automatically generated">
            <a:extLst>
              <a:ext uri="{FF2B5EF4-FFF2-40B4-BE49-F238E27FC236}">
                <a16:creationId xmlns:a16="http://schemas.microsoft.com/office/drawing/2014/main" id="{17FA206B-DB20-4A61-9995-010AAA312F0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239" r="18241" b="1"/>
          <a:stretch/>
        </p:blipFill>
        <p:spPr>
          <a:xfrm>
            <a:off x="4090482" y="-1"/>
            <a:ext cx="4062918" cy="4242816"/>
          </a:xfrm>
          <a:prstGeom prst="rect">
            <a:avLst/>
          </a:prstGeom>
        </p:spPr>
      </p:pic>
      <p:pic>
        <p:nvPicPr>
          <p:cNvPr id="6" name="Content Placeholder 5" descr="A picture containing person&#10;&#10;Description automatically generated">
            <a:extLst>
              <a:ext uri="{FF2B5EF4-FFF2-40B4-BE49-F238E27FC236}">
                <a16:creationId xmlns:a16="http://schemas.microsoft.com/office/drawing/2014/main" id="{7E6FEE67-8F7E-4270-B8C9-02C5E8BA82F0}"/>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2683"/>
          <a:stretch/>
        </p:blipFill>
        <p:spPr>
          <a:xfrm>
            <a:off x="8132064" y="10"/>
            <a:ext cx="4059936" cy="4242806"/>
          </a:xfrm>
          <a:prstGeom prst="rect">
            <a:avLst/>
          </a:prstGeom>
        </p:spPr>
      </p:pic>
      <p:cxnSp>
        <p:nvCxnSpPr>
          <p:cNvPr id="14" name="Straight Connector 1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919"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5838"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5849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0775-7E6D-467C-A69C-80E284E372EC}"/>
              </a:ext>
            </a:extLst>
          </p:cNvPr>
          <p:cNvSpPr>
            <a:spLocks noGrp="1"/>
          </p:cNvSpPr>
          <p:nvPr>
            <p:ph type="title"/>
          </p:nvPr>
        </p:nvSpPr>
        <p:spPr>
          <a:xfrm>
            <a:off x="713295" y="5000951"/>
            <a:ext cx="10765410" cy="1207269"/>
          </a:xfrm>
          <a:solidFill>
            <a:schemeClr val="tx2">
              <a:lumMod val="50000"/>
            </a:schemeClr>
          </a:solidFill>
        </p:spPr>
        <p:txBody>
          <a:bodyPr vert="horz" lIns="91440" tIns="45720" rIns="91440" bIns="45720" rtlCol="0" anchor="b">
            <a:normAutofit/>
          </a:bodyPr>
          <a:lstStyle/>
          <a:p>
            <a:pPr algn="ctr"/>
            <a:r>
              <a:rPr lang="en-US" sz="6000" b="1" dirty="0"/>
              <a:t>Mission of Fountaingate</a:t>
            </a:r>
          </a:p>
        </p:txBody>
      </p:sp>
      <p:pic>
        <p:nvPicPr>
          <p:cNvPr id="8" name="Content Placeholder 7" descr="A picture containing text&#10;&#10;Description automatically generated">
            <a:extLst>
              <a:ext uri="{FF2B5EF4-FFF2-40B4-BE49-F238E27FC236}">
                <a16:creationId xmlns:a16="http://schemas.microsoft.com/office/drawing/2014/main" id="{5C24508C-CC83-4096-94FA-EF3053098B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9897" y="995645"/>
            <a:ext cx="5458816" cy="26364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Straight Connector 1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D1B8C111-DF23-4F94-8AC4-87713F733ED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894525" y="551108"/>
            <a:ext cx="4366311" cy="398425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583733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A8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21503-0CD4-4A7F-A16D-0F1C3CDEC2BA}"/>
              </a:ext>
            </a:extLst>
          </p:cNvPr>
          <p:cNvSpPr>
            <a:spLocks noGrp="1"/>
          </p:cNvSpPr>
          <p:nvPr>
            <p:ph type="title"/>
          </p:nvPr>
        </p:nvSpPr>
        <p:spPr>
          <a:xfrm>
            <a:off x="621629" y="640080"/>
            <a:ext cx="4225290" cy="5578816"/>
          </a:xfrm>
        </p:spPr>
        <p:txBody>
          <a:bodyPr>
            <a:normAutofit/>
          </a:bodyPr>
          <a:lstStyle/>
          <a:p>
            <a:pPr algn="ctr"/>
            <a:r>
              <a:rPr lang="en-US" sz="3400" b="1">
                <a:solidFill>
                  <a:srgbClr val="FFFFFF"/>
                </a:solidFill>
              </a:rPr>
              <a:t>GALATIANS 5:22-23</a:t>
            </a:r>
            <a:br>
              <a:rPr lang="en-US" sz="3400" b="1">
                <a:solidFill>
                  <a:srgbClr val="FFFFFF"/>
                </a:solidFill>
              </a:rPr>
            </a:br>
            <a:r>
              <a:rPr lang="en-US" sz="3400" b="1">
                <a:solidFill>
                  <a:srgbClr val="FFFFFF"/>
                </a:solidFill>
              </a:rPr>
              <a:t>“But the Holy Spirit produces this kind of fruit in our lives: love, joy, peace, patience, kindness, goodness, faithfulness, </a:t>
            </a:r>
            <a:r>
              <a:rPr lang="en-US" sz="3400" b="1" i="1">
                <a:solidFill>
                  <a:srgbClr val="FFFFFF"/>
                </a:solidFill>
              </a:rPr>
              <a:t>gentleness</a:t>
            </a:r>
            <a:r>
              <a:rPr lang="en-US" sz="3400" b="1">
                <a:solidFill>
                  <a:srgbClr val="FFFFFF"/>
                </a:solidFill>
              </a:rPr>
              <a:t>, and self control. There is no law against these things!”</a:t>
            </a:r>
          </a:p>
        </p:txBody>
      </p:sp>
      <p:pic>
        <p:nvPicPr>
          <p:cNvPr id="4" name="Picture 3" descr="Diagram&#10;&#10;Description automatically generated">
            <a:extLst>
              <a:ext uri="{FF2B5EF4-FFF2-40B4-BE49-F238E27FC236}">
                <a16:creationId xmlns:a16="http://schemas.microsoft.com/office/drawing/2014/main" id="{B1ED66A7-7FF5-4E9F-8C14-16B898471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970" y="640080"/>
            <a:ext cx="4337529" cy="5578816"/>
          </a:xfrm>
          <a:prstGeom prst="rect">
            <a:avLst/>
          </a:prstGeom>
        </p:spPr>
      </p:pic>
    </p:spTree>
    <p:extLst>
      <p:ext uri="{BB962C8B-B14F-4D97-AF65-F5344CB8AC3E}">
        <p14:creationId xmlns:p14="http://schemas.microsoft.com/office/powerpoint/2010/main" val="182531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4F01-A365-461F-821B-CE4892FEE40B}"/>
              </a:ext>
            </a:extLst>
          </p:cNvPr>
          <p:cNvSpPr>
            <a:spLocks noGrp="1"/>
          </p:cNvSpPr>
          <p:nvPr>
            <p:ph type="title"/>
          </p:nvPr>
        </p:nvSpPr>
        <p:spPr>
          <a:xfrm>
            <a:off x="7464614" y="872197"/>
            <a:ext cx="4087306" cy="4667212"/>
          </a:xfrm>
        </p:spPr>
        <p:txBody>
          <a:bodyPr vert="horz" lIns="91440" tIns="45720" rIns="91440" bIns="45720" rtlCol="0" anchor="b">
            <a:normAutofit/>
          </a:bodyPr>
          <a:lstStyle/>
          <a:p>
            <a:r>
              <a:rPr lang="en-US" sz="2400" b="1" dirty="0"/>
              <a:t>“The very first thing which needs to be said about Christian ministers of all kinds is that they are “under” people as their servants rather that “over” them (as their leaders, let alone their lords). Jesus made this absolutely plain. The chief characteristic of Christian Leaders, he insisted, is humility, not authority, and gentleness, not power.” </a:t>
            </a:r>
            <a:br>
              <a:rPr lang="en-US" sz="2400" b="1" dirty="0"/>
            </a:br>
            <a:r>
              <a:rPr lang="en-US" sz="2400" b="1" dirty="0"/>
              <a:t>                      – John Stott</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outdoor, person, person, hill&#10;&#10;Description automatically generated">
            <a:extLst>
              <a:ext uri="{FF2B5EF4-FFF2-40B4-BE49-F238E27FC236}">
                <a16:creationId xmlns:a16="http://schemas.microsoft.com/office/drawing/2014/main" id="{D6877490-BF65-4B60-85FE-4D1C7A905E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194" r="133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711460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39CED9-521C-4F89-B202-82EAF7E9946B}"/>
              </a:ext>
            </a:extLst>
          </p:cNvPr>
          <p:cNvSpPr>
            <a:spLocks noGrp="1"/>
          </p:cNvSpPr>
          <p:nvPr>
            <p:ph type="title"/>
          </p:nvPr>
        </p:nvSpPr>
        <p:spPr>
          <a:xfrm>
            <a:off x="8174737" y="1011142"/>
            <a:ext cx="3377183" cy="4607780"/>
          </a:xfrm>
          <a:noFill/>
        </p:spPr>
        <p:txBody>
          <a:bodyPr vert="horz" lIns="91440" tIns="45720" rIns="91440" bIns="45720" rtlCol="0" anchor="b">
            <a:normAutofit fontScale="90000"/>
          </a:bodyPr>
          <a:lstStyle/>
          <a:p>
            <a:pPr algn="ctr"/>
            <a:r>
              <a:rPr lang="en-US" sz="2800" b="1" dirty="0">
                <a:solidFill>
                  <a:schemeClr val="bg1"/>
                </a:solidFill>
              </a:rPr>
              <a:t>Gentleness: An inward grace of the soul; calmness toward God in particular. An Acceptance of God’s dealings with us, considering them as good. The Term basically means to stop fighting God. Gentleness is responsibility with power.”</a:t>
            </a:r>
            <a:br>
              <a:rPr lang="en-US" sz="2800" b="1" dirty="0">
                <a:solidFill>
                  <a:schemeClr val="bg1"/>
                </a:solidFill>
              </a:rPr>
            </a:br>
            <a:r>
              <a:rPr lang="en-US" sz="2800" b="1" dirty="0">
                <a:solidFill>
                  <a:schemeClr val="bg1"/>
                </a:solidFill>
              </a:rPr>
              <a:t>~ Beth Moore</a:t>
            </a:r>
          </a:p>
        </p:txBody>
      </p:sp>
      <p:pic>
        <p:nvPicPr>
          <p:cNvPr id="5" name="Content Placeholder 4" descr="A picture containing big cat, lion, mammal, grass&#10;&#10;Description automatically generated">
            <a:extLst>
              <a:ext uri="{FF2B5EF4-FFF2-40B4-BE49-F238E27FC236}">
                <a16:creationId xmlns:a16="http://schemas.microsoft.com/office/drawing/2014/main" id="{F3DE84EC-8252-4635-AABE-160259A5832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 r="24943" b="1"/>
          <a:stretch/>
        </p:blipFill>
        <p:spPr>
          <a:xfrm>
            <a:off x="20" y="10"/>
            <a:ext cx="7534636" cy="6857990"/>
          </a:xfrm>
          <a:prstGeom prst="rect">
            <a:avLst/>
          </a:prstGeom>
        </p:spPr>
      </p:pic>
    </p:spTree>
    <p:extLst>
      <p:ext uri="{BB962C8B-B14F-4D97-AF65-F5344CB8AC3E}">
        <p14:creationId xmlns:p14="http://schemas.microsoft.com/office/powerpoint/2010/main" val="927448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wheat field&#10;&#10;Description automatically generated with low confidence">
            <a:extLst>
              <a:ext uri="{FF2B5EF4-FFF2-40B4-BE49-F238E27FC236}">
                <a16:creationId xmlns:a16="http://schemas.microsoft.com/office/drawing/2014/main" id="{97627F99-9624-406E-B9CB-25AE5A6B99DD}"/>
              </a:ext>
            </a:extLst>
          </p:cNvPr>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t="6653" b="9077"/>
          <a:stretch/>
        </p:blipFill>
        <p:spPr>
          <a:xfrm>
            <a:off x="20" y="1"/>
            <a:ext cx="12191980" cy="6857999"/>
          </a:xfrm>
          <a:prstGeom prst="rect">
            <a:avLst/>
          </a:prstGeom>
        </p:spPr>
      </p:pic>
      <p:sp>
        <p:nvSpPr>
          <p:cNvPr id="2" name="Title 1">
            <a:extLst>
              <a:ext uri="{FF2B5EF4-FFF2-40B4-BE49-F238E27FC236}">
                <a16:creationId xmlns:a16="http://schemas.microsoft.com/office/drawing/2014/main" id="{4D3EFD6B-5D58-4AA4-9348-8B689AD329D6}"/>
              </a:ext>
            </a:extLst>
          </p:cNvPr>
          <p:cNvSpPr>
            <a:spLocks noGrp="1"/>
          </p:cNvSpPr>
          <p:nvPr>
            <p:ph type="title"/>
          </p:nvPr>
        </p:nvSpPr>
        <p:spPr>
          <a:xfrm>
            <a:off x="6461761" y="615460"/>
            <a:ext cx="4754880" cy="5627077"/>
          </a:xfrm>
        </p:spPr>
        <p:txBody>
          <a:bodyPr vert="horz" lIns="91440" tIns="45720" rIns="91440" bIns="45720" rtlCol="0" anchor="b">
            <a:normAutofit fontScale="90000"/>
          </a:bodyPr>
          <a:lstStyle/>
          <a:p>
            <a:pPr algn="ctr"/>
            <a:r>
              <a:rPr lang="en-US" sz="4000" b="1" i="1" dirty="0">
                <a:solidFill>
                  <a:srgbClr val="FFFFFF"/>
                </a:solidFill>
              </a:rPr>
              <a:t>Leviticus 23:22</a:t>
            </a:r>
            <a:br>
              <a:rPr lang="en-US" sz="4000" b="1" i="1" dirty="0">
                <a:solidFill>
                  <a:srgbClr val="FFFFFF"/>
                </a:solidFill>
              </a:rPr>
            </a:br>
            <a:r>
              <a:rPr lang="en-US" sz="4000" b="1" i="1" dirty="0">
                <a:solidFill>
                  <a:srgbClr val="FFFFFF"/>
                </a:solidFill>
              </a:rPr>
              <a:t>“When you reap the harvest of your land, moreover, you shall not reap to the very corners of your field nor gather the gleaning of your harvest; you are to leave them for the needy and the alien. I am the Lord Your God.”</a:t>
            </a:r>
          </a:p>
        </p:txBody>
      </p:sp>
    </p:spTree>
    <p:extLst>
      <p:ext uri="{BB962C8B-B14F-4D97-AF65-F5344CB8AC3E}">
        <p14:creationId xmlns:p14="http://schemas.microsoft.com/office/powerpoint/2010/main" val="151268940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189E1-B98F-4C16-9F7E-49937FD4FD0E}"/>
              </a:ext>
            </a:extLst>
          </p:cNvPr>
          <p:cNvSpPr>
            <a:spLocks noGrp="1"/>
          </p:cNvSpPr>
          <p:nvPr>
            <p:ph type="title"/>
          </p:nvPr>
        </p:nvSpPr>
        <p:spPr>
          <a:xfrm>
            <a:off x="296502" y="325369"/>
            <a:ext cx="4656990" cy="1956841"/>
          </a:xfrm>
        </p:spPr>
        <p:txBody>
          <a:bodyPr anchor="b">
            <a:normAutofit/>
          </a:bodyPr>
          <a:lstStyle/>
          <a:p>
            <a:r>
              <a:rPr lang="en-US" sz="6000" b="1" dirty="0"/>
              <a:t>Luke 10:30-35</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3654A2D-4060-49F1-9CE1-54CF4E1CC2CA}"/>
              </a:ext>
            </a:extLst>
          </p:cNvPr>
          <p:cNvSpPr>
            <a:spLocks noGrp="1"/>
          </p:cNvSpPr>
          <p:nvPr>
            <p:ph idx="1"/>
          </p:nvPr>
        </p:nvSpPr>
        <p:spPr>
          <a:xfrm>
            <a:off x="351692" y="2910066"/>
            <a:ext cx="4243589" cy="1938553"/>
          </a:xfrm>
          <a:ln>
            <a:solidFill>
              <a:schemeClr val="tx1"/>
            </a:solidFill>
          </a:ln>
        </p:spPr>
        <p:txBody>
          <a:bodyPr>
            <a:normAutofit/>
          </a:bodyPr>
          <a:lstStyle/>
          <a:p>
            <a:pPr marL="0" indent="0" algn="ctr">
              <a:buNone/>
            </a:pPr>
            <a:r>
              <a:rPr lang="en-US" sz="6000" b="1" dirty="0"/>
              <a:t>The Good Samaritan</a:t>
            </a:r>
          </a:p>
        </p:txBody>
      </p:sp>
      <p:pic>
        <p:nvPicPr>
          <p:cNvPr id="5" name="Content Placeholder 4" descr="A picture containing outdoor, nature, rock&#10;&#10;Description automatically generated">
            <a:extLst>
              <a:ext uri="{FF2B5EF4-FFF2-40B4-BE49-F238E27FC236}">
                <a16:creationId xmlns:a16="http://schemas.microsoft.com/office/drawing/2014/main" id="{9F2A09BD-C83A-43C9-B03F-21354C8F0E7A}"/>
              </a:ext>
            </a:extLst>
          </p:cNvPr>
          <p:cNvPicPr>
            <a:picLocks noChangeAspect="1"/>
          </p:cNvPicPr>
          <p:nvPr/>
        </p:nvPicPr>
        <p:blipFill rotWithShape="1">
          <a:blip r:embed="rId2">
            <a:extLst>
              <a:ext uri="{28A0092B-C50C-407E-A947-70E740481C1C}">
                <a14:useLocalDpi xmlns:a14="http://schemas.microsoft.com/office/drawing/2010/main" val="0"/>
              </a:ext>
            </a:extLst>
          </a:blip>
          <a:srcRect l="13582" r="6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2747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Logo, company name&#10;&#10;Description automatically generated">
            <a:extLst>
              <a:ext uri="{FF2B5EF4-FFF2-40B4-BE49-F238E27FC236}">
                <a16:creationId xmlns:a16="http://schemas.microsoft.com/office/drawing/2014/main" id="{66F5EA20-EE42-4564-9679-1BF9A2615A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3361" y="643467"/>
            <a:ext cx="6105277" cy="5571066"/>
          </a:xfrm>
          <a:prstGeom prst="rect">
            <a:avLst/>
          </a:prstGeom>
          <a:ln>
            <a:noFill/>
          </a:ln>
          <a:effectLst>
            <a:outerShdw blurRad="292100" dist="139700" dir="2700000" algn="tl" rotWithShape="0">
              <a:srgbClr val="333333">
                <a:alpha val="65000"/>
              </a:srgbClr>
            </a:outerShdw>
          </a:effectLst>
        </p:spPr>
      </p:pic>
      <p:sp>
        <p:nvSpPr>
          <p:cNvPr id="16" name="Freeform: Shape 15">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692207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761</Words>
  <Application>Microsoft Office PowerPoint</Application>
  <PresentationFormat>Widescreen</PresentationFormat>
  <Paragraphs>43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The Mission of Fountaingate: Part 1</vt:lpstr>
      <vt:lpstr>Mission Statement:</vt:lpstr>
      <vt:lpstr>GENTLENESS</vt:lpstr>
      <vt:lpstr>GALATIANS 5:22-23 “But the Holy Spirit produces this kind of fruit in our lives: love, joy, peace, patience, kindness, goodness, faithfulness, gentleness, and self control. There is no law against these things!”</vt:lpstr>
      <vt:lpstr>“The very first thing which needs to be said about Christian ministers of all kinds is that they are “under” people as their servants rather that “over” them (as their leaders, let alone their lords). Jesus made this absolutely plain. The chief characteristic of Christian Leaders, he insisted, is humility, not authority, and gentleness, not power.”                        – John Stott</vt:lpstr>
      <vt:lpstr>Gentleness: An inward grace of the soul; calmness toward God in particular. An Acceptance of God’s dealings with us, considering them as good. The Term basically means to stop fighting God. Gentleness is responsibility with power.” ~ Beth Moore</vt:lpstr>
      <vt:lpstr>Leviticus 23:22 “When you reap the harvest of your land, moreover, you shall not reap to the very corners of your field nor gather the gleaning of your harvest; you are to leave them for the needy and the alien. I am the Lord Your God.”</vt:lpstr>
      <vt:lpstr>Luke 10:30-35</vt:lpstr>
      <vt:lpstr>PowerPoint Presentation</vt:lpstr>
      <vt:lpstr>I. God Chooses to Heal Instantly</vt:lpstr>
      <vt:lpstr>John 5 – “Do you want to be made well?”</vt:lpstr>
      <vt:lpstr>II. God Chooses to Heal Over Time</vt:lpstr>
      <vt:lpstr>II. God Chooses to Heal Over Time</vt:lpstr>
      <vt:lpstr>III. God Chooses to Heal Through Medicine</vt:lpstr>
      <vt:lpstr>III. God Chooses to Heal Through Medicine</vt:lpstr>
      <vt:lpstr>IV. God Chooses to Heal By Giving Grace to Accept Our Infirmity</vt:lpstr>
      <vt:lpstr>2 Corinthians 12:7-10</vt:lpstr>
      <vt:lpstr>Corrie Ten Boom </vt:lpstr>
      <vt:lpstr>The  “All Things” Plan of God</vt:lpstr>
      <vt:lpstr>Confidant – Faithful in the Lord</vt:lpstr>
      <vt:lpstr>Matthew 18:19</vt:lpstr>
      <vt:lpstr>John 16:33  “In the world you will have tribulation. Be of good cheer, I have overcome the world.” </vt:lpstr>
      <vt:lpstr>V. God Chooses to Heal Following Death,  In Eternity</vt:lpstr>
      <vt:lpstr>Revelation 21:3-5  "See, the home of God is among mortals. He will dwell with them as their God; they will be his peoples, and God himself will be with them; he will wipe every tear from their eyes. Death will be no more; mourning and crying and pain will be no more, for the first things have passed away." And the one who was seated on the throne said, "See, I am making all things new." </vt:lpstr>
      <vt:lpstr>PRAYER</vt:lpstr>
      <vt:lpstr>PowerPoint Presentation</vt:lpstr>
      <vt:lpstr> OUR LITTLE DROPLETS OF PRAYER ARE VALUED BY GOD </vt:lpstr>
      <vt:lpstr>Matthew 18:18-20,  "...if two of you agree on earth about anything they ask, it will be done for them by my Father in heaven. For where two or three are gathered in my name, there am I." </vt:lpstr>
      <vt:lpstr>Search your Heart….</vt:lpstr>
      <vt:lpstr>Mission of Fountaingate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Mission of Fountaingate: Part 1</dc:title>
  <dc:creator>Miriam Lalonde</dc:creator>
  <cp:lastModifiedBy>Miriam Lalonde</cp:lastModifiedBy>
  <cp:revision>21</cp:revision>
  <dcterms:created xsi:type="dcterms:W3CDTF">2021-10-12T17:29:08Z</dcterms:created>
  <dcterms:modified xsi:type="dcterms:W3CDTF">2021-10-13T16:45:22Z</dcterms:modified>
</cp:coreProperties>
</file>