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4074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6409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8196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083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22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4531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58438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11991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497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3878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6/24/2023</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42296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6/24/2023</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362819930"/>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ED25CD-8A18-B7D2-8FA8-1521E480005B}"/>
              </a:ext>
            </a:extLst>
          </p:cNvPr>
          <p:cNvSpPr>
            <a:spLocks noGrp="1"/>
          </p:cNvSpPr>
          <p:nvPr>
            <p:ph type="ctrTitle"/>
          </p:nvPr>
        </p:nvSpPr>
        <p:spPr>
          <a:xfrm>
            <a:off x="1079510" y="4602162"/>
            <a:ext cx="4457690" cy="1720850"/>
          </a:xfrm>
        </p:spPr>
        <p:txBody>
          <a:bodyPr anchor="ctr">
            <a:normAutofit/>
          </a:bodyPr>
          <a:lstStyle/>
          <a:p>
            <a:r>
              <a:rPr lang="en-US" sz="3600" b="1" dirty="0"/>
              <a:t>MORE THAN ENOUGH</a:t>
            </a:r>
          </a:p>
        </p:txBody>
      </p:sp>
      <p:sp>
        <p:nvSpPr>
          <p:cNvPr id="3" name="Subtitle 2">
            <a:extLst>
              <a:ext uri="{FF2B5EF4-FFF2-40B4-BE49-F238E27FC236}">
                <a16:creationId xmlns:a16="http://schemas.microsoft.com/office/drawing/2014/main" id="{35FDD6B7-A772-18A3-8153-2209891B9455}"/>
              </a:ext>
            </a:extLst>
          </p:cNvPr>
          <p:cNvSpPr>
            <a:spLocks noGrp="1"/>
          </p:cNvSpPr>
          <p:nvPr>
            <p:ph type="subTitle" idx="1"/>
          </p:nvPr>
        </p:nvSpPr>
        <p:spPr>
          <a:xfrm>
            <a:off x="6654801" y="4602163"/>
            <a:ext cx="4451347" cy="1720850"/>
          </a:xfrm>
        </p:spPr>
        <p:txBody>
          <a:bodyPr anchor="ctr">
            <a:normAutofit/>
          </a:bodyPr>
          <a:lstStyle/>
          <a:p>
            <a:r>
              <a:rPr lang="en-US" sz="3200" b="1" dirty="0"/>
              <a:t>MATTHEW 15:21-28</a:t>
            </a:r>
          </a:p>
        </p:txBody>
      </p:sp>
      <p:pic>
        <p:nvPicPr>
          <p:cNvPr id="4" name="Picture 3">
            <a:extLst>
              <a:ext uri="{FF2B5EF4-FFF2-40B4-BE49-F238E27FC236}">
                <a16:creationId xmlns:a16="http://schemas.microsoft.com/office/drawing/2014/main" id="{9B0D517F-D360-2FF8-168B-2714E482CA2C}"/>
              </a:ext>
            </a:extLst>
          </p:cNvPr>
          <p:cNvPicPr>
            <a:picLocks noChangeAspect="1"/>
          </p:cNvPicPr>
          <p:nvPr/>
        </p:nvPicPr>
        <p:blipFill rotWithShape="1">
          <a:blip r:embed="rId2"/>
          <a:srcRect t="26814" b="29279"/>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64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B4CD-4307-C41C-7618-AA75A0C1FBB7}"/>
              </a:ext>
            </a:extLst>
          </p:cNvPr>
          <p:cNvSpPr>
            <a:spLocks noGrp="1"/>
          </p:cNvSpPr>
          <p:nvPr>
            <p:ph type="title"/>
          </p:nvPr>
        </p:nvSpPr>
        <p:spPr>
          <a:xfrm>
            <a:off x="348343" y="1079501"/>
            <a:ext cx="11379199" cy="5001986"/>
          </a:xfrm>
        </p:spPr>
        <p:txBody>
          <a:bodyPr>
            <a:normAutofit/>
          </a:bodyPr>
          <a:lstStyle/>
          <a:p>
            <a:r>
              <a:rPr lang="en-US" sz="3200" b="1" dirty="0"/>
              <a:t>“ASK, AND IT SHALL BE GIVEN YOU; </a:t>
            </a:r>
            <a:br>
              <a:rPr lang="en-US" sz="3200" b="1" dirty="0"/>
            </a:br>
            <a:r>
              <a:rPr lang="en-US" sz="3200" b="1" dirty="0"/>
              <a:t>SEEK, AND YOU SHALL FIND;</a:t>
            </a:r>
            <a:br>
              <a:rPr lang="en-US" sz="3200" b="1" dirty="0"/>
            </a:br>
            <a:r>
              <a:rPr lang="en-US" sz="3200" b="1" dirty="0"/>
              <a:t>KNOCK, AND IT SHALL OPENED UNTO YOU;</a:t>
            </a:r>
            <a:br>
              <a:rPr lang="en-US" sz="3200" b="1" dirty="0"/>
            </a:br>
            <a:r>
              <a:rPr lang="en-US" sz="3200" b="1" dirty="0"/>
              <a:t>FOR EVERYONE THAT ASKS RECIEVES, AND HE THAT SEEKS FINDS, AND TO HIM THAT KNOCKS IT SHALL BE OPENED.”</a:t>
            </a:r>
            <a:br>
              <a:rPr lang="en-US" sz="3200" b="1" dirty="0"/>
            </a:br>
            <a:br>
              <a:rPr lang="en-US" sz="3200" b="1" dirty="0"/>
            </a:br>
            <a:r>
              <a:rPr lang="en-US" sz="3200" b="1" dirty="0"/>
              <a:t>-Matthew 7:7-8</a:t>
            </a:r>
          </a:p>
        </p:txBody>
      </p:sp>
    </p:spTree>
    <p:extLst>
      <p:ext uri="{BB962C8B-B14F-4D97-AF65-F5344CB8AC3E}">
        <p14:creationId xmlns:p14="http://schemas.microsoft.com/office/powerpoint/2010/main" val="406431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0C34-5414-C223-5DAB-84BDBFBCD737}"/>
              </a:ext>
            </a:extLst>
          </p:cNvPr>
          <p:cNvSpPr>
            <a:spLocks noGrp="1"/>
          </p:cNvSpPr>
          <p:nvPr>
            <p:ph type="title"/>
          </p:nvPr>
        </p:nvSpPr>
        <p:spPr>
          <a:xfrm>
            <a:off x="1079500" y="590323"/>
            <a:ext cx="10026650" cy="655637"/>
          </a:xfrm>
        </p:spPr>
        <p:txBody>
          <a:bodyPr>
            <a:normAutofit/>
          </a:bodyPr>
          <a:lstStyle/>
          <a:p>
            <a:pPr algn="ctr"/>
            <a:r>
              <a:rPr lang="en-US" sz="3600" b="1" u="sng" dirty="0"/>
              <a:t>iii. This woman’s prize</a:t>
            </a:r>
          </a:p>
        </p:txBody>
      </p:sp>
      <p:sp>
        <p:nvSpPr>
          <p:cNvPr id="3" name="Content Placeholder 2">
            <a:extLst>
              <a:ext uri="{FF2B5EF4-FFF2-40B4-BE49-F238E27FC236}">
                <a16:creationId xmlns:a16="http://schemas.microsoft.com/office/drawing/2014/main" id="{16920C87-5A39-98C8-9C19-1D31AD1835B5}"/>
              </a:ext>
            </a:extLst>
          </p:cNvPr>
          <p:cNvSpPr>
            <a:spLocks noGrp="1"/>
          </p:cNvSpPr>
          <p:nvPr>
            <p:ph sz="half" idx="1"/>
          </p:nvPr>
        </p:nvSpPr>
        <p:spPr>
          <a:solidFill>
            <a:schemeClr val="bg1">
              <a:lumMod val="75000"/>
              <a:lumOff val="25000"/>
            </a:schemeClr>
          </a:solidFill>
        </p:spPr>
        <p:txBody>
          <a:bodyPr>
            <a:normAutofit/>
          </a:bodyPr>
          <a:lstStyle/>
          <a:p>
            <a:pPr marL="0" indent="0" algn="ctr">
              <a:buNone/>
            </a:pPr>
            <a:r>
              <a:rPr lang="en-US" sz="3600" dirty="0"/>
              <a:t> </a:t>
            </a:r>
          </a:p>
          <a:p>
            <a:pPr marL="0" indent="0" algn="ctr">
              <a:buNone/>
            </a:pPr>
            <a:r>
              <a:rPr lang="en-US" sz="3600" b="1" u="sng" dirty="0"/>
              <a:t>A) JESUS RESPONDED TO </a:t>
            </a:r>
          </a:p>
          <a:p>
            <a:pPr marL="0" indent="0" algn="ctr">
              <a:buNone/>
            </a:pPr>
            <a:r>
              <a:rPr lang="en-US" sz="3600" b="1" u="sng" dirty="0"/>
              <a:t>HER FAITH</a:t>
            </a:r>
          </a:p>
        </p:txBody>
      </p:sp>
      <p:pic>
        <p:nvPicPr>
          <p:cNvPr id="6" name="Content Placeholder 5" descr="A picture containing text, wooden, plank, sign&#10;&#10;Description automatically generated">
            <a:extLst>
              <a:ext uri="{FF2B5EF4-FFF2-40B4-BE49-F238E27FC236}">
                <a16:creationId xmlns:a16="http://schemas.microsoft.com/office/drawing/2014/main" id="{B21614BF-ED6E-F8D2-1F61-30CD1407C4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104" y="2002970"/>
            <a:ext cx="5208893" cy="3497943"/>
          </a:xfrm>
        </p:spPr>
      </p:pic>
    </p:spTree>
    <p:extLst>
      <p:ext uri="{BB962C8B-B14F-4D97-AF65-F5344CB8AC3E}">
        <p14:creationId xmlns:p14="http://schemas.microsoft.com/office/powerpoint/2010/main" val="190605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0C34-5414-C223-5DAB-84BDBFBCD737}"/>
              </a:ext>
            </a:extLst>
          </p:cNvPr>
          <p:cNvSpPr>
            <a:spLocks noGrp="1"/>
          </p:cNvSpPr>
          <p:nvPr>
            <p:ph type="title"/>
          </p:nvPr>
        </p:nvSpPr>
        <p:spPr>
          <a:xfrm>
            <a:off x="1079500" y="590323"/>
            <a:ext cx="10026650" cy="655637"/>
          </a:xfrm>
        </p:spPr>
        <p:txBody>
          <a:bodyPr>
            <a:normAutofit/>
          </a:bodyPr>
          <a:lstStyle/>
          <a:p>
            <a:pPr algn="ctr"/>
            <a:r>
              <a:rPr lang="en-US" sz="3600" b="1" u="sng" dirty="0"/>
              <a:t>iii. This woman’s prize</a:t>
            </a:r>
          </a:p>
        </p:txBody>
      </p:sp>
      <p:sp>
        <p:nvSpPr>
          <p:cNvPr id="3" name="Content Placeholder 2">
            <a:extLst>
              <a:ext uri="{FF2B5EF4-FFF2-40B4-BE49-F238E27FC236}">
                <a16:creationId xmlns:a16="http://schemas.microsoft.com/office/drawing/2014/main" id="{16920C87-5A39-98C8-9C19-1D31AD1835B5}"/>
              </a:ext>
            </a:extLst>
          </p:cNvPr>
          <p:cNvSpPr>
            <a:spLocks noGrp="1"/>
          </p:cNvSpPr>
          <p:nvPr>
            <p:ph sz="half" idx="1"/>
          </p:nvPr>
        </p:nvSpPr>
        <p:spPr>
          <a:xfrm>
            <a:off x="6717393" y="1718128"/>
            <a:ext cx="4740150" cy="3978275"/>
          </a:xfrm>
          <a:solidFill>
            <a:schemeClr val="bg1">
              <a:lumMod val="75000"/>
              <a:lumOff val="25000"/>
            </a:schemeClr>
          </a:solidFill>
        </p:spPr>
        <p:txBody>
          <a:bodyPr>
            <a:normAutofit/>
          </a:bodyPr>
          <a:lstStyle/>
          <a:p>
            <a:pPr marL="0" indent="0" algn="ctr">
              <a:buNone/>
            </a:pPr>
            <a:r>
              <a:rPr lang="en-US" sz="3600" dirty="0"/>
              <a:t> </a:t>
            </a:r>
          </a:p>
          <a:p>
            <a:pPr marL="0" indent="0" algn="ctr">
              <a:buNone/>
            </a:pPr>
            <a:r>
              <a:rPr lang="en-US" sz="3600" b="1" u="sng" dirty="0"/>
              <a:t>B) JESUS REWARDED  </a:t>
            </a:r>
          </a:p>
          <a:p>
            <a:pPr marL="0" indent="0" algn="ctr">
              <a:buNone/>
            </a:pPr>
            <a:r>
              <a:rPr lang="en-US" sz="3600" b="1" u="sng" dirty="0"/>
              <a:t>HER FAITH</a:t>
            </a:r>
          </a:p>
        </p:txBody>
      </p:sp>
      <p:pic>
        <p:nvPicPr>
          <p:cNvPr id="6" name="Content Placeholder 5">
            <a:extLst>
              <a:ext uri="{FF2B5EF4-FFF2-40B4-BE49-F238E27FC236}">
                <a16:creationId xmlns:a16="http://schemas.microsoft.com/office/drawing/2014/main" id="{B21614BF-ED6E-F8D2-1F61-30CD1407C4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562023" y="1718128"/>
            <a:ext cx="5924170" cy="3978275"/>
          </a:xfrm>
        </p:spPr>
      </p:pic>
    </p:spTree>
    <p:extLst>
      <p:ext uri="{BB962C8B-B14F-4D97-AF65-F5344CB8AC3E}">
        <p14:creationId xmlns:p14="http://schemas.microsoft.com/office/powerpoint/2010/main" val="214368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holding a heart shaped rock with a word on it&#10;&#10;Description automatically generated with low confidence">
            <a:extLst>
              <a:ext uri="{FF2B5EF4-FFF2-40B4-BE49-F238E27FC236}">
                <a16:creationId xmlns:a16="http://schemas.microsoft.com/office/drawing/2014/main" id="{A57305D5-BD73-2049-4E24-7F37F92606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2844" y="1418771"/>
            <a:ext cx="5643156" cy="3429001"/>
          </a:xfrm>
        </p:spPr>
      </p:pic>
      <p:sp>
        <p:nvSpPr>
          <p:cNvPr id="4" name="Content Placeholder 3">
            <a:extLst>
              <a:ext uri="{FF2B5EF4-FFF2-40B4-BE49-F238E27FC236}">
                <a16:creationId xmlns:a16="http://schemas.microsoft.com/office/drawing/2014/main" id="{AE7854A9-17A7-D4D5-FD05-F6DD9D7ABA26}"/>
              </a:ext>
            </a:extLst>
          </p:cNvPr>
          <p:cNvSpPr>
            <a:spLocks noGrp="1"/>
          </p:cNvSpPr>
          <p:nvPr>
            <p:ph sz="half" idx="2"/>
          </p:nvPr>
        </p:nvSpPr>
        <p:spPr>
          <a:xfrm>
            <a:off x="6598227" y="832758"/>
            <a:ext cx="5013201" cy="4856842"/>
          </a:xfrm>
          <a:ln w="57150">
            <a:solidFill>
              <a:schemeClr val="tx1"/>
            </a:solidFill>
          </a:ln>
        </p:spPr>
        <p:txBody>
          <a:bodyPr>
            <a:normAutofit/>
          </a:bodyPr>
          <a:lstStyle/>
          <a:p>
            <a:pPr marL="0" indent="0" algn="ctr">
              <a:buNone/>
            </a:pPr>
            <a:endParaRPr lang="en-US" sz="3600" b="1" dirty="0">
              <a:latin typeface="Bembo" panose="02020502050201020203" pitchFamily="18" charset="0"/>
            </a:endParaRPr>
          </a:p>
          <a:p>
            <a:pPr marL="0" indent="0" algn="ctr">
              <a:buNone/>
            </a:pPr>
            <a:r>
              <a:rPr lang="en-US" sz="3600" b="1" dirty="0">
                <a:latin typeface="Bembo" panose="02020502050201020203" pitchFamily="18" charset="0"/>
              </a:rPr>
              <a:t>“IT’S GOING TO BE ALL RIGHT! I’VE TAKEN CARE OF IT!</a:t>
            </a:r>
          </a:p>
          <a:p>
            <a:pPr marL="0" indent="0" algn="ctr">
              <a:buNone/>
            </a:pPr>
            <a:r>
              <a:rPr lang="en-US" sz="3600" b="1" dirty="0">
                <a:latin typeface="Bembo" panose="02020502050201020203" pitchFamily="18" charset="0"/>
              </a:rPr>
              <a:t>-GOD</a:t>
            </a:r>
          </a:p>
        </p:txBody>
      </p:sp>
    </p:spTree>
    <p:extLst>
      <p:ext uri="{BB962C8B-B14F-4D97-AF65-F5344CB8AC3E}">
        <p14:creationId xmlns:p14="http://schemas.microsoft.com/office/powerpoint/2010/main" val="230655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1C0CAB-6A03-4C6A-9FAA-219847753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982E0B2-AA9C-441C-A08E-A9DF9CF12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8046" y="4869342"/>
            <a:ext cx="1623711" cy="630920"/>
            <a:chOff x="9588346" y="4824892"/>
            <a:chExt cx="1623711" cy="630920"/>
          </a:xfrm>
        </p:grpSpPr>
        <p:sp>
          <p:nvSpPr>
            <p:cNvPr id="13" name="Freeform: Shape 12">
              <a:extLst>
                <a:ext uri="{FF2B5EF4-FFF2-40B4-BE49-F238E27FC236}">
                  <a16:creationId xmlns:a16="http://schemas.microsoft.com/office/drawing/2014/main" id="{A4A2E074-C10D-4C57-AB72-B631E4D7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B037EB3-1772-4BA8-A95A-E5DBDFEA32B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flipH="1">
              <a:off x="10112436" y="4359902"/>
              <a:ext cx="571820" cy="1620000"/>
              <a:chOff x="8482785" y="4330454"/>
              <a:chExt cx="571820" cy="1620000"/>
            </a:xfrm>
          </p:grpSpPr>
          <p:sp>
            <p:nvSpPr>
              <p:cNvPr id="15" name="Freeform: Shape 14">
                <a:extLst>
                  <a:ext uri="{FF2B5EF4-FFF2-40B4-BE49-F238E27FC236}">
                    <a16:creationId xmlns:a16="http://schemas.microsoft.com/office/drawing/2014/main" id="{A1F47AC1-63D0-47F3-9728-1A0A05434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803A57D6-0C36-4560-A08A-16768551E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8" name="Rectangle 17">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late with crumbs">
            <a:extLst>
              <a:ext uri="{FF2B5EF4-FFF2-40B4-BE49-F238E27FC236}">
                <a16:creationId xmlns:a16="http://schemas.microsoft.com/office/drawing/2014/main" id="{010ACA1D-AF00-8FC6-244B-FB21B7BB94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121" b="8609"/>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0" name="Rectangle 19">
            <a:extLst>
              <a:ext uri="{FF2B5EF4-FFF2-40B4-BE49-F238E27FC236}">
                <a16:creationId xmlns:a16="http://schemas.microsoft.com/office/drawing/2014/main" id="{2A079D24-860A-4799-B3AE-658D4F136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6325"/>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22A44FE-8D5D-42B4-218B-6A367F1D8F8C}"/>
              </a:ext>
            </a:extLst>
          </p:cNvPr>
          <p:cNvSpPr>
            <a:spLocks noGrp="1"/>
          </p:cNvSpPr>
          <p:nvPr>
            <p:ph type="title"/>
          </p:nvPr>
        </p:nvSpPr>
        <p:spPr>
          <a:xfrm>
            <a:off x="1085852" y="2252663"/>
            <a:ext cx="10275246" cy="965237"/>
          </a:xfrm>
        </p:spPr>
        <p:txBody>
          <a:bodyPr vert="horz" lIns="0" tIns="0" rIns="0" bIns="0" rtlCol="0" anchor="b" anchorCtr="0">
            <a:normAutofit/>
          </a:bodyPr>
          <a:lstStyle/>
          <a:p>
            <a:pPr algn="ctr"/>
            <a:r>
              <a:rPr lang="en-US" sz="4000" b="1" dirty="0">
                <a:solidFill>
                  <a:srgbClr val="FFFFFF"/>
                </a:solidFill>
              </a:rPr>
              <a:t>WHAT DO YOU NEED FROM GOD?</a:t>
            </a:r>
          </a:p>
        </p:txBody>
      </p:sp>
      <p:cxnSp>
        <p:nvCxnSpPr>
          <p:cNvPr id="22" name="Straight Connector 21">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81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2501-682E-06C2-D0C8-0DBCF26B0E33}"/>
              </a:ext>
            </a:extLst>
          </p:cNvPr>
          <p:cNvSpPr>
            <a:spLocks noGrp="1"/>
          </p:cNvSpPr>
          <p:nvPr>
            <p:ph type="title"/>
          </p:nvPr>
        </p:nvSpPr>
        <p:spPr>
          <a:xfrm>
            <a:off x="254758" y="214952"/>
            <a:ext cx="11682484" cy="6643048"/>
          </a:xfrm>
        </p:spPr>
        <p:txBody>
          <a:bodyPr>
            <a:normAutofit fontScale="90000"/>
          </a:bodyPr>
          <a:lstStyle/>
          <a:p>
            <a:r>
              <a:rPr lang="en-US" sz="2700" b="1" i="0" dirty="0">
                <a:effectLst/>
                <a:latin typeface="system-ui"/>
              </a:rPr>
              <a:t>Leaving that place, Jesus withdrew to the region of </a:t>
            </a:r>
            <a:r>
              <a:rPr lang="en-US" sz="2700" b="1" i="0" dirty="0" err="1">
                <a:effectLst/>
                <a:latin typeface="system-ui"/>
              </a:rPr>
              <a:t>Tyre</a:t>
            </a:r>
            <a:r>
              <a:rPr lang="en-US" sz="2700" b="1" i="0" dirty="0">
                <a:effectLst/>
                <a:latin typeface="system-ui"/>
              </a:rPr>
              <a:t> and Sidon. A Canaanite woman from that vicinity came to him, crying out, “Lord, Son of David, have mercy on me! My daughter is demon-possessed and suffering terribly.”</a:t>
            </a:r>
            <a:br>
              <a:rPr lang="en-US" sz="2700" b="1" i="0" dirty="0">
                <a:effectLst/>
                <a:latin typeface="system-ui"/>
              </a:rPr>
            </a:br>
            <a:r>
              <a:rPr lang="en-US" sz="2700" b="1" i="0" dirty="0">
                <a:effectLst/>
                <a:latin typeface="system-ui"/>
              </a:rPr>
              <a:t>Jesus did not answer a word. So, his disciples came to him and urged him, “Send her away, for she keeps crying out after us.”</a:t>
            </a:r>
            <a:br>
              <a:rPr lang="en-US" sz="2700" b="1" i="0" dirty="0">
                <a:effectLst/>
                <a:latin typeface="system-ui"/>
              </a:rPr>
            </a:br>
            <a:r>
              <a:rPr lang="en-US" sz="2700" b="1" i="0" baseline="30000" dirty="0">
                <a:effectLst/>
                <a:latin typeface="system-ui"/>
              </a:rPr>
              <a:t> </a:t>
            </a:r>
            <a:r>
              <a:rPr lang="en-US" sz="2700" b="1" i="0" dirty="0">
                <a:effectLst/>
                <a:latin typeface="system-ui"/>
              </a:rPr>
              <a:t>He answered, “I was sent only to the lost sheep of Israel.”</a:t>
            </a:r>
            <a:br>
              <a:rPr lang="en-US" sz="2700" b="1" i="0" dirty="0">
                <a:effectLst/>
                <a:latin typeface="system-ui"/>
              </a:rPr>
            </a:br>
            <a:r>
              <a:rPr lang="en-US" sz="2700" b="1" i="0" baseline="30000" dirty="0">
                <a:effectLst/>
                <a:latin typeface="system-ui"/>
              </a:rPr>
              <a:t> </a:t>
            </a:r>
            <a:r>
              <a:rPr lang="en-US" sz="2700" b="1" i="0" dirty="0">
                <a:effectLst/>
                <a:latin typeface="system-ui"/>
              </a:rPr>
              <a:t>The woman came and knelt before him. “Lord, help me!” she said.</a:t>
            </a:r>
            <a:br>
              <a:rPr lang="en-US" sz="2700" b="1" i="0" dirty="0">
                <a:effectLst/>
                <a:latin typeface="system-ui"/>
              </a:rPr>
            </a:br>
            <a:r>
              <a:rPr lang="en-US" sz="2700" b="1" i="0" baseline="30000" dirty="0">
                <a:effectLst/>
                <a:latin typeface="system-ui"/>
              </a:rPr>
              <a:t> </a:t>
            </a:r>
            <a:r>
              <a:rPr lang="en-US" sz="2700" b="1" i="0" dirty="0">
                <a:effectLst/>
                <a:latin typeface="system-ui"/>
              </a:rPr>
              <a:t>He replied, “It is not right to take the children’s bread and toss it to the dogs.”</a:t>
            </a:r>
            <a:br>
              <a:rPr lang="en-US" sz="2700" b="1" i="0" dirty="0">
                <a:effectLst/>
                <a:latin typeface="system-ui"/>
              </a:rPr>
            </a:br>
            <a:r>
              <a:rPr lang="en-US" sz="2700" b="1" i="0" baseline="30000" dirty="0">
                <a:effectLst/>
                <a:latin typeface="system-ui"/>
              </a:rPr>
              <a:t> </a:t>
            </a:r>
            <a:r>
              <a:rPr lang="en-US" sz="2700" b="1" i="0" dirty="0">
                <a:effectLst/>
                <a:latin typeface="system-ui"/>
              </a:rPr>
              <a:t>“Yes it is, Lord,” she said. “Even the dogs eat the crumbs that fall from their master’s table.”</a:t>
            </a:r>
            <a:br>
              <a:rPr lang="en-US" sz="2700" b="1" i="0" dirty="0">
                <a:effectLst/>
                <a:latin typeface="system-ui"/>
              </a:rPr>
            </a:br>
            <a:r>
              <a:rPr lang="en-US" sz="2700" b="1" i="0" baseline="30000" dirty="0">
                <a:effectLst/>
                <a:latin typeface="system-ui"/>
              </a:rPr>
              <a:t> </a:t>
            </a:r>
            <a:r>
              <a:rPr lang="en-US" sz="2700" b="1" i="0" dirty="0">
                <a:effectLst/>
                <a:latin typeface="system-ui"/>
              </a:rPr>
              <a:t>Then Jesus said to her, “Woman, you have great faith! Your request is granted.” And her daughter was healed at that moment.</a:t>
            </a:r>
            <a:br>
              <a:rPr lang="en-US" b="1" i="0" dirty="0">
                <a:effectLst/>
                <a:latin typeface="system-ui"/>
              </a:rPr>
            </a:br>
            <a:endParaRPr lang="en-US" b="1" dirty="0"/>
          </a:p>
        </p:txBody>
      </p:sp>
    </p:spTree>
    <p:extLst>
      <p:ext uri="{BB962C8B-B14F-4D97-AF65-F5344CB8AC3E}">
        <p14:creationId xmlns:p14="http://schemas.microsoft.com/office/powerpoint/2010/main" val="169360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8FB0-100E-B36D-AC5A-EF583661CAAA}"/>
              </a:ext>
            </a:extLst>
          </p:cNvPr>
          <p:cNvSpPr>
            <a:spLocks noGrp="1"/>
          </p:cNvSpPr>
          <p:nvPr>
            <p:ph type="title"/>
          </p:nvPr>
        </p:nvSpPr>
        <p:spPr/>
        <p:txBody>
          <a:bodyPr>
            <a:normAutofit/>
          </a:bodyPr>
          <a:lstStyle/>
          <a:p>
            <a:pPr algn="ctr"/>
            <a:r>
              <a:rPr lang="en-US" sz="3600" b="1" u="sng" dirty="0"/>
              <a:t>I. THIS WOMAN’S PETITION	</a:t>
            </a:r>
          </a:p>
        </p:txBody>
      </p:sp>
      <p:sp>
        <p:nvSpPr>
          <p:cNvPr id="3" name="Text Placeholder 2">
            <a:extLst>
              <a:ext uri="{FF2B5EF4-FFF2-40B4-BE49-F238E27FC236}">
                <a16:creationId xmlns:a16="http://schemas.microsoft.com/office/drawing/2014/main" id="{141544A7-FC6A-06DA-58E6-D3613BAAE02C}"/>
              </a:ext>
            </a:extLst>
          </p:cNvPr>
          <p:cNvSpPr>
            <a:spLocks noGrp="1"/>
          </p:cNvSpPr>
          <p:nvPr>
            <p:ph type="body" idx="1"/>
          </p:nvPr>
        </p:nvSpPr>
        <p:spPr>
          <a:xfrm>
            <a:off x="655334" y="1854200"/>
            <a:ext cx="5165366" cy="553998"/>
          </a:xfrm>
          <a:ln>
            <a:solidFill>
              <a:schemeClr val="tx1"/>
            </a:solidFill>
          </a:ln>
        </p:spPr>
        <p:txBody>
          <a:bodyPr>
            <a:normAutofit/>
          </a:bodyPr>
          <a:lstStyle/>
          <a:p>
            <a:pPr algn="ctr"/>
            <a:r>
              <a:rPr lang="en-US" sz="2400" b="1" dirty="0">
                <a:latin typeface="Aharoni" panose="02010803020104030203" pitchFamily="2" charset="-79"/>
                <a:cs typeface="Aharoni" panose="02010803020104030203" pitchFamily="2" charset="-79"/>
              </a:rPr>
              <a:t>A) THE REASON SHE CAME</a:t>
            </a:r>
          </a:p>
        </p:txBody>
      </p:sp>
      <p:pic>
        <p:nvPicPr>
          <p:cNvPr id="8" name="Content Placeholder 7" descr="A picture containing graphics, font, graphic design, logo&#10;&#10;Description automatically generated">
            <a:extLst>
              <a:ext uri="{FF2B5EF4-FFF2-40B4-BE49-F238E27FC236}">
                <a16:creationId xmlns:a16="http://schemas.microsoft.com/office/drawing/2014/main" id="{791B79AA-9F16-68A2-149E-2CED3D5F21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334" y="2525560"/>
            <a:ext cx="5171717" cy="3595208"/>
          </a:xfrm>
        </p:spPr>
      </p:pic>
      <p:sp>
        <p:nvSpPr>
          <p:cNvPr id="5" name="Text Placeholder 4">
            <a:extLst>
              <a:ext uri="{FF2B5EF4-FFF2-40B4-BE49-F238E27FC236}">
                <a16:creationId xmlns:a16="http://schemas.microsoft.com/office/drawing/2014/main" id="{EDE21AD9-9ACA-5262-21C9-2AEDCE17B843}"/>
              </a:ext>
            </a:extLst>
          </p:cNvPr>
          <p:cNvSpPr>
            <a:spLocks noGrp="1"/>
          </p:cNvSpPr>
          <p:nvPr>
            <p:ph type="body" sz="quarter" idx="3"/>
          </p:nvPr>
        </p:nvSpPr>
        <p:spPr>
          <a:xfrm>
            <a:off x="6364950" y="1854200"/>
            <a:ext cx="5563078" cy="553998"/>
          </a:xfrm>
          <a:noFill/>
          <a:ln>
            <a:solidFill>
              <a:schemeClr val="tx1"/>
            </a:solidFill>
          </a:ln>
        </p:spPr>
        <p:txBody>
          <a:bodyPr>
            <a:normAutofit/>
          </a:bodyPr>
          <a:lstStyle/>
          <a:p>
            <a:pPr algn="ctr"/>
            <a:r>
              <a:rPr lang="en-US" sz="2400" dirty="0">
                <a:latin typeface="Aharoni" panose="02010803020104030203" pitchFamily="2" charset="-79"/>
                <a:cs typeface="Aharoni" panose="02010803020104030203" pitchFamily="2" charset="-79"/>
              </a:rPr>
              <a:t>B) THE REASON SHE CRIED</a:t>
            </a:r>
          </a:p>
        </p:txBody>
      </p:sp>
      <p:pic>
        <p:nvPicPr>
          <p:cNvPr id="10" name="Content Placeholder 9" descr="Heart-shaped puzzle missing one piece at the centre">
            <a:extLst>
              <a:ext uri="{FF2B5EF4-FFF2-40B4-BE49-F238E27FC236}">
                <a16:creationId xmlns:a16="http://schemas.microsoft.com/office/drawing/2014/main" id="{5EB15D39-A180-1475-B2AB-F600ECB4BC3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73470" y="2525560"/>
            <a:ext cx="5454558" cy="3636371"/>
          </a:xfrm>
        </p:spPr>
      </p:pic>
    </p:spTree>
    <p:extLst>
      <p:ext uri="{BB962C8B-B14F-4D97-AF65-F5344CB8AC3E}">
        <p14:creationId xmlns:p14="http://schemas.microsoft.com/office/powerpoint/2010/main" val="393984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8FB0-100E-B36D-AC5A-EF583661CAAA}"/>
              </a:ext>
            </a:extLst>
          </p:cNvPr>
          <p:cNvSpPr>
            <a:spLocks noGrp="1"/>
          </p:cNvSpPr>
          <p:nvPr>
            <p:ph type="title"/>
          </p:nvPr>
        </p:nvSpPr>
        <p:spPr/>
        <p:txBody>
          <a:bodyPr>
            <a:normAutofit/>
          </a:bodyPr>
          <a:lstStyle/>
          <a:p>
            <a:pPr algn="ctr"/>
            <a:r>
              <a:rPr lang="en-US" sz="3600" b="1" u="sng" dirty="0"/>
              <a:t>I. THIS WOMAN’S PETITION	</a:t>
            </a:r>
          </a:p>
        </p:txBody>
      </p:sp>
      <p:sp>
        <p:nvSpPr>
          <p:cNvPr id="3" name="Text Placeholder 2">
            <a:extLst>
              <a:ext uri="{FF2B5EF4-FFF2-40B4-BE49-F238E27FC236}">
                <a16:creationId xmlns:a16="http://schemas.microsoft.com/office/drawing/2014/main" id="{141544A7-FC6A-06DA-58E6-D3613BAAE02C}"/>
              </a:ext>
            </a:extLst>
          </p:cNvPr>
          <p:cNvSpPr>
            <a:spLocks noGrp="1"/>
          </p:cNvSpPr>
          <p:nvPr>
            <p:ph type="body" idx="1"/>
          </p:nvPr>
        </p:nvSpPr>
        <p:spPr>
          <a:xfrm>
            <a:off x="3510142" y="1666875"/>
            <a:ext cx="5165366" cy="553998"/>
          </a:xfrm>
          <a:ln>
            <a:solidFill>
              <a:schemeClr val="tx1"/>
            </a:solidFill>
          </a:ln>
        </p:spPr>
        <p:txBody>
          <a:bodyPr>
            <a:normAutofit/>
          </a:bodyPr>
          <a:lstStyle/>
          <a:p>
            <a:pPr algn="ctr"/>
            <a:r>
              <a:rPr lang="en-US" sz="2400" b="1" dirty="0">
                <a:latin typeface="Aharoni" panose="02010803020104030203" pitchFamily="2" charset="-79"/>
                <a:cs typeface="Aharoni" panose="02010803020104030203" pitchFamily="2" charset="-79"/>
              </a:rPr>
              <a:t>C) THE REASON SHE CALLED</a:t>
            </a:r>
          </a:p>
        </p:txBody>
      </p:sp>
      <p:pic>
        <p:nvPicPr>
          <p:cNvPr id="8" name="Content Placeholder 7">
            <a:extLst>
              <a:ext uri="{FF2B5EF4-FFF2-40B4-BE49-F238E27FC236}">
                <a16:creationId xmlns:a16="http://schemas.microsoft.com/office/drawing/2014/main" id="{791B79AA-9F16-68A2-149E-2CED3D5F21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3510142" y="2593799"/>
            <a:ext cx="5171717" cy="3595208"/>
          </a:xfrm>
        </p:spPr>
      </p:pic>
    </p:spTree>
    <p:extLst>
      <p:ext uri="{BB962C8B-B14F-4D97-AF65-F5344CB8AC3E}">
        <p14:creationId xmlns:p14="http://schemas.microsoft.com/office/powerpoint/2010/main" val="27730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69DC8-18D3-8556-DFEA-C3C6E0615E94}"/>
              </a:ext>
            </a:extLst>
          </p:cNvPr>
          <p:cNvSpPr>
            <a:spLocks noGrp="1"/>
          </p:cNvSpPr>
          <p:nvPr>
            <p:ph type="title"/>
          </p:nvPr>
        </p:nvSpPr>
        <p:spPr/>
        <p:txBody>
          <a:bodyPr>
            <a:normAutofit/>
          </a:bodyPr>
          <a:lstStyle/>
          <a:p>
            <a:pPr algn="ctr"/>
            <a:r>
              <a:rPr lang="en-US" sz="3600" b="1" u="sng" dirty="0"/>
              <a:t>I. THIS WOMAN’S PETITION</a:t>
            </a:r>
          </a:p>
        </p:txBody>
      </p:sp>
      <p:sp>
        <p:nvSpPr>
          <p:cNvPr id="3" name="Content Placeholder 2">
            <a:extLst>
              <a:ext uri="{FF2B5EF4-FFF2-40B4-BE49-F238E27FC236}">
                <a16:creationId xmlns:a16="http://schemas.microsoft.com/office/drawing/2014/main" id="{63EAB217-AFB6-CF14-F720-455546F6DE2C}"/>
              </a:ext>
            </a:extLst>
          </p:cNvPr>
          <p:cNvSpPr>
            <a:spLocks noGrp="1"/>
          </p:cNvSpPr>
          <p:nvPr>
            <p:ph idx="1"/>
          </p:nvPr>
        </p:nvSpPr>
        <p:spPr>
          <a:xfrm>
            <a:off x="261257" y="1790700"/>
            <a:ext cx="11669486" cy="4697186"/>
          </a:xfrm>
        </p:spPr>
        <p:txBody>
          <a:bodyPr>
            <a:normAutofit lnSpcReduction="10000"/>
          </a:bodyPr>
          <a:lstStyle/>
          <a:p>
            <a:pPr marL="0" indent="0" algn="ctr">
              <a:buNone/>
            </a:pPr>
            <a:r>
              <a:rPr lang="en-US" sz="2800" b="1" dirty="0">
                <a:latin typeface="Arial" panose="020B0604020202020204" pitchFamily="34" charset="0"/>
                <a:cs typeface="Arial" panose="020B0604020202020204" pitchFamily="34" charset="0"/>
              </a:rPr>
              <a:t>“CAST ALL YOUR ANXIETY ON HIM BECAUSE </a:t>
            </a:r>
          </a:p>
          <a:p>
            <a:pPr marL="0" indent="0" algn="ctr">
              <a:buNone/>
            </a:pPr>
            <a:r>
              <a:rPr lang="en-US" sz="2800" b="1" dirty="0">
                <a:latin typeface="Arial" panose="020B0604020202020204" pitchFamily="34" charset="0"/>
                <a:cs typeface="Arial" panose="020B0604020202020204" pitchFamily="34" charset="0"/>
              </a:rPr>
              <a:t>HE CARES FOR YOU!”</a:t>
            </a:r>
          </a:p>
          <a:p>
            <a:pPr marL="0" indent="0" algn="ctr">
              <a:buNone/>
            </a:pPr>
            <a:r>
              <a:rPr lang="en-US" sz="2800" b="1" dirty="0">
                <a:latin typeface="Arial" panose="020B0604020202020204" pitchFamily="34" charset="0"/>
                <a:cs typeface="Arial" panose="020B0604020202020204" pitchFamily="34" charset="0"/>
              </a:rPr>
              <a:t>-1 PETER 5:7</a:t>
            </a:r>
          </a:p>
          <a:p>
            <a:pPr marL="0" indent="0" algn="ctr">
              <a:buNone/>
            </a:pPr>
            <a:endParaRPr lang="en-US" sz="2800" b="1" dirty="0">
              <a:latin typeface="Arial" panose="020B0604020202020204" pitchFamily="34" charset="0"/>
              <a:cs typeface="Arial" panose="020B0604020202020204" pitchFamily="34" charset="0"/>
            </a:endParaRPr>
          </a:p>
          <a:p>
            <a:pPr marL="0" indent="0" algn="ctr">
              <a:buNone/>
            </a:pPr>
            <a:r>
              <a:rPr lang="en-US" sz="2800" b="1" dirty="0">
                <a:latin typeface="Arial" panose="020B0604020202020204" pitchFamily="34" charset="0"/>
                <a:cs typeface="Arial" panose="020B0604020202020204" pitchFamily="34" charset="0"/>
              </a:rPr>
              <a:t>“LET US THEN APPROACH GOD’S THRONE OF GRACE WITH CONFIDENCE, SO THAT WE MAY RECEIVE MERCY AND FIND GRACE TO HELP US IN OUR TIME OF NEED.”</a:t>
            </a:r>
          </a:p>
          <a:p>
            <a:pPr marL="0" indent="0" algn="ctr">
              <a:buNone/>
            </a:pPr>
            <a:r>
              <a:rPr lang="en-US" sz="2800" b="1" dirty="0">
                <a:latin typeface="Arial" panose="020B0604020202020204" pitchFamily="34" charset="0"/>
                <a:cs typeface="Arial" panose="020B0604020202020204" pitchFamily="34" charset="0"/>
              </a:rPr>
              <a:t>-HEBREWS 4:16</a:t>
            </a:r>
          </a:p>
        </p:txBody>
      </p:sp>
    </p:spTree>
    <p:extLst>
      <p:ext uri="{BB962C8B-B14F-4D97-AF65-F5344CB8AC3E}">
        <p14:creationId xmlns:p14="http://schemas.microsoft.com/office/powerpoint/2010/main" val="266197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07E-45C0-0307-82A4-32BDC3F39ADE}"/>
              </a:ext>
            </a:extLst>
          </p:cNvPr>
          <p:cNvSpPr>
            <a:spLocks noGrp="1"/>
          </p:cNvSpPr>
          <p:nvPr>
            <p:ph type="title"/>
          </p:nvPr>
        </p:nvSpPr>
        <p:spPr>
          <a:xfrm>
            <a:off x="1079500" y="246743"/>
            <a:ext cx="10026650" cy="1451428"/>
          </a:xfrm>
        </p:spPr>
        <p:txBody>
          <a:bodyPr>
            <a:normAutofit fontScale="90000"/>
          </a:bodyPr>
          <a:lstStyle/>
          <a:p>
            <a:pPr algn="ctr"/>
            <a:r>
              <a:rPr lang="en-US" sz="3600" b="1" u="sng" dirty="0"/>
              <a:t>II. THIS WOMAN’S PERSISTENCE</a:t>
            </a:r>
            <a:br>
              <a:rPr lang="en-US" sz="3600" b="1" u="sng" dirty="0"/>
            </a:br>
            <a:br>
              <a:rPr lang="en-US" sz="3600" b="1" u="sng" dirty="0"/>
            </a:br>
            <a:r>
              <a:rPr lang="en-US" sz="3200" b="1" i="1" dirty="0">
                <a:latin typeface="Aharoni" panose="02010803020104030203" pitchFamily="2" charset="-79"/>
                <a:cs typeface="Aharoni" panose="02010803020104030203" pitchFamily="2" charset="-79"/>
              </a:rPr>
              <a:t>A) THE OBSTACLES OF FAITH</a:t>
            </a:r>
            <a:endParaRPr lang="en-US" sz="3600" b="1" i="1" u="sng" dirty="0">
              <a:latin typeface="Aharoni" panose="02010803020104030203" pitchFamily="2" charset="-79"/>
              <a:cs typeface="Aharoni" panose="02010803020104030203" pitchFamily="2" charset="-79"/>
            </a:endParaRPr>
          </a:p>
        </p:txBody>
      </p:sp>
      <p:pic>
        <p:nvPicPr>
          <p:cNvPr id="6" name="Content Placeholder 5" descr="A picture containing clothing, art, painting, person&#10;&#10;Description automatically generated">
            <a:extLst>
              <a:ext uri="{FF2B5EF4-FFF2-40B4-BE49-F238E27FC236}">
                <a16:creationId xmlns:a16="http://schemas.microsoft.com/office/drawing/2014/main" id="{568B29B3-4370-1ADC-A68D-80543E8EE7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5999" y="2075543"/>
            <a:ext cx="6722149" cy="3614057"/>
          </a:xfrm>
        </p:spPr>
      </p:pic>
      <p:sp>
        <p:nvSpPr>
          <p:cNvPr id="4" name="Content Placeholder 3">
            <a:extLst>
              <a:ext uri="{FF2B5EF4-FFF2-40B4-BE49-F238E27FC236}">
                <a16:creationId xmlns:a16="http://schemas.microsoft.com/office/drawing/2014/main" id="{DFDF769C-02ED-0E28-878A-54C6C96700EC}"/>
              </a:ext>
            </a:extLst>
          </p:cNvPr>
          <p:cNvSpPr>
            <a:spLocks noGrp="1"/>
          </p:cNvSpPr>
          <p:nvPr>
            <p:ph sz="half" idx="2"/>
          </p:nvPr>
        </p:nvSpPr>
        <p:spPr>
          <a:xfrm>
            <a:off x="7274958" y="2519361"/>
            <a:ext cx="4740150" cy="3978275"/>
          </a:xfrm>
          <a:ln w="57150">
            <a:solidFill>
              <a:schemeClr val="tx1"/>
            </a:solidFill>
          </a:ln>
        </p:spPr>
        <p:txBody>
          <a:bodyPr>
            <a:normAutofit/>
          </a:bodyPr>
          <a:lstStyle/>
          <a:p>
            <a:pPr marL="457200" indent="-457200" algn="ctr">
              <a:buAutoNum type="arabicPeriod"/>
            </a:pPr>
            <a:r>
              <a:rPr lang="en-US" sz="3600" b="1" dirty="0"/>
              <a:t>RACE</a:t>
            </a:r>
          </a:p>
          <a:p>
            <a:pPr marL="457200" indent="-457200" algn="ctr">
              <a:buAutoNum type="arabicPeriod"/>
            </a:pPr>
            <a:r>
              <a:rPr lang="en-US" sz="3600" b="1" dirty="0"/>
              <a:t>RELIGION</a:t>
            </a:r>
          </a:p>
          <a:p>
            <a:pPr marL="457200" indent="-457200" algn="ctr">
              <a:buAutoNum type="arabicPeriod"/>
            </a:pPr>
            <a:r>
              <a:rPr lang="en-US" sz="3600" b="1" dirty="0"/>
              <a:t>RACISM</a:t>
            </a:r>
          </a:p>
          <a:p>
            <a:pPr marL="457200" indent="-457200" algn="ctr">
              <a:buAutoNum type="arabicPeriod"/>
            </a:pPr>
            <a:r>
              <a:rPr lang="en-US" sz="3600" b="1" dirty="0"/>
              <a:t>REJECTION</a:t>
            </a:r>
          </a:p>
          <a:p>
            <a:pPr marL="457200" indent="-457200" algn="ctr">
              <a:buAutoNum type="arabicPeriod"/>
            </a:pPr>
            <a:r>
              <a:rPr lang="en-US" sz="3600" b="1" dirty="0"/>
              <a:t>REALITY</a:t>
            </a:r>
          </a:p>
        </p:txBody>
      </p:sp>
    </p:spTree>
    <p:extLst>
      <p:ext uri="{BB962C8B-B14F-4D97-AF65-F5344CB8AC3E}">
        <p14:creationId xmlns:p14="http://schemas.microsoft.com/office/powerpoint/2010/main" val="260942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CBC6-041B-6BB4-ACEA-26D6751222EF}"/>
              </a:ext>
            </a:extLst>
          </p:cNvPr>
          <p:cNvSpPr>
            <a:spLocks noGrp="1"/>
          </p:cNvSpPr>
          <p:nvPr>
            <p:ph type="title"/>
          </p:nvPr>
        </p:nvSpPr>
        <p:spPr/>
        <p:txBody>
          <a:bodyPr>
            <a:normAutofit/>
          </a:bodyPr>
          <a:lstStyle/>
          <a:p>
            <a:r>
              <a:rPr lang="en-US" sz="3600" b="1" dirty="0"/>
              <a:t>“ALL THOSE THE FATHER GIVES ME WILL COME TO ME,</a:t>
            </a:r>
            <a:br>
              <a:rPr lang="en-US" sz="3600" b="1" dirty="0"/>
            </a:br>
            <a:r>
              <a:rPr lang="en-US" sz="3600" b="1" dirty="0"/>
              <a:t>AND WHOEVER COMES TO ME </a:t>
            </a:r>
            <a:br>
              <a:rPr lang="en-US" sz="3600" b="1" dirty="0"/>
            </a:br>
            <a:r>
              <a:rPr lang="en-US" sz="3600" b="1" dirty="0"/>
              <a:t>I WILL NEVER DRIVE AWAY.”</a:t>
            </a:r>
            <a:br>
              <a:rPr lang="en-US" sz="3600" b="1" dirty="0"/>
            </a:br>
            <a:br>
              <a:rPr lang="en-US" sz="3600" b="1" dirty="0"/>
            </a:br>
            <a:r>
              <a:rPr lang="en-US" sz="3600" b="1" dirty="0"/>
              <a:t>-JOHN 6:37</a:t>
            </a:r>
          </a:p>
        </p:txBody>
      </p:sp>
    </p:spTree>
    <p:extLst>
      <p:ext uri="{BB962C8B-B14F-4D97-AF65-F5344CB8AC3E}">
        <p14:creationId xmlns:p14="http://schemas.microsoft.com/office/powerpoint/2010/main" val="409184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2607E-45C0-0307-82A4-32BDC3F39ADE}"/>
              </a:ext>
            </a:extLst>
          </p:cNvPr>
          <p:cNvSpPr>
            <a:spLocks noGrp="1"/>
          </p:cNvSpPr>
          <p:nvPr>
            <p:ph type="title"/>
          </p:nvPr>
        </p:nvSpPr>
        <p:spPr>
          <a:xfrm>
            <a:off x="540988" y="275773"/>
            <a:ext cx="4248726" cy="2034427"/>
          </a:xfrm>
        </p:spPr>
        <p:txBody>
          <a:bodyPr vert="horz" lIns="0" tIns="0" rIns="0" bIns="0" rtlCol="0" anchor="b" anchorCtr="0">
            <a:normAutofit/>
          </a:bodyPr>
          <a:lstStyle/>
          <a:p>
            <a:pPr algn="ctr">
              <a:lnSpc>
                <a:spcPct val="90000"/>
              </a:lnSpc>
            </a:pPr>
            <a:r>
              <a:rPr lang="en-US" b="1" u="sng" dirty="0"/>
              <a:t>II. THIS WOMAN’S PERSISTENCE</a:t>
            </a:r>
            <a:br>
              <a:rPr lang="en-US" b="1" u="sng" dirty="0"/>
            </a:br>
            <a:br>
              <a:rPr lang="en-US" sz="1800" b="1" u="sng" dirty="0"/>
            </a:br>
            <a:r>
              <a:rPr lang="en-US" sz="2000" b="1" i="1" dirty="0">
                <a:latin typeface="Aharoni" panose="02010803020104030203" pitchFamily="2" charset="-79"/>
                <a:cs typeface="Aharoni" panose="02010803020104030203" pitchFamily="2" charset="-79"/>
              </a:rPr>
              <a:t>B) THE OPPORTUNITIES OF FAITH</a:t>
            </a:r>
            <a:endParaRPr lang="en-US" sz="1800" b="1" i="1" u="sng" dirty="0">
              <a:latin typeface="Aharoni" panose="02010803020104030203" pitchFamily="2" charset="-79"/>
              <a:cs typeface="Aharoni" panose="02010803020104030203" pitchFamily="2" charset="-79"/>
            </a:endParaRPr>
          </a:p>
        </p:txBody>
      </p:sp>
      <p:cxnSp>
        <p:nvCxnSpPr>
          <p:cNvPr id="18" name="Straight Connector 12">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3469" y="2310207"/>
            <a:ext cx="5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FDF769C-02ED-0E28-878A-54C6C96700EC}"/>
              </a:ext>
            </a:extLst>
          </p:cNvPr>
          <p:cNvSpPr>
            <a:spLocks noGrp="1"/>
          </p:cNvSpPr>
          <p:nvPr>
            <p:ph sz="half" idx="2"/>
          </p:nvPr>
        </p:nvSpPr>
        <p:spPr>
          <a:xfrm>
            <a:off x="540988" y="2759076"/>
            <a:ext cx="3884962" cy="3453038"/>
          </a:xfrm>
          <a:ln w="57150">
            <a:solidFill>
              <a:schemeClr val="tx1"/>
            </a:solidFill>
          </a:ln>
        </p:spPr>
        <p:txBody>
          <a:bodyPr vert="horz" lIns="0" tIns="0" rIns="0" bIns="0" rtlCol="0" anchor="t" anchorCtr="0">
            <a:normAutofit/>
          </a:bodyPr>
          <a:lstStyle/>
          <a:p>
            <a:pPr marL="0" indent="0" algn="ctr">
              <a:buNone/>
            </a:pPr>
            <a:endParaRPr lang="en-US" sz="3200" b="1" dirty="0"/>
          </a:p>
          <a:p>
            <a:pPr marL="0" indent="0" algn="ctr">
              <a:buNone/>
            </a:pPr>
            <a:r>
              <a:rPr lang="en-US" sz="3200" b="1" dirty="0"/>
              <a:t>LET THE </a:t>
            </a:r>
          </a:p>
          <a:p>
            <a:pPr marL="0" indent="0" algn="ctr">
              <a:buNone/>
            </a:pPr>
            <a:r>
              <a:rPr lang="en-US" sz="3200" b="1" dirty="0"/>
              <a:t>CHILDREN FIRST </a:t>
            </a:r>
          </a:p>
          <a:p>
            <a:pPr marL="0" indent="0" algn="ctr">
              <a:buNone/>
            </a:pPr>
            <a:r>
              <a:rPr lang="en-US" sz="3200" b="1" dirty="0"/>
              <a:t>BE FILLED…</a:t>
            </a:r>
          </a:p>
        </p:txBody>
      </p:sp>
      <p:pic>
        <p:nvPicPr>
          <p:cNvPr id="6" name="Content Placeholder 5" descr="A picture containing clothing, art, painting, person&#10;&#10;Description automatically generated">
            <a:extLst>
              <a:ext uri="{FF2B5EF4-FFF2-40B4-BE49-F238E27FC236}">
                <a16:creationId xmlns:a16="http://schemas.microsoft.com/office/drawing/2014/main" id="{568B29B3-4370-1ADC-A68D-80543E8EE7A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3583" r="24331" b="1"/>
          <a:stretch/>
        </p:blipFill>
        <p:spPr>
          <a:xfrm>
            <a:off x="4979987" y="540033"/>
            <a:ext cx="6671025" cy="5775279"/>
          </a:xfrm>
          <a:prstGeom prst="rect">
            <a:avLst/>
          </a:prstGeom>
        </p:spPr>
      </p:pic>
    </p:spTree>
    <p:extLst>
      <p:ext uri="{BB962C8B-B14F-4D97-AF65-F5344CB8AC3E}">
        <p14:creationId xmlns:p14="http://schemas.microsoft.com/office/powerpoint/2010/main" val="376466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07E-45C0-0307-82A4-32BDC3F39ADE}"/>
              </a:ext>
            </a:extLst>
          </p:cNvPr>
          <p:cNvSpPr>
            <a:spLocks noGrp="1"/>
          </p:cNvSpPr>
          <p:nvPr>
            <p:ph type="title"/>
          </p:nvPr>
        </p:nvSpPr>
        <p:spPr>
          <a:xfrm>
            <a:off x="1079500" y="246743"/>
            <a:ext cx="10026650" cy="1451428"/>
          </a:xfrm>
        </p:spPr>
        <p:txBody>
          <a:bodyPr>
            <a:normAutofit fontScale="90000"/>
          </a:bodyPr>
          <a:lstStyle/>
          <a:p>
            <a:pPr algn="ctr"/>
            <a:r>
              <a:rPr lang="en-US" sz="3600" b="1" u="sng" dirty="0"/>
              <a:t>II. THIS WOMAN’S PERSISTENCE</a:t>
            </a:r>
            <a:br>
              <a:rPr lang="en-US" sz="3600" b="1" u="sng" dirty="0"/>
            </a:br>
            <a:br>
              <a:rPr lang="en-US" sz="3600" b="1" u="sng" dirty="0"/>
            </a:br>
            <a:r>
              <a:rPr lang="en-US" sz="3200" b="1" i="1" dirty="0">
                <a:latin typeface="Aharoni" panose="02010803020104030203" pitchFamily="2" charset="-79"/>
                <a:cs typeface="Aharoni" panose="02010803020104030203" pitchFamily="2" charset="-79"/>
              </a:rPr>
              <a:t>C) THE OBLIGATIONS OF FAITH</a:t>
            </a:r>
            <a:endParaRPr lang="en-US" sz="3600" b="1" i="1" u="sng" dirty="0">
              <a:latin typeface="Aharoni" panose="02010803020104030203" pitchFamily="2" charset="-79"/>
              <a:cs typeface="Aharoni" panose="02010803020104030203" pitchFamily="2" charset="-79"/>
            </a:endParaRPr>
          </a:p>
        </p:txBody>
      </p:sp>
      <p:pic>
        <p:nvPicPr>
          <p:cNvPr id="6" name="Content Placeholder 5">
            <a:extLst>
              <a:ext uri="{FF2B5EF4-FFF2-40B4-BE49-F238E27FC236}">
                <a16:creationId xmlns:a16="http://schemas.microsoft.com/office/drawing/2014/main" id="{568B29B3-4370-1ADC-A68D-80543E8EE7A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85999" y="2075543"/>
            <a:ext cx="6722149" cy="3614057"/>
          </a:xfrm>
        </p:spPr>
      </p:pic>
      <p:sp>
        <p:nvSpPr>
          <p:cNvPr id="4" name="Content Placeholder 3">
            <a:extLst>
              <a:ext uri="{FF2B5EF4-FFF2-40B4-BE49-F238E27FC236}">
                <a16:creationId xmlns:a16="http://schemas.microsoft.com/office/drawing/2014/main" id="{DFDF769C-02ED-0E28-878A-54C6C96700EC}"/>
              </a:ext>
            </a:extLst>
          </p:cNvPr>
          <p:cNvSpPr>
            <a:spLocks noGrp="1"/>
          </p:cNvSpPr>
          <p:nvPr>
            <p:ph sz="half" idx="2"/>
          </p:nvPr>
        </p:nvSpPr>
        <p:spPr>
          <a:xfrm>
            <a:off x="7274958" y="2177143"/>
            <a:ext cx="4740150" cy="4434114"/>
          </a:xfrm>
          <a:ln w="57150">
            <a:solidFill>
              <a:schemeClr val="tx1"/>
            </a:solidFill>
          </a:ln>
        </p:spPr>
        <p:txBody>
          <a:bodyPr>
            <a:normAutofit/>
          </a:bodyPr>
          <a:lstStyle/>
          <a:p>
            <a:pPr marL="0" indent="0" algn="ctr">
              <a:buNone/>
            </a:pPr>
            <a:endParaRPr lang="en-US" sz="3600" b="1" dirty="0"/>
          </a:p>
          <a:p>
            <a:pPr marL="0" indent="0" algn="ctr">
              <a:buNone/>
            </a:pPr>
            <a:r>
              <a:rPr lang="en-US" sz="3600" b="1" dirty="0"/>
              <a:t>A CRUMB FROM THE HAND OF JESUS </a:t>
            </a:r>
          </a:p>
          <a:p>
            <a:pPr marL="0" indent="0" algn="ctr">
              <a:buNone/>
            </a:pPr>
            <a:r>
              <a:rPr lang="en-US" sz="3600" b="1" dirty="0"/>
              <a:t>WAS MORE THAN ENOUGH</a:t>
            </a:r>
          </a:p>
        </p:txBody>
      </p:sp>
    </p:spTree>
    <p:extLst>
      <p:ext uri="{BB962C8B-B14F-4D97-AF65-F5344CB8AC3E}">
        <p14:creationId xmlns:p14="http://schemas.microsoft.com/office/powerpoint/2010/main" val="1086495687"/>
      </p:ext>
    </p:extLst>
  </p:cSld>
  <p:clrMapOvr>
    <a:masterClrMapping/>
  </p:clrMapOvr>
</p:sld>
</file>

<file path=ppt/theme/theme1.xml><?xml version="1.0" encoding="utf-8"?>
<a:theme xmlns:a="http://schemas.openxmlformats.org/drawingml/2006/main" name="LeafVTI">
  <a:themeElements>
    <a:clrScheme name="AnalogousFromLightSeedLeftStep">
      <a:dk1>
        <a:srgbClr val="000000"/>
      </a:dk1>
      <a:lt1>
        <a:srgbClr val="FFFFFF"/>
      </a:lt1>
      <a:dk2>
        <a:srgbClr val="41242F"/>
      </a:dk2>
      <a:lt2>
        <a:srgbClr val="E2E5E8"/>
      </a:lt2>
      <a:accent1>
        <a:srgbClr val="D39460"/>
      </a:accent1>
      <a:accent2>
        <a:srgbClr val="D46864"/>
      </a:accent2>
      <a:accent3>
        <a:srgbClr val="DC80A3"/>
      </a:accent3>
      <a:accent4>
        <a:srgbClr val="D464BE"/>
      </a:accent4>
      <a:accent5>
        <a:srgbClr val="C880DC"/>
      </a:accent5>
      <a:accent6>
        <a:srgbClr val="8E64D4"/>
      </a:accent6>
      <a:hlink>
        <a:srgbClr val="5C85A7"/>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156</TotalTime>
  <Words>480</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Avenir Next LT Pro Light</vt:lpstr>
      <vt:lpstr>Bembo</vt:lpstr>
      <vt:lpstr>Rockwell Nova Light</vt:lpstr>
      <vt:lpstr>system-ui</vt:lpstr>
      <vt:lpstr>Wingdings</vt:lpstr>
      <vt:lpstr>LeafVTI</vt:lpstr>
      <vt:lpstr>MORE THAN ENOUGH</vt:lpstr>
      <vt:lpstr>Leaving that place, Jesus withdrew to the region of Tyre and Sidon. A Canaanite woman from that vicinity came to him, crying out, “Lord, Son of David, have mercy on me! My daughter is demon-possessed and suffering terribly.” Jesus did not answer a word. So, his disciples came to him and urged him, “Send her away, for she keeps crying out after us.”  He answered, “I was sent only to the lost sheep of Israel.”  The woman came and knelt before him. “Lord, help me!” she said.  He replied, “It is not right to take the children’s bread and toss it to the dogs.”  “Yes it is, Lord,” she said. “Even the dogs eat the crumbs that fall from their master’s table.”  Then Jesus said to her, “Woman, you have great faith! Your request is granted.” And her daughter was healed at that moment. </vt:lpstr>
      <vt:lpstr>I. THIS WOMAN’S PETITION </vt:lpstr>
      <vt:lpstr>I. THIS WOMAN’S PETITION </vt:lpstr>
      <vt:lpstr>I. THIS WOMAN’S PETITION</vt:lpstr>
      <vt:lpstr>II. THIS WOMAN’S PERSISTENCE  A) THE OBSTACLES OF FAITH</vt:lpstr>
      <vt:lpstr>“ALL THOSE THE FATHER GIVES ME WILL COME TO ME, AND WHOEVER COMES TO ME  I WILL NEVER DRIVE AWAY.”  -JOHN 6:37</vt:lpstr>
      <vt:lpstr>II. THIS WOMAN’S PERSISTENCE  B) THE OPPORTUNITIES OF FAITH</vt:lpstr>
      <vt:lpstr>II. THIS WOMAN’S PERSISTENCE  C) THE OBLIGATIONS OF FAITH</vt:lpstr>
      <vt:lpstr>“ASK, AND IT SHALL BE GIVEN YOU;  SEEK, AND YOU SHALL FIND; KNOCK, AND IT SHALL OPENED UNTO YOU; FOR EVERYONE THAT ASKS RECIEVES, AND HE THAT SEEKS FINDS, AND TO HIM THAT KNOCKS IT SHALL BE OPENED.”  -Matthew 7:7-8</vt:lpstr>
      <vt:lpstr>iii. This woman’s prize</vt:lpstr>
      <vt:lpstr>iii. This woman’s prize</vt:lpstr>
      <vt:lpstr>PowerPoint Presentation</vt:lpstr>
      <vt:lpstr>WHAT DO YOU NEED FROM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ENOUGH</dc:title>
  <dc:creator>Miriam Lalonde</dc:creator>
  <cp:lastModifiedBy>Fountaingate Christian</cp:lastModifiedBy>
  <cp:revision>3</cp:revision>
  <dcterms:created xsi:type="dcterms:W3CDTF">2023-06-24T00:41:14Z</dcterms:created>
  <dcterms:modified xsi:type="dcterms:W3CDTF">2023-06-25T01:08:25Z</dcterms:modified>
</cp:coreProperties>
</file>