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2" r:id="rId7"/>
    <p:sldId id="263" r:id="rId8"/>
    <p:sldId id="265" r:id="rId9"/>
    <p:sldId id="264" r:id="rId10"/>
    <p:sldId id="266" r:id="rId11"/>
    <p:sldId id="267" r:id="rId12"/>
    <p:sldId id="268" r:id="rId13"/>
    <p:sldId id="277" r:id="rId14"/>
    <p:sldId id="270" r:id="rId15"/>
    <p:sldId id="271" r:id="rId16"/>
    <p:sldId id="272" r:id="rId17"/>
    <p:sldId id="273" r:id="rId18"/>
    <p:sldId id="274" r:id="rId19"/>
    <p:sldId id="275" r:id="rId20"/>
    <p:sldId id="276"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E41DD-70DD-3687-84C5-00F9AB4F55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450DBBD-F923-487F-E72C-831726B0C0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D2A3BF5-2493-D01B-2D77-0A2F70B430C5}"/>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5" name="Footer Placeholder 4">
            <a:extLst>
              <a:ext uri="{FF2B5EF4-FFF2-40B4-BE49-F238E27FC236}">
                <a16:creationId xmlns:a16="http://schemas.microsoft.com/office/drawing/2014/main" id="{92331B00-B314-2F90-5B9F-AA487631312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D9D59C8-223B-67A4-26A7-B29431F49455}"/>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416887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75CEF-8FFD-EA0A-81B5-8A7BE75C882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8B0403B-25D2-997C-6AB6-B8DAA2FD79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5891A51-5361-153C-1359-EBD77146D8C6}"/>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5" name="Footer Placeholder 4">
            <a:extLst>
              <a:ext uri="{FF2B5EF4-FFF2-40B4-BE49-F238E27FC236}">
                <a16:creationId xmlns:a16="http://schemas.microsoft.com/office/drawing/2014/main" id="{F381D9AD-07DC-7FA8-8EDD-29C541223B0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DD06816-B032-E6AA-4759-E0C9CF947EB3}"/>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371160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3AEC07-3603-85C3-0FD0-FC051F3655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27D71C5-40DD-594A-958E-5068953FC3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CB59CFF-0ED5-721A-378C-F5BC15D3160F}"/>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5" name="Footer Placeholder 4">
            <a:extLst>
              <a:ext uri="{FF2B5EF4-FFF2-40B4-BE49-F238E27FC236}">
                <a16:creationId xmlns:a16="http://schemas.microsoft.com/office/drawing/2014/main" id="{9B799FED-408F-97BB-81BD-1BA360EA94A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64B401F-5A3B-188E-FBC5-D80050C9A6D1}"/>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402193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3D86-F599-4343-E900-186D99CB509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7D1D97E-9448-75C9-4EE9-9480A6EC6E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5B33B54-BF65-6638-F6DC-334E6F3C1534}"/>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5" name="Footer Placeholder 4">
            <a:extLst>
              <a:ext uri="{FF2B5EF4-FFF2-40B4-BE49-F238E27FC236}">
                <a16:creationId xmlns:a16="http://schemas.microsoft.com/office/drawing/2014/main" id="{2C62208D-53E8-94CE-0166-4B9908ACB81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BC2FA90-994A-2CD4-175F-394C80CF782A}"/>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326034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AD6D4-A9C9-3D9F-9353-F01A76906D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5645E11-08C9-423F-DF03-1735E641C6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9C114D-5B8A-342A-1B7B-677B9585E237}"/>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5" name="Footer Placeholder 4">
            <a:extLst>
              <a:ext uri="{FF2B5EF4-FFF2-40B4-BE49-F238E27FC236}">
                <a16:creationId xmlns:a16="http://schemas.microsoft.com/office/drawing/2014/main" id="{397AE5CC-4CC4-65D1-F6AA-ABC576645F1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993C071-8EE4-8191-9642-FA0E9968D971}"/>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4196582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33103-CFBC-1BAE-17BE-6803B4605B3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0413F58-6274-A559-66F6-BCD489B3F1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BD03B1D-EB0A-5F76-83B3-873E2DD1B9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CEE496E-8045-4ADA-208A-BDF47C0C585B}"/>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6" name="Footer Placeholder 5">
            <a:extLst>
              <a:ext uri="{FF2B5EF4-FFF2-40B4-BE49-F238E27FC236}">
                <a16:creationId xmlns:a16="http://schemas.microsoft.com/office/drawing/2014/main" id="{F3E85C1A-0119-C2B3-5DFB-535BAFC93D1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60B28EC-F951-C851-1F77-603C94A8B716}"/>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2472103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5032-F94F-6258-C504-2C69A986C44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8B6DFAD-318C-E022-FB7A-8380637060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F2F0E7-D55D-1709-DA45-B2BD656842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889EC91-0A64-F22D-23B7-483086C849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F24BB8-5548-2C33-13B3-3726A4A50A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419ED82-6C6B-C49B-26BF-E49F9D4F2AAF}"/>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8" name="Footer Placeholder 7">
            <a:extLst>
              <a:ext uri="{FF2B5EF4-FFF2-40B4-BE49-F238E27FC236}">
                <a16:creationId xmlns:a16="http://schemas.microsoft.com/office/drawing/2014/main" id="{16B39666-8BC0-2A82-ECF3-9D02756D986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5556111-DB7B-9F7A-1DD2-E7EF5D6DAA2F}"/>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98312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D3008-D9F3-919A-7732-E3E182BF2F0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2BFFB22-DEBA-8C74-89D4-C57D774C8A7B}"/>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4" name="Footer Placeholder 3">
            <a:extLst>
              <a:ext uri="{FF2B5EF4-FFF2-40B4-BE49-F238E27FC236}">
                <a16:creationId xmlns:a16="http://schemas.microsoft.com/office/drawing/2014/main" id="{9D132D00-E33A-5820-07A0-2E9AADE9C2D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0C44E57-8504-FB7A-164C-DB016262611B}"/>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162909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A1B936-6095-10B2-C2D5-50219BC08E2F}"/>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3" name="Footer Placeholder 2">
            <a:extLst>
              <a:ext uri="{FF2B5EF4-FFF2-40B4-BE49-F238E27FC236}">
                <a16:creationId xmlns:a16="http://schemas.microsoft.com/office/drawing/2014/main" id="{5E22E4EA-08A9-FD24-513B-83C090CCCE9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6791237-1B8E-902D-2B13-4D8266486789}"/>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390285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1D38-F5FC-0EEC-5B42-C706C304F7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B4F71BF-529B-8568-47E7-9392CDDAB8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33821AA-3F17-E8F5-02F6-357DE57D80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C3FEB1-D946-0A40-CE9B-C2EB9EDD5702}"/>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6" name="Footer Placeholder 5">
            <a:extLst>
              <a:ext uri="{FF2B5EF4-FFF2-40B4-BE49-F238E27FC236}">
                <a16:creationId xmlns:a16="http://schemas.microsoft.com/office/drawing/2014/main" id="{B2041A9F-3E01-6EA9-BE61-7E0FFCF4719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BA25AE8-4372-F92B-BF9C-DB57C3621303}"/>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277406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A5C4B-16F6-0382-3C89-32357FBDB6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328A2BB-DBF0-EFBB-A514-95C235B46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5D3B4FC-5776-759D-6BE3-5A7855E426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92E688-A4AF-B362-CF5F-A8720BFA937A}"/>
              </a:ext>
            </a:extLst>
          </p:cNvPr>
          <p:cNvSpPr>
            <a:spLocks noGrp="1"/>
          </p:cNvSpPr>
          <p:nvPr>
            <p:ph type="dt" sz="half" idx="10"/>
          </p:nvPr>
        </p:nvSpPr>
        <p:spPr/>
        <p:txBody>
          <a:bodyPr/>
          <a:lstStyle/>
          <a:p>
            <a:fld id="{298B1A08-4623-4D72-8F77-D33D479E6C7E}" type="datetimeFigureOut">
              <a:rPr lang="en-CA" smtClean="0"/>
              <a:t>2022-05-14</a:t>
            </a:fld>
            <a:endParaRPr lang="en-CA"/>
          </a:p>
        </p:txBody>
      </p:sp>
      <p:sp>
        <p:nvSpPr>
          <p:cNvPr id="6" name="Footer Placeholder 5">
            <a:extLst>
              <a:ext uri="{FF2B5EF4-FFF2-40B4-BE49-F238E27FC236}">
                <a16:creationId xmlns:a16="http://schemas.microsoft.com/office/drawing/2014/main" id="{9F6E9E52-3B0D-1433-1F79-E087EB19821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53644AF-C10B-8394-6E04-A12573194CBC}"/>
              </a:ext>
            </a:extLst>
          </p:cNvPr>
          <p:cNvSpPr>
            <a:spLocks noGrp="1"/>
          </p:cNvSpPr>
          <p:nvPr>
            <p:ph type="sldNum" sz="quarter" idx="12"/>
          </p:nvPr>
        </p:nvSpPr>
        <p:spPr/>
        <p:txBody>
          <a:bodyPr/>
          <a:lstStyle/>
          <a:p>
            <a:fld id="{E50EFB8C-E481-41F5-91BC-AA327BBA6C75}" type="slidenum">
              <a:rPr lang="en-CA" smtClean="0"/>
              <a:t>‹#›</a:t>
            </a:fld>
            <a:endParaRPr lang="en-CA"/>
          </a:p>
        </p:txBody>
      </p:sp>
    </p:spTree>
    <p:extLst>
      <p:ext uri="{BB962C8B-B14F-4D97-AF65-F5344CB8AC3E}">
        <p14:creationId xmlns:p14="http://schemas.microsoft.com/office/powerpoint/2010/main" val="126100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9223C3-5E51-4563-29DC-5BCB5697E3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15F276F-84D5-FFA3-1AC5-61E0BB3615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B1691F5-0BA7-8301-1A02-8667379CD2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B1A08-4623-4D72-8F77-D33D479E6C7E}" type="datetimeFigureOut">
              <a:rPr lang="en-CA" smtClean="0"/>
              <a:t>2022-05-14</a:t>
            </a:fld>
            <a:endParaRPr lang="en-CA"/>
          </a:p>
        </p:txBody>
      </p:sp>
      <p:sp>
        <p:nvSpPr>
          <p:cNvPr id="5" name="Footer Placeholder 4">
            <a:extLst>
              <a:ext uri="{FF2B5EF4-FFF2-40B4-BE49-F238E27FC236}">
                <a16:creationId xmlns:a16="http://schemas.microsoft.com/office/drawing/2014/main" id="{2F720962-FE85-6B5D-29FA-DF7E867903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BC4A6DE-DE00-484F-DB8E-2E1E0832CB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EFB8C-E481-41F5-91BC-AA327BBA6C75}" type="slidenum">
              <a:rPr lang="en-CA" smtClean="0"/>
              <a:t>‹#›</a:t>
            </a:fld>
            <a:endParaRPr lang="en-CA"/>
          </a:p>
        </p:txBody>
      </p:sp>
    </p:spTree>
    <p:extLst>
      <p:ext uri="{BB962C8B-B14F-4D97-AF65-F5344CB8AC3E}">
        <p14:creationId xmlns:p14="http://schemas.microsoft.com/office/powerpoint/2010/main" val="883065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jfif"/><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t="10098" r="9092" b="1"/>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210A9A-CD56-FECF-0FE2-6715387704BD}"/>
              </a:ext>
            </a:extLst>
          </p:cNvPr>
          <p:cNvSpPr>
            <a:spLocks noGrp="1"/>
          </p:cNvSpPr>
          <p:nvPr>
            <p:ph type="ctrTitle"/>
          </p:nvPr>
        </p:nvSpPr>
        <p:spPr>
          <a:xfrm>
            <a:off x="477981" y="1122363"/>
            <a:ext cx="4023360" cy="1778040"/>
          </a:xfrm>
        </p:spPr>
        <p:txBody>
          <a:bodyPr anchor="b">
            <a:normAutofit/>
          </a:bodyPr>
          <a:lstStyle/>
          <a:p>
            <a:pPr algn="l"/>
            <a:r>
              <a:rPr lang="en-CA" sz="5400" b="1" i="0" u="none" strike="noStrike" baseline="0" dirty="0"/>
              <a:t>NATIONS IN THE BALANCE</a:t>
            </a:r>
            <a:endParaRPr lang="en-CA" sz="5400" dirty="0"/>
          </a:p>
        </p:txBody>
      </p:sp>
      <p:sp>
        <p:nvSpPr>
          <p:cNvPr id="3" name="Subtitle 2">
            <a:extLst>
              <a:ext uri="{FF2B5EF4-FFF2-40B4-BE49-F238E27FC236}">
                <a16:creationId xmlns:a16="http://schemas.microsoft.com/office/drawing/2014/main" id="{E9677DDA-8080-8B2E-0522-4350D59338AE}"/>
              </a:ext>
            </a:extLst>
          </p:cNvPr>
          <p:cNvSpPr>
            <a:spLocks noGrp="1"/>
          </p:cNvSpPr>
          <p:nvPr>
            <p:ph type="subTitle" idx="1"/>
          </p:nvPr>
        </p:nvSpPr>
        <p:spPr>
          <a:xfrm>
            <a:off x="477980" y="4872922"/>
            <a:ext cx="4023359" cy="1208141"/>
          </a:xfrm>
        </p:spPr>
        <p:txBody>
          <a:bodyPr>
            <a:normAutofit/>
          </a:bodyPr>
          <a:lstStyle/>
          <a:p>
            <a:pPr algn="l"/>
            <a:r>
              <a:rPr lang="en-CA" sz="4000" b="1" i="0" u="none" strike="noStrike" baseline="0" dirty="0"/>
              <a:t>Text: Joel 3:1-16</a:t>
            </a:r>
            <a:endParaRPr lang="en-CA" sz="4000"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62136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p:txBody>
          <a:bodyPr/>
          <a:lstStyle/>
          <a:p>
            <a:r>
              <a:rPr lang="en-CA" b="1" dirty="0">
                <a:effectLst>
                  <a:outerShdw blurRad="38100" dist="38100" dir="2700000" algn="tl">
                    <a:srgbClr val="000000">
                      <a:alpha val="43137"/>
                    </a:srgbClr>
                  </a:outerShdw>
                </a:effectLst>
              </a:rPr>
              <a:t>I. THE FORTUNES OF JUDAH AND JERUSALEM WILL BE RESTORED (Joel 3:1)</a:t>
            </a:r>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475106" y="2165928"/>
            <a:ext cx="6064239" cy="3874654"/>
          </a:xfrm>
        </p:spPr>
        <p:txBody>
          <a:bodyPr anchor="b">
            <a:noAutofit/>
          </a:bodyPr>
          <a:lstStyle/>
          <a:p>
            <a:pPr marL="0" indent="0">
              <a:buNone/>
            </a:pPr>
            <a:r>
              <a:rPr lang="en-CA" sz="3600" b="0" i="1" u="none" strike="noStrike" baseline="0" dirty="0"/>
              <a:t>“I will cause showers to come down in their season; there shall be showers of blessing. Then the trees of the field shall yield their fruit, and the earth shall yield her increase.” </a:t>
            </a:r>
          </a:p>
          <a:p>
            <a:pPr marL="0" marR="21600" indent="0">
              <a:buNone/>
            </a:pPr>
            <a:r>
              <a:rPr lang="en-CA" sz="3600" b="0" i="1" u="none" strike="noStrike" baseline="0" dirty="0"/>
              <a:t>			Ezekiel 34.26,27</a:t>
            </a:r>
            <a:endParaRPr lang="en-CA" sz="3600" dirty="0"/>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70"/>
          <a:stretch/>
        </p:blipFill>
        <p:spPr>
          <a:xfrm>
            <a:off x="6770254" y="1686790"/>
            <a:ext cx="4081907" cy="4081907"/>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3869213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5902037" y="284023"/>
            <a:ext cx="6068291" cy="1067209"/>
          </a:xfrm>
        </p:spPr>
        <p:txBody>
          <a:bodyPr>
            <a:noAutofit/>
          </a:bodyPr>
          <a:lstStyle/>
          <a:p>
            <a:r>
              <a:rPr lang="en-CA" sz="2800" b="1" dirty="0">
                <a:solidFill>
                  <a:schemeClr val="bg1"/>
                </a:solidFill>
                <a:effectLst>
                  <a:outerShdw blurRad="38100" dist="38100" dir="2700000" algn="tl">
                    <a:srgbClr val="000000">
                      <a:alpha val="43137"/>
                    </a:srgbClr>
                  </a:outerShdw>
                </a:effectLst>
              </a:rPr>
              <a:t>II. THE NATIONS WILL BE GATHERED TO THE VALLEY OF JEHOSHAPHAT (Joel 3:2-6)</a:t>
            </a:r>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66" b="-4"/>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2"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6234868" y="1820369"/>
            <a:ext cx="5217173" cy="4351338"/>
          </a:xfrm>
        </p:spPr>
        <p:txBody>
          <a:bodyPr>
            <a:normAutofit/>
          </a:bodyPr>
          <a:lstStyle/>
          <a:p>
            <a:pPr marL="0" indent="0">
              <a:buNone/>
            </a:pPr>
            <a:r>
              <a:rPr lang="en-CA" sz="3200" b="0" i="1" u="none" strike="noStrike" baseline="0" dirty="0">
                <a:solidFill>
                  <a:schemeClr val="bg1"/>
                </a:solidFill>
              </a:rPr>
              <a:t>“Do not be afraid or discouraged because of this vast army. </a:t>
            </a:r>
            <a:r>
              <a:rPr lang="en-CA" sz="3200" b="0" i="1" u="sng" strike="noStrike" baseline="0" dirty="0">
                <a:solidFill>
                  <a:schemeClr val="bg1"/>
                </a:solidFill>
              </a:rPr>
              <a:t>For the battle is not yours, but God’s</a:t>
            </a:r>
            <a:r>
              <a:rPr lang="en-CA" sz="3200" b="0" i="1" u="none" strike="noStrike" baseline="0" dirty="0">
                <a:solidFill>
                  <a:schemeClr val="bg1"/>
                </a:solidFill>
              </a:rPr>
              <a:t>.”</a:t>
            </a:r>
          </a:p>
          <a:p>
            <a:pPr marL="0" indent="0">
              <a:buNone/>
            </a:pPr>
            <a:endParaRPr lang="en-CA" sz="3200" i="1" dirty="0">
              <a:solidFill>
                <a:schemeClr val="bg1"/>
              </a:solidFill>
            </a:endParaRPr>
          </a:p>
          <a:p>
            <a:pPr marL="0" indent="0">
              <a:buNone/>
            </a:pPr>
            <a:r>
              <a:rPr lang="en-CA" sz="3200" b="0" i="1" u="none" strike="noStrike" baseline="0" dirty="0">
                <a:solidFill>
                  <a:schemeClr val="bg1"/>
                </a:solidFill>
              </a:rPr>
              <a:t>		II Chronicles 20:15</a:t>
            </a:r>
            <a:endParaRPr lang="en-CA" sz="3200" dirty="0">
              <a:solidFill>
                <a:schemeClr val="bg1"/>
              </a:solidFill>
            </a:endParaRPr>
          </a:p>
        </p:txBody>
      </p:sp>
      <p:grpSp>
        <p:nvGrpSpPr>
          <p:cNvPr id="16"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8755694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5911273" y="284023"/>
            <a:ext cx="6123709" cy="1067209"/>
          </a:xfrm>
        </p:spPr>
        <p:txBody>
          <a:bodyPr>
            <a:noAutofit/>
          </a:bodyPr>
          <a:lstStyle/>
          <a:p>
            <a:r>
              <a:rPr lang="en-CA" sz="2800" b="1" dirty="0">
                <a:solidFill>
                  <a:schemeClr val="bg1"/>
                </a:solidFill>
                <a:effectLst>
                  <a:outerShdw blurRad="38100" dist="38100" dir="2700000" algn="tl">
                    <a:srgbClr val="000000">
                      <a:alpha val="43137"/>
                    </a:srgbClr>
                  </a:outerShdw>
                </a:effectLst>
              </a:rPr>
              <a:t>II. THE NATIONS WILL BE GATHERED TO THE VALLEY OF JEHOSHAPHAT (Joel 3:2-6)</a:t>
            </a:r>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66" b="-4"/>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2"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6234868" y="1820369"/>
            <a:ext cx="5217173" cy="4351338"/>
          </a:xfrm>
        </p:spPr>
        <p:txBody>
          <a:bodyPr>
            <a:normAutofit/>
          </a:bodyPr>
          <a:lstStyle/>
          <a:p>
            <a:pPr marL="0" indent="0">
              <a:buNone/>
            </a:pPr>
            <a:r>
              <a:rPr lang="en-CA" b="0" i="1" u="none" strike="noStrike" baseline="0" dirty="0">
                <a:solidFill>
                  <a:schemeClr val="bg1"/>
                </a:solidFill>
              </a:rPr>
              <a:t>“You will not have to fight this battle. Take up your positions; stand firm and see the deliverance the LORD will give you, </a:t>
            </a:r>
            <a:r>
              <a:rPr lang="en-CA" b="0" i="1" u="sng" strike="noStrike" baseline="0" dirty="0">
                <a:solidFill>
                  <a:schemeClr val="bg1"/>
                </a:solidFill>
              </a:rPr>
              <a:t>O Judah and Jerusalem. Do not be afraid; do not be discouraged. Go out to face them tomorrow, and the LORD will be with you.</a:t>
            </a:r>
            <a:r>
              <a:rPr lang="en-CA" b="0" i="1" u="none" strike="noStrike" baseline="0" dirty="0">
                <a:solidFill>
                  <a:schemeClr val="bg1"/>
                </a:solidFill>
              </a:rPr>
              <a:t>”</a:t>
            </a:r>
          </a:p>
          <a:p>
            <a:pPr marL="0" indent="0">
              <a:buNone/>
            </a:pPr>
            <a:r>
              <a:rPr lang="en-CA" i="1" dirty="0">
                <a:solidFill>
                  <a:schemeClr val="bg1"/>
                </a:solidFill>
              </a:rPr>
              <a:t>		   </a:t>
            </a:r>
            <a:r>
              <a:rPr lang="en-CA" b="0" i="1" u="none" strike="noStrike" baseline="0" dirty="0">
                <a:solidFill>
                  <a:schemeClr val="bg1"/>
                </a:solidFill>
              </a:rPr>
              <a:t>II Chronicles 20:17</a:t>
            </a:r>
            <a:endParaRPr lang="en-CA" dirty="0">
              <a:solidFill>
                <a:schemeClr val="bg1"/>
              </a:solidFill>
            </a:endParaRPr>
          </a:p>
        </p:txBody>
      </p:sp>
      <p:grpSp>
        <p:nvGrpSpPr>
          <p:cNvPr id="16"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96313397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6234867" y="401247"/>
            <a:ext cx="5248219" cy="1154400"/>
          </a:xfrm>
        </p:spPr>
        <p:txBody>
          <a:bodyPr anchor="b">
            <a:normAutofit/>
          </a:bodyPr>
          <a:lstStyle/>
          <a:p>
            <a:r>
              <a:rPr lang="en-CA" sz="2400" b="1">
                <a:solidFill>
                  <a:schemeClr val="bg1"/>
                </a:solidFill>
                <a:effectLst>
                  <a:outerShdw blurRad="38100" dist="38100" dir="2700000" algn="tl">
                    <a:srgbClr val="000000">
                      <a:alpha val="43137"/>
                    </a:srgbClr>
                  </a:outerShdw>
                </a:effectLst>
              </a:rPr>
              <a:t>II. THE NATIONS WILL BE GATHERED TO THE VALLEY OF JEHOSHAPHAT (Joel 3:2-6)</a:t>
            </a:r>
          </a:p>
        </p:txBody>
      </p:sp>
      <p:grpSp>
        <p:nvGrpSpPr>
          <p:cNvPr id="28" name="Group 27">
            <a:extLst>
              <a:ext uri="{FF2B5EF4-FFF2-40B4-BE49-F238E27FC236}">
                <a16:creationId xmlns:a16="http://schemas.microsoft.com/office/drawing/2014/main" id="{698DC1B4-9C49-491A-B0C4-CF9ABED0C7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29" name="Freeform: Shape 28">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30" name="Freeform: Shape 29">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pic>
        <p:nvPicPr>
          <p:cNvPr id="6" name="Picture 5" descr="A picture containing sky, outdoor, nature, mountain&#10;&#10;Description automatically generated">
            <a:extLst>
              <a:ext uri="{FF2B5EF4-FFF2-40B4-BE49-F238E27FC236}">
                <a16:creationId xmlns:a16="http://schemas.microsoft.com/office/drawing/2014/main" id="{9C996EDA-05ED-5C0F-4F02-918DB52851C6}"/>
              </a:ext>
            </a:extLst>
          </p:cNvPr>
          <p:cNvPicPr>
            <a:picLocks noChangeAspect="1"/>
          </p:cNvPicPr>
          <p:nvPr/>
        </p:nvPicPr>
        <p:blipFill rotWithShape="1">
          <a:blip r:embed="rId2">
            <a:extLst>
              <a:ext uri="{28A0092B-C50C-407E-A947-70E740481C1C}">
                <a14:useLocalDpi xmlns:a14="http://schemas.microsoft.com/office/drawing/2010/main" val="0"/>
              </a:ext>
            </a:extLst>
          </a:blip>
          <a:srcRect l="18295" r="25704" b="-2"/>
          <a:stretch/>
        </p:blipFill>
        <p:spPr>
          <a:xfrm>
            <a:off x="477541" y="269354"/>
            <a:ext cx="3296556" cy="3296556"/>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32" name="Group 31">
            <a:extLst>
              <a:ext uri="{FF2B5EF4-FFF2-40B4-BE49-F238E27FC236}">
                <a16:creationId xmlns:a16="http://schemas.microsoft.com/office/drawing/2014/main" id="{E5C89038-920A-4C2C-96CF-80507027B6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0064" y="2828266"/>
            <a:ext cx="805908" cy="805908"/>
            <a:chOff x="817371" y="4276255"/>
            <a:chExt cx="413564" cy="413564"/>
          </a:xfrm>
          <a:solidFill>
            <a:srgbClr val="FFFFFF"/>
          </a:solidFill>
        </p:grpSpPr>
        <p:sp>
          <p:nvSpPr>
            <p:cNvPr id="33" name="Graphic 212">
              <a:extLst>
                <a:ext uri="{FF2B5EF4-FFF2-40B4-BE49-F238E27FC236}">
                  <a16:creationId xmlns:a16="http://schemas.microsoft.com/office/drawing/2014/main" id="{8D8F13C5-4B99-432F-A339-372E57EB69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7371" y="42762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4" name="Graphic 212">
              <a:extLst>
                <a:ext uri="{FF2B5EF4-FFF2-40B4-BE49-F238E27FC236}">
                  <a16:creationId xmlns:a16="http://schemas.microsoft.com/office/drawing/2014/main" id="{413EEA21-9A3A-47C8-A94C-D6EFE2EF5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7371" y="42762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grpSp>
        <p:nvGrpSpPr>
          <p:cNvPr id="36" name="Group 35">
            <a:extLst>
              <a:ext uri="{FF2B5EF4-FFF2-40B4-BE49-F238E27FC236}">
                <a16:creationId xmlns:a16="http://schemas.microsoft.com/office/drawing/2014/main" id="{9A15111C-2752-4649-B55B-B93FF93F97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0064" y="2823516"/>
            <a:ext cx="805908" cy="805908"/>
            <a:chOff x="817371" y="4276255"/>
            <a:chExt cx="413564" cy="413564"/>
          </a:xfrm>
          <a:solidFill>
            <a:schemeClr val="accent2">
              <a:alpha val="30000"/>
            </a:schemeClr>
          </a:solidFill>
        </p:grpSpPr>
        <p:sp>
          <p:nvSpPr>
            <p:cNvPr id="37" name="Graphic 212">
              <a:extLst>
                <a:ext uri="{FF2B5EF4-FFF2-40B4-BE49-F238E27FC236}">
                  <a16:creationId xmlns:a16="http://schemas.microsoft.com/office/drawing/2014/main" id="{877E3FF1-E4B8-49CB-9DD6-7D2067808F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7371" y="42762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8" name="Graphic 212">
              <a:extLst>
                <a:ext uri="{FF2B5EF4-FFF2-40B4-BE49-F238E27FC236}">
                  <a16:creationId xmlns:a16="http://schemas.microsoft.com/office/drawing/2014/main" id="{945D9A4A-CCDB-40CE-BD57-15BE15B877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7371" y="42762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6234868" y="1820369"/>
            <a:ext cx="5217173" cy="4351338"/>
          </a:xfrm>
        </p:spPr>
        <p:txBody>
          <a:bodyPr>
            <a:normAutofit/>
          </a:bodyPr>
          <a:lstStyle/>
          <a:p>
            <a:pPr marL="0" indent="0">
              <a:buNone/>
            </a:pPr>
            <a:r>
              <a:rPr lang="en-CA" sz="2600" b="0" i="1" u="none" strike="noStrike" baseline="0">
                <a:solidFill>
                  <a:schemeClr val="bg1"/>
                </a:solidFill>
              </a:rPr>
              <a:t>“I will gather all nations to Jerusalem to fight against it; the city will be captured, the houses ransacked, and the women raped. Half the city will go into exile, but the rest of the people will not be taken from the city.</a:t>
            </a:r>
          </a:p>
          <a:p>
            <a:pPr marL="0" marR="21600" indent="0">
              <a:buNone/>
            </a:pPr>
            <a:r>
              <a:rPr lang="en-CA" sz="2600" b="0" i="1" u="none" strike="noStrike" baseline="0">
                <a:solidFill>
                  <a:schemeClr val="bg1"/>
                </a:solidFill>
              </a:rPr>
              <a:t>3. </a:t>
            </a:r>
            <a:r>
              <a:rPr lang="en-CA" sz="2600" b="0" i="1" u="sng" strike="noStrike" baseline="0">
                <a:solidFill>
                  <a:schemeClr val="bg1"/>
                </a:solidFill>
              </a:rPr>
              <a:t>Then the LORD will go out and fight against the nations, as he fights in the day of battle.</a:t>
            </a:r>
            <a:r>
              <a:rPr lang="en-CA" sz="2600" b="0" i="1" u="none" strike="noStrike" baseline="0">
                <a:solidFill>
                  <a:schemeClr val="bg1"/>
                </a:solidFill>
              </a:rPr>
              <a:t>”</a:t>
            </a:r>
          </a:p>
          <a:p>
            <a:pPr marL="0" indent="0">
              <a:buNone/>
            </a:pPr>
            <a:r>
              <a:rPr lang="en-CA" sz="2600" i="1">
                <a:solidFill>
                  <a:schemeClr val="bg1"/>
                </a:solidFill>
              </a:rPr>
              <a:t>		</a:t>
            </a:r>
            <a:r>
              <a:rPr lang="en-CA" sz="2600" b="0" i="1" u="none" strike="noStrike" baseline="0">
                <a:solidFill>
                  <a:schemeClr val="bg1"/>
                </a:solidFill>
              </a:rPr>
              <a:t>Zechariah 14:2,3</a:t>
            </a:r>
            <a:endParaRPr lang="en-CA" sz="2600">
              <a:solidFill>
                <a:schemeClr val="bg1"/>
              </a:solidFill>
            </a:endParaRPr>
          </a:p>
        </p:txBody>
      </p:sp>
      <p:pic>
        <p:nvPicPr>
          <p:cNvPr id="8" name="Picture 7" descr="A picture containing grass, sky, outdoor, nature&#10;&#10;Description automatically generated">
            <a:extLst>
              <a:ext uri="{FF2B5EF4-FFF2-40B4-BE49-F238E27FC236}">
                <a16:creationId xmlns:a16="http://schemas.microsoft.com/office/drawing/2014/main" id="{74FFC154-6A0F-C403-23A8-FAB1DF52F382}"/>
              </a:ext>
            </a:extLst>
          </p:cNvPr>
          <p:cNvPicPr>
            <a:picLocks noChangeAspect="1"/>
          </p:cNvPicPr>
          <p:nvPr/>
        </p:nvPicPr>
        <p:blipFill rotWithShape="1">
          <a:blip r:embed="rId3">
            <a:extLst>
              <a:ext uri="{28A0092B-C50C-407E-A947-70E740481C1C}">
                <a14:useLocalDpi xmlns:a14="http://schemas.microsoft.com/office/drawing/2010/main" val="0"/>
              </a:ext>
            </a:extLst>
          </a:blip>
          <a:srcRect l="17306" r="16148"/>
          <a:stretch/>
        </p:blipFill>
        <p:spPr>
          <a:xfrm>
            <a:off x="1828492" y="3481328"/>
            <a:ext cx="2965878" cy="2965878"/>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4">
            <a:extLst>
              <a:ext uri="{28A0092B-C50C-407E-A947-70E740481C1C}">
                <a14:useLocalDpi xmlns:a14="http://schemas.microsoft.com/office/drawing/2010/main" val="0"/>
              </a:ext>
            </a:extLst>
          </a:blip>
          <a:srcRect l="9628" r="10384" b="15"/>
          <a:stretch/>
        </p:blipFill>
        <p:spPr>
          <a:xfrm>
            <a:off x="3820702" y="1675969"/>
            <a:ext cx="2167719" cy="2167719"/>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40"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41" name="Freeform: Shape 40">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6603301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0" name="Freeform: Shape 29">
            <a:extLst>
              <a:ext uri="{FF2B5EF4-FFF2-40B4-BE49-F238E27FC236}">
                <a16:creationId xmlns:a16="http://schemas.microsoft.com/office/drawing/2014/main" id="{F8875E4C-CFFE-4552-ABC7-175C3CB757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2115403" y="633046"/>
            <a:ext cx="4539543" cy="1314996"/>
          </a:xfrm>
        </p:spPr>
        <p:txBody>
          <a:bodyPr anchor="b">
            <a:normAutofit/>
          </a:bodyPr>
          <a:lstStyle/>
          <a:p>
            <a:r>
              <a:rPr lang="en-CA" sz="2800" b="1" dirty="0">
                <a:solidFill>
                  <a:schemeClr val="bg1"/>
                </a:solidFill>
                <a:effectLst>
                  <a:outerShdw blurRad="38100" dist="38100" dir="2700000" algn="tl">
                    <a:srgbClr val="000000">
                      <a:alpha val="43137"/>
                    </a:srgbClr>
                  </a:outerShdw>
                </a:effectLst>
              </a:rPr>
              <a:t>II. THE NATIONS WILL BE GATHERED TO THE VALLEY OF JEHOSHAPHAT (Joel 3:2-6)</a:t>
            </a:r>
          </a:p>
        </p:txBody>
      </p:sp>
      <p:sp>
        <p:nvSpPr>
          <p:cNvPr id="32" name="Freeform: Shape 31">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34" name="Freeform: Shape 33">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204592" y="3144069"/>
            <a:ext cx="4539543" cy="4044463"/>
          </a:xfrm>
        </p:spPr>
        <p:txBody>
          <a:bodyPr>
            <a:normAutofit/>
          </a:bodyPr>
          <a:lstStyle/>
          <a:p>
            <a:pPr marL="0" indent="0">
              <a:buNone/>
            </a:pPr>
            <a:r>
              <a:rPr lang="en-CA" b="0" i="1" u="none" strike="noStrike" baseline="0" dirty="0">
                <a:solidFill>
                  <a:schemeClr val="bg1"/>
                </a:solidFill>
              </a:rPr>
              <a:t>“Then they gathered the kings to the place that in Hebrew is called </a:t>
            </a:r>
            <a:r>
              <a:rPr lang="en-CA" b="0" i="1" u="sng" strike="noStrike" baseline="0" dirty="0">
                <a:solidFill>
                  <a:schemeClr val="bg1"/>
                </a:solidFill>
              </a:rPr>
              <a:t>Armageddon.</a:t>
            </a:r>
            <a:r>
              <a:rPr lang="en-CA" b="0" i="1" u="none" strike="noStrike" baseline="0" dirty="0">
                <a:solidFill>
                  <a:schemeClr val="bg1"/>
                </a:solidFill>
              </a:rPr>
              <a:t>”</a:t>
            </a:r>
          </a:p>
          <a:p>
            <a:pPr marL="0" indent="0">
              <a:buNone/>
            </a:pPr>
            <a:r>
              <a:rPr lang="en-CA" b="0" i="1" u="none" strike="noStrike" baseline="0" dirty="0">
                <a:solidFill>
                  <a:schemeClr val="bg1"/>
                </a:solidFill>
              </a:rPr>
              <a:t>		 Revelation 16:16</a:t>
            </a:r>
            <a:endParaRPr lang="en-CA" dirty="0">
              <a:solidFill>
                <a:schemeClr val="bg1"/>
              </a:solidFill>
            </a:endParaRPr>
          </a:p>
        </p:txBody>
      </p:sp>
      <p:sp>
        <p:nvSpPr>
          <p:cNvPr id="36" name="Freeform: Shape 35">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8" name="Freeform: Shape 37">
            <a:extLst>
              <a:ext uri="{FF2B5EF4-FFF2-40B4-BE49-F238E27FC236}">
                <a16:creationId xmlns:a16="http://schemas.microsoft.com/office/drawing/2014/main" id="{53812026-3FC6-44DA-94EF-3B8164049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6" name="Picture 5" descr="A landscape with trees and buildings&#10;&#10;Description automatically generated with low confidence">
            <a:extLst>
              <a:ext uri="{FF2B5EF4-FFF2-40B4-BE49-F238E27FC236}">
                <a16:creationId xmlns:a16="http://schemas.microsoft.com/office/drawing/2014/main" id="{3D275C2E-2B81-2892-1E68-15A44F98BC67}"/>
              </a:ext>
            </a:extLst>
          </p:cNvPr>
          <p:cNvPicPr>
            <a:picLocks noChangeAspect="1"/>
          </p:cNvPicPr>
          <p:nvPr/>
        </p:nvPicPr>
        <p:blipFill rotWithShape="1">
          <a:blip r:embed="rId2">
            <a:extLst>
              <a:ext uri="{28A0092B-C50C-407E-A947-70E740481C1C}">
                <a14:useLocalDpi xmlns:a14="http://schemas.microsoft.com/office/drawing/2010/main" val="0"/>
              </a:ext>
            </a:extLst>
          </a:blip>
          <a:srcRect l="4198" r="20898" b="-1"/>
          <a:stretch/>
        </p:blipFill>
        <p:spPr>
          <a:xfrm>
            <a:off x="5271440" y="2102612"/>
            <a:ext cx="4755388" cy="4755388"/>
          </a:xfrm>
          <a:custGeom>
            <a:avLst/>
            <a:gdLst/>
            <a:ahLst/>
            <a:cxnLst/>
            <a:rect l="l" t="t" r="r" b="b"/>
            <a:pathLst>
              <a:path w="2452978" h="2452978">
                <a:moveTo>
                  <a:pt x="1226489" y="0"/>
                </a:moveTo>
                <a:cubicBezTo>
                  <a:pt x="1903860" y="0"/>
                  <a:pt x="2452978" y="549118"/>
                  <a:pt x="2452978" y="1226489"/>
                </a:cubicBezTo>
                <a:cubicBezTo>
                  <a:pt x="2452978" y="1903860"/>
                  <a:pt x="1903860" y="2452978"/>
                  <a:pt x="1226489" y="2452978"/>
                </a:cubicBezTo>
                <a:cubicBezTo>
                  <a:pt x="549118" y="2452978"/>
                  <a:pt x="0" y="1903860"/>
                  <a:pt x="0" y="1226489"/>
                </a:cubicBezTo>
                <a:cubicBezTo>
                  <a:pt x="0" y="549118"/>
                  <a:pt x="549118" y="0"/>
                  <a:pt x="1226489" y="0"/>
                </a:cubicBezTo>
                <a:close/>
              </a:path>
            </a:pathLst>
          </a:custGeom>
        </p:spPr>
      </p:pic>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3">
            <a:extLst>
              <a:ext uri="{28A0092B-C50C-407E-A947-70E740481C1C}">
                <a14:useLocalDpi xmlns:a14="http://schemas.microsoft.com/office/drawing/2010/main" val="0"/>
              </a:ext>
            </a:extLst>
          </a:blip>
          <a:srcRect l="9630" r="10368" b="-3"/>
          <a:stretch/>
        </p:blipFill>
        <p:spPr>
          <a:xfrm>
            <a:off x="9269939" y="292656"/>
            <a:ext cx="2476377" cy="2476377"/>
          </a:xfrm>
          <a:custGeom>
            <a:avLst/>
            <a:gdLst/>
            <a:ahLst/>
            <a:cxnLst/>
            <a:rect l="l" t="t" r="r" b="b"/>
            <a:pathLst>
              <a:path w="2361890" h="2361890">
                <a:moveTo>
                  <a:pt x="1180945" y="0"/>
                </a:moveTo>
                <a:cubicBezTo>
                  <a:pt x="1833163" y="0"/>
                  <a:pt x="2361890" y="528727"/>
                  <a:pt x="2361890" y="1180945"/>
                </a:cubicBezTo>
                <a:cubicBezTo>
                  <a:pt x="2361890" y="1833163"/>
                  <a:pt x="1833163" y="2361890"/>
                  <a:pt x="1180945" y="2361890"/>
                </a:cubicBezTo>
                <a:cubicBezTo>
                  <a:pt x="528727" y="2361890"/>
                  <a:pt x="0" y="1833163"/>
                  <a:pt x="0" y="1180945"/>
                </a:cubicBezTo>
                <a:cubicBezTo>
                  <a:pt x="0" y="528727"/>
                  <a:pt x="528727" y="0"/>
                  <a:pt x="1180945" y="0"/>
                </a:cubicBezTo>
                <a:close/>
              </a:path>
            </a:pathLst>
          </a:custGeom>
        </p:spPr>
      </p:pic>
      <p:grpSp>
        <p:nvGrpSpPr>
          <p:cNvPr id="40"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41" name="Freeform: Shape 40">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1467290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620FDFD2-19AF-4124-A49A-BAC0929B1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6853825" y="470177"/>
            <a:ext cx="4391024" cy="1323439"/>
          </a:xfrm>
        </p:spPr>
        <p:txBody>
          <a:bodyPr anchor="t">
            <a:normAutofit/>
          </a:bodyPr>
          <a:lstStyle/>
          <a:p>
            <a:r>
              <a:rPr lang="en-CA" sz="2800" b="1" dirty="0">
                <a:solidFill>
                  <a:schemeClr val="bg1"/>
                </a:solidFill>
                <a:effectLst>
                  <a:outerShdw blurRad="38100" dist="38100" dir="2700000" algn="tl">
                    <a:srgbClr val="000000">
                      <a:alpha val="43137"/>
                    </a:srgbClr>
                  </a:outerShdw>
                </a:effectLst>
              </a:rPr>
              <a:t>II. THE NATIONS WILL BE GATHERED TO THE VALLEY OF JEHOSHAPHAT (Joel 3:2-6)</a:t>
            </a:r>
          </a:p>
        </p:txBody>
      </p:sp>
      <p:pic>
        <p:nvPicPr>
          <p:cNvPr id="6" name="Picture 5" descr="A screenshot of a video game&#10;&#10;Description automatically generated with medium confidence">
            <a:extLst>
              <a:ext uri="{FF2B5EF4-FFF2-40B4-BE49-F238E27FC236}">
                <a16:creationId xmlns:a16="http://schemas.microsoft.com/office/drawing/2014/main" id="{99D63FC9-6DC1-3818-8198-F54F9E42679B}"/>
              </a:ext>
            </a:extLst>
          </p:cNvPr>
          <p:cNvPicPr>
            <a:picLocks noChangeAspect="1"/>
          </p:cNvPicPr>
          <p:nvPr/>
        </p:nvPicPr>
        <p:blipFill rotWithShape="1">
          <a:blip r:embed="rId2">
            <a:extLst>
              <a:ext uri="{28A0092B-C50C-407E-A947-70E740481C1C}">
                <a14:useLocalDpi xmlns:a14="http://schemas.microsoft.com/office/drawing/2010/main" val="0"/>
              </a:ext>
            </a:extLst>
          </a:blip>
          <a:srcRect l="924" r="1" b="1"/>
          <a:stretch/>
        </p:blipFill>
        <p:spPr>
          <a:xfrm>
            <a:off x="20" y="1"/>
            <a:ext cx="6088360" cy="3333749"/>
          </a:xfrm>
          <a:custGeom>
            <a:avLst/>
            <a:gdLst/>
            <a:ahLst/>
            <a:cxnLst/>
            <a:rect l="l" t="t" r="r" b="b"/>
            <a:pathLst>
              <a:path w="6088380" h="3333749">
                <a:moveTo>
                  <a:pt x="0" y="0"/>
                </a:moveTo>
                <a:lnTo>
                  <a:pt x="6088380" y="0"/>
                </a:lnTo>
                <a:lnTo>
                  <a:pt x="6088380" y="2202180"/>
                </a:lnTo>
                <a:lnTo>
                  <a:pt x="5913795" y="3333749"/>
                </a:lnTo>
                <a:lnTo>
                  <a:pt x="0" y="3333749"/>
                </a:lnTo>
                <a:close/>
              </a:path>
            </a:pathLst>
          </a:custGeom>
        </p:spPr>
      </p:pic>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3">
            <a:extLst>
              <a:ext uri="{28A0092B-C50C-407E-A947-70E740481C1C}">
                <a14:useLocalDpi xmlns:a14="http://schemas.microsoft.com/office/drawing/2010/main" val="0"/>
              </a:ext>
            </a:extLst>
          </a:blip>
          <a:srcRect t="15777" r="2" b="15779"/>
          <a:stretch/>
        </p:blipFill>
        <p:spPr>
          <a:xfrm>
            <a:off x="20" y="3333750"/>
            <a:ext cx="6088360" cy="3524250"/>
          </a:xfrm>
          <a:custGeom>
            <a:avLst/>
            <a:gdLst/>
            <a:ahLst/>
            <a:cxnLst/>
            <a:rect l="l" t="t" r="r" b="b"/>
            <a:pathLst>
              <a:path w="6088380" h="3333748">
                <a:moveTo>
                  <a:pt x="0" y="0"/>
                </a:moveTo>
                <a:lnTo>
                  <a:pt x="5884403" y="0"/>
                </a:lnTo>
                <a:lnTo>
                  <a:pt x="5882640" y="11428"/>
                </a:lnTo>
                <a:lnTo>
                  <a:pt x="5562600" y="1931668"/>
                </a:lnTo>
                <a:lnTo>
                  <a:pt x="6088380" y="3333748"/>
                </a:lnTo>
                <a:lnTo>
                  <a:pt x="0" y="3333748"/>
                </a:lnTo>
                <a:close/>
              </a:path>
            </a:pathLst>
          </a:custGeom>
        </p:spPr>
      </p:pic>
      <p:grpSp>
        <p:nvGrpSpPr>
          <p:cNvPr id="28" name="Group 27">
            <a:extLst>
              <a:ext uri="{FF2B5EF4-FFF2-40B4-BE49-F238E27FC236}">
                <a16:creationId xmlns:a16="http://schemas.microsoft.com/office/drawing/2014/main" id="{7F6F6FC6-9A5F-4E14-8105-15D94914A7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95370" y="544"/>
            <a:ext cx="874716" cy="6857455"/>
            <a:chOff x="5395370" y="544"/>
            <a:chExt cx="874716" cy="6857455"/>
          </a:xfrm>
        </p:grpSpPr>
        <p:sp>
          <p:nvSpPr>
            <p:cNvPr id="29" name="Freeform: Shape 28">
              <a:extLst>
                <a:ext uri="{FF2B5EF4-FFF2-40B4-BE49-F238E27FC236}">
                  <a16:creationId xmlns:a16="http://schemas.microsoft.com/office/drawing/2014/main" id="{2DCFA6DA-C89C-4BD9-A659-4E35D789BF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4000" y="2991914"/>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a:outerShdw blurRad="381000" dist="152400" algn="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868AC5BD-C02C-4D96-813D-3C9ABB388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4000" y="2991914"/>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6981826" y="2152650"/>
            <a:ext cx="4391024" cy="3675750"/>
          </a:xfrm>
        </p:spPr>
        <p:txBody>
          <a:bodyPr>
            <a:noAutofit/>
          </a:bodyPr>
          <a:lstStyle/>
          <a:p>
            <a:pPr marL="0" indent="0">
              <a:buNone/>
            </a:pPr>
            <a:r>
              <a:rPr lang="en-CA" b="0" i="1" u="none" strike="noStrike" baseline="0" dirty="0">
                <a:solidFill>
                  <a:schemeClr val="bg1">
                    <a:alpha val="80000"/>
                  </a:schemeClr>
                </a:solidFill>
              </a:rPr>
              <a:t>“Come quickly, all you nations from every side, and assemble there. Bring down your warriors, O LORD!</a:t>
            </a:r>
          </a:p>
          <a:p>
            <a:pPr marL="0" marR="21600" indent="0">
              <a:buNone/>
            </a:pPr>
            <a:r>
              <a:rPr lang="en-CA" b="0" i="1" u="none" strike="noStrike" baseline="0" dirty="0">
                <a:solidFill>
                  <a:schemeClr val="bg1">
                    <a:alpha val="80000"/>
                  </a:schemeClr>
                </a:solidFill>
              </a:rPr>
              <a:t>12. Let the nations be roused; let them advance into the </a:t>
            </a:r>
            <a:r>
              <a:rPr lang="en-CA" b="0" i="1" u="sng" strike="noStrike" baseline="0" dirty="0">
                <a:solidFill>
                  <a:schemeClr val="bg1">
                    <a:alpha val="80000"/>
                  </a:schemeClr>
                </a:solidFill>
              </a:rPr>
              <a:t>Valley of Jehoshaphat</a:t>
            </a:r>
            <a:r>
              <a:rPr lang="en-CA" b="0" i="1" u="none" strike="noStrike" baseline="0" dirty="0">
                <a:solidFill>
                  <a:schemeClr val="bg1">
                    <a:alpha val="80000"/>
                  </a:schemeClr>
                </a:solidFill>
              </a:rPr>
              <a:t>, for there I will sit to judge all nations on every side.”</a:t>
            </a:r>
          </a:p>
          <a:p>
            <a:pPr marL="0" indent="0">
              <a:buNone/>
            </a:pPr>
            <a:r>
              <a:rPr lang="en-CA" b="0" i="1" u="none" strike="noStrike" baseline="0" dirty="0">
                <a:solidFill>
                  <a:schemeClr val="bg1">
                    <a:alpha val="80000"/>
                  </a:schemeClr>
                </a:solidFill>
              </a:rPr>
              <a:t>		    Joel 3:11,12</a:t>
            </a:r>
            <a:endParaRPr lang="en-CA" dirty="0">
              <a:solidFill>
                <a:schemeClr val="bg1">
                  <a:alpha val="80000"/>
                </a:schemeClr>
              </a:solidFill>
            </a:endParaRPr>
          </a:p>
        </p:txBody>
      </p:sp>
    </p:spTree>
    <p:extLst>
      <p:ext uri="{BB962C8B-B14F-4D97-AF65-F5344CB8AC3E}">
        <p14:creationId xmlns:p14="http://schemas.microsoft.com/office/powerpoint/2010/main" val="12554051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Rectangle 3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466722" y="586855"/>
            <a:ext cx="3201366" cy="3387497"/>
          </a:xfrm>
        </p:spPr>
        <p:txBody>
          <a:bodyPr anchor="b">
            <a:normAutofit/>
          </a:bodyPr>
          <a:lstStyle/>
          <a:p>
            <a:pPr algn="ctr"/>
            <a:r>
              <a:rPr lang="en-CA" sz="3700" b="1" dirty="0">
                <a:solidFill>
                  <a:srgbClr val="FFFFFF"/>
                </a:solidFill>
                <a:effectLst>
                  <a:outerShdw blurRad="38100" dist="38100" dir="2700000" algn="tl">
                    <a:srgbClr val="000000">
                      <a:alpha val="43137"/>
                    </a:srgbClr>
                  </a:outerShdw>
                </a:effectLst>
              </a:rPr>
              <a:t>III. THE WAR OF ALL WARS WILL TAKE PLACE (Joel 3:7-16)</a:t>
            </a:r>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4134810" y="649480"/>
            <a:ext cx="3837831" cy="5546047"/>
          </a:xfrm>
        </p:spPr>
        <p:txBody>
          <a:bodyPr anchor="ctr">
            <a:noAutofit/>
          </a:bodyPr>
          <a:lstStyle/>
          <a:p>
            <a:pPr marL="0" indent="0">
              <a:buNone/>
            </a:pPr>
            <a:r>
              <a:rPr lang="en-CA" b="0" i="1" u="none" strike="noStrike" baseline="0" dirty="0"/>
              <a:t>“Multitudes, multitudes in the valley of decision.</a:t>
            </a:r>
          </a:p>
          <a:p>
            <a:pPr marL="0" marR="21600" indent="0">
              <a:buNone/>
            </a:pPr>
            <a:r>
              <a:rPr lang="en-CA" i="1" dirty="0"/>
              <a:t>1</a:t>
            </a:r>
            <a:r>
              <a:rPr lang="en-CA" b="0" i="1" u="none" strike="noStrike" baseline="0" dirty="0"/>
              <a:t>5. The sun and moon will be darkened and the stars no longer shine.</a:t>
            </a:r>
          </a:p>
          <a:p>
            <a:pPr marL="0" marR="21600" indent="0">
              <a:buNone/>
            </a:pPr>
            <a:r>
              <a:rPr lang="en-CA" b="0" i="1" u="none" strike="noStrike" baseline="0" dirty="0"/>
              <a:t>16. The LORD will roar from Zion and thunder from Jerusalem; the earth and the sky will tremble. But the LORD will be a refuge for his people, a stronghold for the people of Israel.”</a:t>
            </a:r>
          </a:p>
          <a:p>
            <a:pPr marL="0" indent="0">
              <a:buNone/>
            </a:pPr>
            <a:r>
              <a:rPr lang="en-CA" b="0" i="1" u="none" strike="noStrike" baseline="0" dirty="0"/>
              <a:t>		Joel 3:14-16</a:t>
            </a:r>
            <a:endParaRPr lang="en-CA" dirty="0"/>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66" b="-4"/>
          <a:stretch/>
        </p:blipFill>
        <p:spPr>
          <a:xfrm>
            <a:off x="8109502" y="1627070"/>
            <a:ext cx="3615776" cy="3615739"/>
          </a:xfrm>
          <a:prstGeom prst="rect">
            <a:avLst/>
          </a:prstGeom>
        </p:spPr>
      </p:pic>
    </p:spTree>
    <p:extLst>
      <p:ext uri="{BB962C8B-B14F-4D97-AF65-F5344CB8AC3E}">
        <p14:creationId xmlns:p14="http://schemas.microsoft.com/office/powerpoint/2010/main" val="3489614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Rectangle 3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466722" y="586855"/>
            <a:ext cx="3201366" cy="3387497"/>
          </a:xfrm>
        </p:spPr>
        <p:txBody>
          <a:bodyPr anchor="b">
            <a:normAutofit/>
          </a:bodyPr>
          <a:lstStyle/>
          <a:p>
            <a:pPr algn="ctr"/>
            <a:r>
              <a:rPr lang="en-CA" sz="3700" b="1" dirty="0">
                <a:solidFill>
                  <a:srgbClr val="FFFFFF"/>
                </a:solidFill>
                <a:effectLst>
                  <a:outerShdw blurRad="38100" dist="38100" dir="2700000" algn="tl">
                    <a:srgbClr val="000000">
                      <a:alpha val="43137"/>
                    </a:srgbClr>
                  </a:outerShdw>
                </a:effectLst>
              </a:rPr>
              <a:t>III. THE WAR OF ALL WARS WILL TAKE PLACE (Joel 3:7-16)</a:t>
            </a:r>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4134810" y="649480"/>
            <a:ext cx="3837831" cy="5546047"/>
          </a:xfrm>
        </p:spPr>
        <p:txBody>
          <a:bodyPr anchor="ctr">
            <a:noAutofit/>
          </a:bodyPr>
          <a:lstStyle/>
          <a:p>
            <a:pPr marL="0" indent="0">
              <a:buNone/>
            </a:pPr>
            <a:r>
              <a:rPr lang="en-CA" sz="3200" b="0" i="1" u="none" strike="noStrike" baseline="0" dirty="0">
                <a:solidFill>
                  <a:srgbClr val="FF0000"/>
                </a:solidFill>
              </a:rPr>
              <a:t>“For then there will be great distress, unequalled from the beginning of the world until now – and never to be equalled again.”</a:t>
            </a:r>
          </a:p>
          <a:p>
            <a:pPr marL="0" indent="0">
              <a:buNone/>
            </a:pPr>
            <a:r>
              <a:rPr lang="en-CA" sz="3200" i="1" dirty="0">
                <a:solidFill>
                  <a:srgbClr val="FF0000"/>
                </a:solidFill>
              </a:rPr>
              <a:t>	</a:t>
            </a:r>
            <a:r>
              <a:rPr lang="en-CA" sz="3200" b="0" i="1" u="none" strike="noStrike" baseline="0" dirty="0">
                <a:solidFill>
                  <a:srgbClr val="FF0000"/>
                </a:solidFill>
              </a:rPr>
              <a:t>Matthew 24:21</a:t>
            </a:r>
            <a:endParaRPr lang="en-CA" sz="3200" dirty="0"/>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66" b="-4"/>
          <a:stretch/>
        </p:blipFill>
        <p:spPr>
          <a:xfrm>
            <a:off x="8109502" y="1627070"/>
            <a:ext cx="3615776" cy="3615739"/>
          </a:xfrm>
          <a:prstGeom prst="rect">
            <a:avLst/>
          </a:prstGeom>
        </p:spPr>
      </p:pic>
    </p:spTree>
    <p:extLst>
      <p:ext uri="{BB962C8B-B14F-4D97-AF65-F5344CB8AC3E}">
        <p14:creationId xmlns:p14="http://schemas.microsoft.com/office/powerpoint/2010/main" val="36470979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 name="Rectangle 81">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838200" y="448721"/>
            <a:ext cx="4707671" cy="1225650"/>
          </a:xfrm>
        </p:spPr>
        <p:txBody>
          <a:bodyPr anchor="b">
            <a:normAutofit/>
          </a:bodyPr>
          <a:lstStyle/>
          <a:p>
            <a:r>
              <a:rPr lang="en-CA" sz="2900" b="1">
                <a:solidFill>
                  <a:schemeClr val="bg1"/>
                </a:solidFill>
                <a:effectLst>
                  <a:outerShdw blurRad="38100" dist="38100" dir="2700000" algn="tl">
                    <a:srgbClr val="000000">
                      <a:alpha val="43137"/>
                    </a:srgbClr>
                  </a:outerShdw>
                </a:effectLst>
              </a:rPr>
              <a:t>III. THE WAR OF ALL WARS WILL TAKE PLACE (Joel 3:7-16)</a:t>
            </a:r>
          </a:p>
        </p:txBody>
      </p:sp>
      <p:cxnSp>
        <p:nvCxnSpPr>
          <p:cNvPr id="108" name="Straight Connector 83">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897769" y="1909192"/>
            <a:ext cx="4586513" cy="3647710"/>
          </a:xfrm>
        </p:spPr>
        <p:txBody>
          <a:bodyPr>
            <a:normAutofit/>
          </a:bodyPr>
          <a:lstStyle/>
          <a:p>
            <a:pPr marL="0" indent="0">
              <a:buNone/>
            </a:pPr>
            <a:r>
              <a:rPr lang="en-CA" sz="2000" i="1">
                <a:solidFill>
                  <a:schemeClr val="bg1"/>
                </a:solidFill>
              </a:rPr>
              <a:t>“</a:t>
            </a:r>
            <a:r>
              <a:rPr lang="en-CA" sz="2000" b="0" i="1" u="none" strike="noStrike" baseline="0">
                <a:solidFill>
                  <a:schemeClr val="bg1"/>
                </a:solidFill>
              </a:rPr>
              <a:t>Immediately after the distress of those days ‘the sun will be darkened, and the moon will not give its light; the stars will fall from the sky, and the heavenly bodies will be shaken.’”</a:t>
            </a:r>
          </a:p>
          <a:p>
            <a:pPr marL="0" indent="0">
              <a:buNone/>
            </a:pPr>
            <a:r>
              <a:rPr lang="en-CA" sz="2000" i="1">
                <a:solidFill>
                  <a:schemeClr val="bg1"/>
                </a:solidFill>
              </a:rPr>
              <a:t>	</a:t>
            </a:r>
            <a:r>
              <a:rPr lang="en-CA" sz="2000" b="0" i="1" u="none" strike="noStrike" baseline="0">
                <a:solidFill>
                  <a:schemeClr val="bg1"/>
                </a:solidFill>
              </a:rPr>
              <a:t>Matthew 24:29</a:t>
            </a:r>
            <a:endParaRPr lang="en-CA" sz="2000">
              <a:solidFill>
                <a:schemeClr val="bg1"/>
              </a:solidFill>
            </a:endParaRPr>
          </a:p>
        </p:txBody>
      </p:sp>
      <p:cxnSp>
        <p:nvCxnSpPr>
          <p:cNvPr id="109" name="Straight Connector 85">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descr="Diagram&#10;&#10;Description automatically generated">
            <a:extLst>
              <a:ext uri="{FF2B5EF4-FFF2-40B4-BE49-F238E27FC236}">
                <a16:creationId xmlns:a16="http://schemas.microsoft.com/office/drawing/2014/main" id="{03803331-63F7-2715-73DB-F5D34B0ABF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5453" y="1311105"/>
            <a:ext cx="5666547" cy="4235790"/>
          </a:xfrm>
          <a:prstGeom prst="rect">
            <a:avLst/>
          </a:prstGeom>
        </p:spPr>
      </p:pic>
    </p:spTree>
    <p:extLst>
      <p:ext uri="{BB962C8B-B14F-4D97-AF65-F5344CB8AC3E}">
        <p14:creationId xmlns:p14="http://schemas.microsoft.com/office/powerpoint/2010/main" val="23501596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4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9006"/>
            <a:ext cx="1370098" cy="508993"/>
            <a:chOff x="2267504" y="2540250"/>
            <a:chExt cx="1990951" cy="739640"/>
          </a:xfrm>
          <a:solidFill>
            <a:schemeClr val="bg1"/>
          </a:solidFill>
        </p:grpSpPr>
        <p:sp>
          <p:nvSpPr>
            <p:cNvPr id="69" name="Freeform: Shape 43">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70" name="Freeform: Shape 44">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71" name="Group 46">
            <a:extLst>
              <a:ext uri="{FF2B5EF4-FFF2-40B4-BE49-F238E27FC236}">
                <a16:creationId xmlns:a16="http://schemas.microsoft.com/office/drawing/2014/main" id="{5983D416-45F1-46D1-ACDB-D653B2E434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5343" y="903253"/>
            <a:ext cx="2722613" cy="2314250"/>
            <a:chOff x="1674895" y="1345036"/>
            <a:chExt cx="5428610" cy="4210939"/>
          </a:xfrm>
        </p:grpSpPr>
        <p:sp>
          <p:nvSpPr>
            <p:cNvPr id="48" name="Rectangle 47">
              <a:extLst>
                <a:ext uri="{FF2B5EF4-FFF2-40B4-BE49-F238E27FC236}">
                  <a16:creationId xmlns:a16="http://schemas.microsoft.com/office/drawing/2014/main" id="{58F3A3A1-C3D5-4975-8593-F750EDAFA7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48">
              <a:extLst>
                <a:ext uri="{FF2B5EF4-FFF2-40B4-BE49-F238E27FC236}">
                  <a16:creationId xmlns:a16="http://schemas.microsoft.com/office/drawing/2014/main" id="{E79251D8-2663-4EF3-92E0-4C857CA1E4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Rectangle 50">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049" y="685806"/>
            <a:ext cx="2722613" cy="2429060"/>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685049" y="805320"/>
            <a:ext cx="2695293" cy="2190031"/>
          </a:xfrm>
        </p:spPr>
        <p:txBody>
          <a:bodyPr>
            <a:normAutofit/>
          </a:bodyPr>
          <a:lstStyle/>
          <a:p>
            <a:pPr algn="ctr"/>
            <a:r>
              <a:rPr lang="en-CA" sz="3000" b="1">
                <a:solidFill>
                  <a:schemeClr val="bg1"/>
                </a:solidFill>
                <a:effectLst>
                  <a:outerShdw blurRad="38100" dist="38100" dir="2700000" algn="tl">
                    <a:srgbClr val="000000">
                      <a:alpha val="43137"/>
                    </a:srgbClr>
                  </a:outerShdw>
                </a:effectLst>
              </a:rPr>
              <a:t>III. THE WAR OF ALL WARS WILL TAKE PLACE (Joel 3:7-16)</a:t>
            </a:r>
          </a:p>
        </p:txBody>
      </p:sp>
      <p:pic>
        <p:nvPicPr>
          <p:cNvPr id="6" name="Picture 5" descr="A picture containing outdoor, weapon, clouds, dark&#10;&#10;Description automatically generated">
            <a:extLst>
              <a:ext uri="{FF2B5EF4-FFF2-40B4-BE49-F238E27FC236}">
                <a16:creationId xmlns:a16="http://schemas.microsoft.com/office/drawing/2014/main" id="{FDD6757E-1323-BD4B-D7E1-DB751828DF9A}"/>
              </a:ext>
            </a:extLst>
          </p:cNvPr>
          <p:cNvPicPr>
            <a:picLocks noChangeAspect="1"/>
          </p:cNvPicPr>
          <p:nvPr/>
        </p:nvPicPr>
        <p:blipFill rotWithShape="1">
          <a:blip r:embed="rId2">
            <a:extLst>
              <a:ext uri="{28A0092B-C50C-407E-A947-70E740481C1C}">
                <a14:useLocalDpi xmlns:a14="http://schemas.microsoft.com/office/drawing/2010/main" val="0"/>
              </a:ext>
            </a:extLst>
          </a:blip>
          <a:srcRect l="14469" r="4836" b="-1"/>
          <a:stretch/>
        </p:blipFill>
        <p:spPr>
          <a:xfrm>
            <a:off x="685049" y="3384343"/>
            <a:ext cx="2744149" cy="2429060"/>
          </a:xfrm>
          <a:prstGeom prst="rect">
            <a:avLst/>
          </a:prstGeom>
        </p:spPr>
      </p:pic>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3">
            <a:extLst>
              <a:ext uri="{28A0092B-C50C-407E-A947-70E740481C1C}">
                <a14:useLocalDpi xmlns:a14="http://schemas.microsoft.com/office/drawing/2010/main" val="0"/>
              </a:ext>
            </a:extLst>
          </a:blip>
          <a:srcRect l="9629" r="10381" b="12"/>
          <a:stretch/>
        </p:blipFill>
        <p:spPr>
          <a:xfrm>
            <a:off x="3727936" y="2187240"/>
            <a:ext cx="2429060" cy="2429060"/>
          </a:xfrm>
          <a:prstGeom prst="rect">
            <a:avLst/>
          </a:prstGeom>
        </p:spPr>
      </p:pic>
      <p:grpSp>
        <p:nvGrpSpPr>
          <p:cNvPr id="74"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9048" y="4463108"/>
            <a:ext cx="849365" cy="849366"/>
            <a:chOff x="5829300" y="3162300"/>
            <a:chExt cx="532256" cy="532257"/>
          </a:xfrm>
          <a:solidFill>
            <a:schemeClr val="bg1"/>
          </a:solidFill>
        </p:grpSpPr>
        <p:sp>
          <p:nvSpPr>
            <p:cNvPr id="75" name="Freeform: Shape 53">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76" name="Freeform: Shape 54">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77" name="Freeform: Shape 55">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dirty="0"/>
            </a:p>
          </p:txBody>
        </p:sp>
        <p:sp>
          <p:nvSpPr>
            <p:cNvPr id="57" name="Freeform: Shape 56">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6477270" y="1130846"/>
            <a:ext cx="4974771" cy="4351338"/>
          </a:xfrm>
        </p:spPr>
        <p:txBody>
          <a:bodyPr>
            <a:normAutofit/>
          </a:bodyPr>
          <a:lstStyle/>
          <a:p>
            <a:pPr marL="0" indent="0">
              <a:buNone/>
            </a:pPr>
            <a:r>
              <a:rPr lang="en-CA" sz="2400" b="0" i="1" u="none" strike="noStrike" baseline="0">
                <a:solidFill>
                  <a:schemeClr val="bg1"/>
                </a:solidFill>
              </a:rPr>
              <a:t>“This is the plague with which the LORD will strike all the nations that fought against Jerusalem: Their flesh will rot while they are standing on their feet, their eyes will rot in their sockets, and their tongues will rot in their mouths.</a:t>
            </a:r>
          </a:p>
          <a:p>
            <a:pPr marL="0" marR="21600" indent="0">
              <a:buNone/>
            </a:pPr>
            <a:r>
              <a:rPr lang="en-CA" sz="2400" b="0" i="1" u="none" strike="noStrike" baseline="0">
                <a:solidFill>
                  <a:schemeClr val="bg1"/>
                </a:solidFill>
              </a:rPr>
              <a:t>13. On that day men will be stricken by the LORD with great panic. </a:t>
            </a:r>
            <a:r>
              <a:rPr lang="en-CA" sz="2400" b="0" i="1" u="sng" strike="noStrike" baseline="0">
                <a:solidFill>
                  <a:schemeClr val="bg1"/>
                </a:solidFill>
              </a:rPr>
              <a:t>Each man will seize the hand of another, and they will attack each other.</a:t>
            </a:r>
            <a:r>
              <a:rPr lang="en-CA" sz="2400" b="0" i="1" u="none" strike="noStrike" baseline="0">
                <a:solidFill>
                  <a:schemeClr val="bg1"/>
                </a:solidFill>
              </a:rPr>
              <a:t>”</a:t>
            </a:r>
          </a:p>
          <a:p>
            <a:pPr marL="0" marR="21600" indent="0">
              <a:buNone/>
            </a:pPr>
            <a:r>
              <a:rPr lang="en-CA" sz="2400" b="0" i="1" u="none" strike="noStrike" baseline="0">
                <a:solidFill>
                  <a:schemeClr val="bg1"/>
                </a:solidFill>
              </a:rPr>
              <a:t>	Zechariah 14:12,13</a:t>
            </a:r>
          </a:p>
        </p:txBody>
      </p:sp>
    </p:spTree>
    <p:extLst>
      <p:ext uri="{BB962C8B-B14F-4D97-AF65-F5344CB8AC3E}">
        <p14:creationId xmlns:p14="http://schemas.microsoft.com/office/powerpoint/2010/main" val="3112891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0">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9677DDA-8080-8B2E-0522-4350D59338AE}"/>
              </a:ext>
            </a:extLst>
          </p:cNvPr>
          <p:cNvSpPr>
            <a:spLocks noGrp="1"/>
          </p:cNvSpPr>
          <p:nvPr>
            <p:ph type="subTitle" idx="1"/>
          </p:nvPr>
        </p:nvSpPr>
        <p:spPr>
          <a:xfrm>
            <a:off x="240146" y="203200"/>
            <a:ext cx="5652654" cy="6474691"/>
          </a:xfrm>
        </p:spPr>
        <p:txBody>
          <a:bodyPr>
            <a:noAutofit/>
          </a:bodyPr>
          <a:lstStyle/>
          <a:p>
            <a:r>
              <a:rPr lang="en-CA" sz="2800" b="0" i="1" u="none" strike="noStrike" baseline="0" dirty="0">
                <a:solidFill>
                  <a:srgbClr val="FF0000"/>
                </a:solidFill>
              </a:rPr>
              <a:t>“Watch out that no one deceives you.</a:t>
            </a:r>
          </a:p>
          <a:p>
            <a:pPr marR="21600"/>
            <a:r>
              <a:rPr lang="en-CA" sz="2800" b="0" i="1" u="none" strike="noStrike" baseline="0" dirty="0">
                <a:solidFill>
                  <a:srgbClr val="FF0000"/>
                </a:solidFill>
              </a:rPr>
              <a:t>5. For many will come in my name , claiming, ‘I am the Christ,’ and will deceive many.</a:t>
            </a:r>
          </a:p>
          <a:p>
            <a:pPr marR="21600"/>
            <a:r>
              <a:rPr lang="en-CA" sz="2800" b="0" i="1" u="none" strike="noStrike" baseline="0" dirty="0">
                <a:solidFill>
                  <a:srgbClr val="FF0000"/>
                </a:solidFill>
              </a:rPr>
              <a:t>6. </a:t>
            </a:r>
            <a:r>
              <a:rPr lang="en-CA" sz="2800" b="0" i="1" u="sng" strike="noStrike" baseline="0" dirty="0">
                <a:solidFill>
                  <a:srgbClr val="FF0000"/>
                </a:solidFill>
              </a:rPr>
              <a:t>You will hear of wars and rumours of wars, but see to it that you are not alarmed. Such things must happen, but the end is still to come</a:t>
            </a:r>
            <a:r>
              <a:rPr lang="en-CA" sz="2800" b="0" i="1" u="none" strike="noStrike" baseline="0" dirty="0">
                <a:solidFill>
                  <a:srgbClr val="FF0000"/>
                </a:solidFill>
              </a:rPr>
              <a:t>.</a:t>
            </a:r>
          </a:p>
          <a:p>
            <a:pPr marR="21600"/>
            <a:r>
              <a:rPr lang="en-CA" sz="2800" b="0" i="1" u="none" strike="noStrike" baseline="0" dirty="0">
                <a:solidFill>
                  <a:srgbClr val="FF0000"/>
                </a:solidFill>
              </a:rPr>
              <a:t>7. </a:t>
            </a:r>
            <a:r>
              <a:rPr lang="en-CA" sz="2800" b="0" i="1" u="sng" strike="noStrike" baseline="0" dirty="0">
                <a:solidFill>
                  <a:srgbClr val="FF0000"/>
                </a:solidFill>
              </a:rPr>
              <a:t>Nation will rise against nation, and kingdom against kingdom</a:t>
            </a:r>
            <a:r>
              <a:rPr lang="en-CA" sz="2800" b="0" i="1" u="none" strike="noStrike" baseline="0" dirty="0">
                <a:solidFill>
                  <a:srgbClr val="FF0000"/>
                </a:solidFill>
              </a:rPr>
              <a:t>. There will be famines and earthquakes in various places.</a:t>
            </a:r>
          </a:p>
          <a:p>
            <a:pPr marR="21600"/>
            <a:r>
              <a:rPr lang="en-CA" sz="2800" b="0" i="1" u="none" strike="noStrike" baseline="0" dirty="0">
                <a:solidFill>
                  <a:srgbClr val="FF0000"/>
                </a:solidFill>
              </a:rPr>
              <a:t>8. </a:t>
            </a:r>
            <a:r>
              <a:rPr lang="en-CA" sz="2800" b="0" i="1" u="sng" strike="noStrike" baseline="0" dirty="0">
                <a:solidFill>
                  <a:srgbClr val="FF0000"/>
                </a:solidFill>
              </a:rPr>
              <a:t>All these are the beginning of birth pains.</a:t>
            </a:r>
            <a:r>
              <a:rPr lang="en-CA" sz="2800" b="0" i="1" u="none" strike="noStrike" baseline="0" dirty="0">
                <a:solidFill>
                  <a:srgbClr val="FF0000"/>
                </a:solidFill>
              </a:rPr>
              <a:t>”</a:t>
            </a:r>
          </a:p>
          <a:p>
            <a:r>
              <a:rPr lang="en-CA" sz="2800" b="0" i="1" u="none" strike="noStrike" baseline="0" dirty="0">
                <a:solidFill>
                  <a:srgbClr val="FF0000"/>
                </a:solidFill>
              </a:rPr>
              <a:t>	Matthew 24:4-8</a:t>
            </a:r>
            <a:endParaRPr lang="en-CA" sz="2800" dirty="0">
              <a:solidFill>
                <a:schemeClr val="bg1"/>
              </a:solidFill>
            </a:endParaRPr>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4928" r="5671" b="3"/>
          <a:stretch/>
        </p:blipFill>
        <p:spPr>
          <a:xfrm>
            <a:off x="6096000" y="841375"/>
            <a:ext cx="5260975" cy="4707593"/>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effectLst>
            <a:outerShdw blurRad="381000" dist="152400" dir="5400000" algn="t" rotWithShape="0">
              <a:prstClr val="black">
                <a:alpha val="10000"/>
              </a:prstClr>
            </a:outerShdw>
          </a:effectLst>
        </p:spPr>
      </p:pic>
      <p:sp>
        <p:nvSpPr>
          <p:cNvPr id="28" name="Freeform: Shape 22">
            <a:extLst>
              <a:ext uri="{FF2B5EF4-FFF2-40B4-BE49-F238E27FC236}">
                <a16:creationId xmlns:a16="http://schemas.microsoft.com/office/drawing/2014/main" id="{686A5CBB-E03B-4019-8BCD-78975D39E4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4">
            <a:extLst>
              <a:ext uri="{FF2B5EF4-FFF2-40B4-BE49-F238E27FC236}">
                <a16:creationId xmlns:a16="http://schemas.microsoft.com/office/drawing/2014/main" id="{94993204-9792-4E61-A83C-73D4379E2B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024299"/>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6638163" y="112398"/>
            <a:ext cx="4716231" cy="1012600"/>
          </a:xfrm>
        </p:spPr>
        <p:txBody>
          <a:bodyPr anchor="b">
            <a:normAutofit/>
          </a:bodyPr>
          <a:lstStyle/>
          <a:p>
            <a:r>
              <a:rPr lang="en-CA" sz="2800" b="1" dirty="0">
                <a:solidFill>
                  <a:schemeClr val="bg1"/>
                </a:solidFill>
                <a:effectLst>
                  <a:outerShdw blurRad="38100" dist="38100" dir="2700000" algn="tl">
                    <a:srgbClr val="000000">
                      <a:alpha val="43137"/>
                    </a:srgbClr>
                  </a:outerShdw>
                </a:effectLst>
              </a:rPr>
              <a:t>III. THE WAR OF ALL WARS WILL TAKE PLACE (Joel 3:7-16)</a:t>
            </a:r>
          </a:p>
        </p:txBody>
      </p:sp>
      <p:sp>
        <p:nvSpPr>
          <p:cNvPr id="43" name="Oval 42">
            <a:extLst>
              <a:ext uri="{FF2B5EF4-FFF2-40B4-BE49-F238E27FC236}">
                <a16:creationId xmlns:a16="http://schemas.microsoft.com/office/drawing/2014/main" id="{037C701E-5151-4086-9CF2-7F44AA38A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5537" y="61869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5" name="Oval 44">
            <a:extLst>
              <a:ext uri="{FF2B5EF4-FFF2-40B4-BE49-F238E27FC236}">
                <a16:creationId xmlns:a16="http://schemas.microsoft.com/office/drawing/2014/main" id="{E656C08E-A84B-4C76-9D3B-46237B5A9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5537" y="61869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8" name="Picture 7" descr="A person holding a fish&#10;&#10;Description automatically generated with medium confidence">
            <a:extLst>
              <a:ext uri="{FF2B5EF4-FFF2-40B4-BE49-F238E27FC236}">
                <a16:creationId xmlns:a16="http://schemas.microsoft.com/office/drawing/2014/main" id="{D1547B39-77BD-1E61-0283-C9D325AEBC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248" y="322504"/>
            <a:ext cx="4077398" cy="2931037"/>
          </a:xfrm>
          <a:prstGeom prst="rect">
            <a:avLst/>
          </a:prstGeom>
        </p:spPr>
      </p:pic>
      <p:pic>
        <p:nvPicPr>
          <p:cNvPr id="6" name="Picture 5" descr="A bird flying in the air&#10;&#10;Description automatically generated with low confidence">
            <a:extLst>
              <a:ext uri="{FF2B5EF4-FFF2-40B4-BE49-F238E27FC236}">
                <a16:creationId xmlns:a16="http://schemas.microsoft.com/office/drawing/2014/main" id="{7E8A8461-27DD-45B7-7B2F-8C5A3ECF6A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247" y="3423879"/>
            <a:ext cx="4763801" cy="2835595"/>
          </a:xfrm>
          <a:prstGeom prst="rect">
            <a:avLst/>
          </a:prstGeom>
        </p:spPr>
      </p:pic>
      <p:grpSp>
        <p:nvGrpSpPr>
          <p:cNvPr id="47" name="Graphic 4">
            <a:extLst>
              <a:ext uri="{FF2B5EF4-FFF2-40B4-BE49-F238E27FC236}">
                <a16:creationId xmlns:a16="http://schemas.microsoft.com/office/drawing/2014/main" id="{72FB3F6E-946C-4B30-8EAA-64FA3056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5888" y="5091324"/>
            <a:ext cx="975169" cy="975171"/>
            <a:chOff x="5829300" y="3162300"/>
            <a:chExt cx="532256" cy="532257"/>
          </a:xfrm>
          <a:solidFill>
            <a:schemeClr val="bg1"/>
          </a:solidFill>
        </p:grpSpPr>
        <p:sp>
          <p:nvSpPr>
            <p:cNvPr id="48" name="Freeform: Shape 47">
              <a:extLst>
                <a:ext uri="{FF2B5EF4-FFF2-40B4-BE49-F238E27FC236}">
                  <a16:creationId xmlns:a16="http://schemas.microsoft.com/office/drawing/2014/main" id="{A820447A-FA0D-448D-8513-13647DCEE6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980F5A0F-E8FC-415B-BA7F-74C42D42C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D77443A5-2061-492B-AFF5-658AB7E75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3276C0A3-C877-457C-917D-473FABC9E2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D9808886-A26A-41C2-9401-727236349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9FB169C8-A66F-4AEC-BBEE-4DEBBE844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EEC418CD-F215-459D-8919-D5B5194EB4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5E034A84-840E-429B-9A4F-ECC31AB623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6D050DBA-8800-4A73-84C0-34DC71A6BD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2D4BF35D-BFFA-45A5-8081-FEDD30757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36B354BD-25DC-42A0-9CE7-8246868103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852C4A08-6644-42B7-8237-2AD5F0041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91D58C06-A184-4272-9824-2F08535184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5827517" y="1428750"/>
            <a:ext cx="6123874" cy="4637739"/>
          </a:xfrm>
        </p:spPr>
        <p:txBody>
          <a:bodyPr>
            <a:noAutofit/>
          </a:bodyPr>
          <a:lstStyle/>
          <a:p>
            <a:pPr marL="0" indent="0">
              <a:buNone/>
            </a:pPr>
            <a:r>
              <a:rPr lang="en-CA" b="0" i="1" u="none" strike="noStrike" baseline="0" dirty="0">
                <a:solidFill>
                  <a:schemeClr val="bg1"/>
                </a:solidFill>
              </a:rPr>
              <a:t>“I will turn you around and drag you along. I will bring you from the far north and send you against the mountains of Israel.</a:t>
            </a:r>
          </a:p>
          <a:p>
            <a:pPr marL="0" marR="21600" indent="0">
              <a:buNone/>
            </a:pPr>
            <a:r>
              <a:rPr lang="en-CA" b="0" i="1" u="none" strike="noStrike" baseline="0" dirty="0">
                <a:solidFill>
                  <a:schemeClr val="bg1"/>
                </a:solidFill>
              </a:rPr>
              <a:t>Then I will strike your bow from your left hand and make your arrows drop from your right hand.</a:t>
            </a:r>
          </a:p>
          <a:p>
            <a:pPr marL="0" marR="21600" indent="0">
              <a:buNone/>
            </a:pPr>
            <a:r>
              <a:rPr lang="en-CA" b="0" i="1" u="none" strike="noStrike" baseline="0" dirty="0">
                <a:solidFill>
                  <a:schemeClr val="bg1"/>
                </a:solidFill>
              </a:rPr>
              <a:t>4. </a:t>
            </a:r>
            <a:r>
              <a:rPr lang="en-CA" b="0" i="1" u="sng" strike="noStrike" baseline="0" dirty="0">
                <a:solidFill>
                  <a:schemeClr val="bg1"/>
                </a:solidFill>
              </a:rPr>
              <a:t>On the mountains of Israel you will fall,</a:t>
            </a:r>
            <a:r>
              <a:rPr lang="en-CA" b="0" i="1" u="none" strike="noStrike" baseline="0" dirty="0">
                <a:solidFill>
                  <a:schemeClr val="bg1"/>
                </a:solidFill>
              </a:rPr>
              <a:t> you and all your troops and the nations with you. </a:t>
            </a:r>
            <a:r>
              <a:rPr lang="en-CA" b="0" i="1" u="sng" strike="noStrike" baseline="0" dirty="0">
                <a:solidFill>
                  <a:schemeClr val="bg1"/>
                </a:solidFill>
              </a:rPr>
              <a:t>I will give you as food to all kinds of carrion birds and to the wild animals.”</a:t>
            </a:r>
          </a:p>
          <a:p>
            <a:pPr marL="0" indent="0">
              <a:buNone/>
            </a:pPr>
            <a:r>
              <a:rPr lang="en-CA" b="0" i="1" u="none" strike="noStrike" baseline="0" dirty="0">
                <a:solidFill>
                  <a:schemeClr val="bg1"/>
                </a:solidFill>
              </a:rPr>
              <a:t>		         Ezekiel 39:3,4</a:t>
            </a:r>
          </a:p>
        </p:txBody>
      </p:sp>
    </p:spTree>
    <p:extLst>
      <p:ext uri="{BB962C8B-B14F-4D97-AF65-F5344CB8AC3E}">
        <p14:creationId xmlns:p14="http://schemas.microsoft.com/office/powerpoint/2010/main" val="30697887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838200" y="365125"/>
            <a:ext cx="10515600" cy="946439"/>
          </a:xfrm>
        </p:spPr>
        <p:txBody>
          <a:bodyPr/>
          <a:lstStyle/>
          <a:p>
            <a:r>
              <a:rPr lang="en-CA" b="1" dirty="0">
                <a:effectLst>
                  <a:outerShdw blurRad="38100" dist="38100" dir="2700000" algn="tl">
                    <a:srgbClr val="000000">
                      <a:alpha val="43137"/>
                    </a:srgbClr>
                  </a:outerShdw>
                </a:effectLst>
              </a:rPr>
              <a:t>NATIONS IN THE BALANCE AND SO ARE WE</a:t>
            </a:r>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286328" y="1311564"/>
            <a:ext cx="6391563" cy="5255490"/>
          </a:xfrm>
        </p:spPr>
        <p:txBody>
          <a:bodyPr anchor="b">
            <a:noAutofit/>
          </a:bodyPr>
          <a:lstStyle/>
          <a:p>
            <a:r>
              <a:rPr lang="en-CA" sz="3200" b="0" i="0" u="none" strike="noStrike" baseline="0" dirty="0"/>
              <a:t>Are you ready for the return of Jesus Christ? </a:t>
            </a:r>
          </a:p>
          <a:p>
            <a:r>
              <a:rPr lang="en-CA" sz="3200" b="0" i="0" u="none" strike="noStrike" baseline="0" dirty="0"/>
              <a:t>Have you confessed your sin to Him? </a:t>
            </a:r>
          </a:p>
          <a:p>
            <a:r>
              <a:rPr lang="en-CA" sz="3200" b="0" i="0" u="none" strike="noStrike" baseline="0" dirty="0"/>
              <a:t>If you died today do you know without a shadow of doubt </a:t>
            </a:r>
          </a:p>
          <a:p>
            <a:r>
              <a:rPr lang="en-CA" sz="3200" b="0" i="0" u="none" strike="noStrike" baseline="0" dirty="0"/>
              <a:t>that you would go to be with the LORD? </a:t>
            </a:r>
          </a:p>
          <a:p>
            <a:r>
              <a:rPr lang="en-CA" sz="3200" b="0" i="0" u="none" strike="noStrike" baseline="0" dirty="0"/>
              <a:t>Make sure you know today what your future holds in store for you!</a:t>
            </a:r>
            <a:endParaRPr lang="en-CA" sz="3200" dirty="0"/>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70"/>
          <a:stretch/>
        </p:blipFill>
        <p:spPr>
          <a:xfrm>
            <a:off x="6770254" y="1686790"/>
            <a:ext cx="4081907" cy="4081907"/>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21477206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Map&#10;&#10;Description automatically generated">
            <a:extLst>
              <a:ext uri="{FF2B5EF4-FFF2-40B4-BE49-F238E27FC236}">
                <a16:creationId xmlns:a16="http://schemas.microsoft.com/office/drawing/2014/main" id="{923D6217-FDEE-D21C-7BA4-30E87AD4C34F}"/>
              </a:ext>
            </a:extLst>
          </p:cNvPr>
          <p:cNvPicPr>
            <a:picLocks noChangeAspect="1"/>
          </p:cNvPicPr>
          <p:nvPr/>
        </p:nvPicPr>
        <p:blipFill rotWithShape="1">
          <a:blip r:embed="rId2">
            <a:extLst>
              <a:ext uri="{28A0092B-C50C-407E-A947-70E740481C1C}">
                <a14:useLocalDpi xmlns:a14="http://schemas.microsoft.com/office/drawing/2010/main" val="0"/>
              </a:ext>
            </a:extLst>
          </a:blip>
          <a:srcRect b="12162"/>
          <a:stretch/>
        </p:blipFill>
        <p:spPr>
          <a:xfrm>
            <a:off x="457200" y="457200"/>
            <a:ext cx="11277600" cy="5943600"/>
          </a:xfrm>
          <a:prstGeom prst="rect">
            <a:avLst/>
          </a:prstGeom>
        </p:spPr>
      </p:pic>
    </p:spTree>
    <p:extLst>
      <p:ext uri="{BB962C8B-B14F-4D97-AF65-F5344CB8AC3E}">
        <p14:creationId xmlns:p14="http://schemas.microsoft.com/office/powerpoint/2010/main" val="369270851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p:txBody>
          <a:bodyPr/>
          <a:lstStyle/>
          <a:p>
            <a:r>
              <a:rPr lang="en-CA" b="1" dirty="0">
                <a:effectLst>
                  <a:outerShdw blurRad="38100" dist="38100" dir="2700000" algn="tl">
                    <a:srgbClr val="000000">
                      <a:alpha val="43137"/>
                    </a:srgbClr>
                  </a:outerShdw>
                </a:effectLst>
              </a:rPr>
              <a:t>I. THE FORTUNES OF JUDAH AND JERUSALEM WILL BE RESTORED (Joel 3:1)</a:t>
            </a:r>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838200" y="1825624"/>
            <a:ext cx="5821218" cy="4879975"/>
          </a:xfrm>
        </p:spPr>
        <p:txBody>
          <a:bodyPr anchor="b">
            <a:noAutofit/>
          </a:bodyPr>
          <a:lstStyle/>
          <a:p>
            <a:pPr marL="0" indent="0">
              <a:buNone/>
            </a:pPr>
            <a:r>
              <a:rPr lang="en-CA" b="0" i="1" u="none" strike="noStrike" baseline="0" dirty="0">
                <a:solidFill>
                  <a:srgbClr val="FF0000"/>
                </a:solidFill>
              </a:rPr>
              <a:t>“Do not store up for yourselves treasures on earth, where moth and rust destroy, and where thieves break in and steal.</a:t>
            </a:r>
          </a:p>
          <a:p>
            <a:pPr marL="0" marR="21600" indent="0">
              <a:buNone/>
            </a:pPr>
            <a:r>
              <a:rPr lang="en-CA" b="0" i="1" u="none" strike="noStrike" baseline="0" dirty="0">
                <a:solidFill>
                  <a:srgbClr val="FF0000"/>
                </a:solidFill>
              </a:rPr>
              <a:t>20. But store up for yourselves treasures in heaven, where moth and rust do not destroy, and where thieves do not break in and steal.</a:t>
            </a:r>
          </a:p>
          <a:p>
            <a:pPr marL="0" marR="21600" indent="0">
              <a:buNone/>
            </a:pPr>
            <a:r>
              <a:rPr lang="en-CA" b="0" i="1" u="none" strike="noStrike" baseline="0" dirty="0">
                <a:solidFill>
                  <a:srgbClr val="FF0000"/>
                </a:solidFill>
              </a:rPr>
              <a:t>21. </a:t>
            </a:r>
            <a:r>
              <a:rPr lang="en-CA" b="0" i="1" u="sng" strike="noStrike" baseline="0" dirty="0">
                <a:solidFill>
                  <a:srgbClr val="FF0000"/>
                </a:solidFill>
              </a:rPr>
              <a:t>For where your treasure is, there your heart will be also.</a:t>
            </a:r>
            <a:r>
              <a:rPr lang="en-CA" b="0" i="1" u="none" strike="noStrike" baseline="0" dirty="0">
                <a:solidFill>
                  <a:srgbClr val="FF0000"/>
                </a:solidFill>
              </a:rPr>
              <a:t>”</a:t>
            </a:r>
            <a:endParaRPr lang="en-CA" b="0" i="0" u="none" strike="noStrike" baseline="0" dirty="0">
              <a:solidFill>
                <a:srgbClr val="FF0000"/>
              </a:solidFill>
            </a:endParaRPr>
          </a:p>
          <a:p>
            <a:pPr marL="0" indent="0">
              <a:buNone/>
            </a:pPr>
            <a:r>
              <a:rPr lang="en-CA" b="0" i="1" u="none" strike="noStrike" baseline="0" dirty="0">
                <a:solidFill>
                  <a:srgbClr val="FF0000"/>
                </a:solidFill>
              </a:rPr>
              <a:t>			Matthew 6:19-21</a:t>
            </a:r>
            <a:endParaRPr lang="en-CA" dirty="0"/>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70"/>
          <a:stretch/>
        </p:blipFill>
        <p:spPr>
          <a:xfrm>
            <a:off x="6770254" y="1686790"/>
            <a:ext cx="4081907" cy="4081907"/>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735119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p:txBody>
          <a:bodyPr/>
          <a:lstStyle/>
          <a:p>
            <a:r>
              <a:rPr lang="en-CA" b="1" dirty="0">
                <a:effectLst>
                  <a:outerShdw blurRad="38100" dist="38100" dir="2700000" algn="tl">
                    <a:srgbClr val="000000">
                      <a:alpha val="43137"/>
                    </a:srgbClr>
                  </a:outerShdw>
                </a:effectLst>
              </a:rPr>
              <a:t>I. THE FORTUNES OF JUDAH AND JERUSALEM WILL BE RESTORED (Joel 3:1)</a:t>
            </a:r>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838200" y="2170545"/>
            <a:ext cx="5821218" cy="3519054"/>
          </a:xfrm>
        </p:spPr>
        <p:txBody>
          <a:bodyPr anchor="b">
            <a:noAutofit/>
          </a:bodyPr>
          <a:lstStyle/>
          <a:p>
            <a:pPr marL="0" indent="0">
              <a:buNone/>
            </a:pPr>
            <a:r>
              <a:rPr lang="en-CA" sz="3600" b="0" i="1" u="none" strike="noStrike" baseline="0" dirty="0">
                <a:solidFill>
                  <a:srgbClr val="FF0000"/>
                </a:solidFill>
              </a:rPr>
              <a:t>“Watch out! Be on your guard against all kinds of greed; </a:t>
            </a:r>
            <a:r>
              <a:rPr lang="en-CA" sz="3600" b="0" i="1" u="sng" strike="noStrike" baseline="0" dirty="0">
                <a:solidFill>
                  <a:srgbClr val="FF0000"/>
                </a:solidFill>
              </a:rPr>
              <a:t>a man’s life does not consist in the abundance of  his possessions.</a:t>
            </a:r>
            <a:r>
              <a:rPr lang="en-CA" sz="3600" b="0" i="1" u="none" strike="noStrike" baseline="0" dirty="0">
                <a:solidFill>
                  <a:srgbClr val="FF0000"/>
                </a:solidFill>
              </a:rPr>
              <a:t>”</a:t>
            </a:r>
          </a:p>
          <a:p>
            <a:pPr marL="0" indent="0">
              <a:buNone/>
            </a:pPr>
            <a:r>
              <a:rPr lang="en-CA" sz="3600" i="1" dirty="0">
                <a:solidFill>
                  <a:srgbClr val="FF0000"/>
                </a:solidFill>
              </a:rPr>
              <a:t>			      L</a:t>
            </a:r>
            <a:r>
              <a:rPr lang="en-CA" sz="3600" b="0" i="1" u="none" strike="noStrike" baseline="0" dirty="0">
                <a:solidFill>
                  <a:srgbClr val="FF0000"/>
                </a:solidFill>
              </a:rPr>
              <a:t>uke 12:15</a:t>
            </a:r>
            <a:endParaRPr lang="en-CA" sz="3600" dirty="0"/>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70"/>
          <a:stretch/>
        </p:blipFill>
        <p:spPr>
          <a:xfrm>
            <a:off x="6770254" y="1686790"/>
            <a:ext cx="4081907" cy="4081907"/>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4063751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p:txBody>
          <a:bodyPr/>
          <a:lstStyle/>
          <a:p>
            <a:r>
              <a:rPr lang="en-CA" b="1" dirty="0">
                <a:effectLst>
                  <a:outerShdw blurRad="38100" dist="38100" dir="2700000" algn="tl">
                    <a:srgbClr val="000000">
                      <a:alpha val="43137"/>
                    </a:srgbClr>
                  </a:outerShdw>
                </a:effectLst>
              </a:rPr>
              <a:t>I. THE FORTUNES OF JUDAH AND JERUSALEM WILL BE RESTORED (Joel 3:1)</a:t>
            </a:r>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438160" y="3181928"/>
            <a:ext cx="6064239" cy="3519054"/>
          </a:xfrm>
        </p:spPr>
        <p:txBody>
          <a:bodyPr anchor="b">
            <a:noAutofit/>
          </a:bodyPr>
          <a:lstStyle/>
          <a:p>
            <a:pPr marL="0" indent="0">
              <a:buNone/>
            </a:pPr>
            <a:r>
              <a:rPr lang="en-CA" sz="3600" b="0" i="1" u="none" strike="noStrike" baseline="0" dirty="0">
                <a:solidFill>
                  <a:srgbClr val="FF0000"/>
                </a:solidFill>
              </a:rPr>
              <a:t>“You fool! This very night your life will be demanded from you. Then you will get what you have prepared for yourself?</a:t>
            </a:r>
          </a:p>
          <a:p>
            <a:pPr marL="0" marR="21600" indent="0">
              <a:buNone/>
            </a:pPr>
            <a:r>
              <a:rPr lang="en-CA" sz="3600" b="0" i="1" u="none" strike="noStrike" baseline="0" dirty="0">
                <a:solidFill>
                  <a:srgbClr val="FF0000"/>
                </a:solidFill>
              </a:rPr>
              <a:t>21. </a:t>
            </a:r>
            <a:r>
              <a:rPr lang="en-CA" sz="3600" b="0" i="1" u="sng" strike="noStrike" baseline="0" dirty="0">
                <a:solidFill>
                  <a:srgbClr val="FF0000"/>
                </a:solidFill>
              </a:rPr>
              <a:t>This is how it will be with anyone who stores up things for himself </a:t>
            </a:r>
            <a:r>
              <a:rPr lang="en-CA" sz="3600" b="1" i="1" u="sng" strike="noStrike" baseline="0" dirty="0">
                <a:solidFill>
                  <a:srgbClr val="FF0000"/>
                </a:solidFill>
              </a:rPr>
              <a:t>but is not rich toward God</a:t>
            </a:r>
            <a:r>
              <a:rPr lang="en-CA" sz="3600" b="0" i="1" u="sng" strike="noStrike" baseline="0" dirty="0">
                <a:solidFill>
                  <a:srgbClr val="FF0000"/>
                </a:solidFill>
              </a:rPr>
              <a:t>.</a:t>
            </a:r>
            <a:r>
              <a:rPr lang="en-CA" sz="3600" b="0" i="1" u="none" strike="noStrike" baseline="0" dirty="0">
                <a:solidFill>
                  <a:srgbClr val="FF0000"/>
                </a:solidFill>
              </a:rPr>
              <a:t>”</a:t>
            </a:r>
          </a:p>
          <a:p>
            <a:pPr marL="0" indent="0">
              <a:buNone/>
            </a:pPr>
            <a:r>
              <a:rPr lang="en-CA" sz="3600" i="1" dirty="0">
                <a:solidFill>
                  <a:srgbClr val="FF0000"/>
                </a:solidFill>
              </a:rPr>
              <a:t>			</a:t>
            </a:r>
            <a:r>
              <a:rPr lang="en-CA" sz="3600" b="0" i="1" u="none" strike="noStrike" baseline="0" dirty="0">
                <a:solidFill>
                  <a:srgbClr val="FF0000"/>
                </a:solidFill>
              </a:rPr>
              <a:t>Luke 12:20,21</a:t>
            </a:r>
            <a:endParaRPr lang="en-CA" sz="3600" dirty="0"/>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70"/>
          <a:stretch/>
        </p:blipFill>
        <p:spPr>
          <a:xfrm>
            <a:off x="6770254" y="1686790"/>
            <a:ext cx="4081907" cy="4081907"/>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53134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p:txBody>
          <a:bodyPr/>
          <a:lstStyle/>
          <a:p>
            <a:r>
              <a:rPr lang="en-CA" b="1" dirty="0">
                <a:effectLst>
                  <a:outerShdw blurRad="38100" dist="38100" dir="2700000" algn="tl">
                    <a:srgbClr val="000000">
                      <a:alpha val="43137"/>
                    </a:srgbClr>
                  </a:outerShdw>
                </a:effectLst>
              </a:rPr>
              <a:t>I. THE FORTUNES OF JUDAH AND JERUSALEM WILL BE RESTORED (Joel 3:1)</a:t>
            </a:r>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438160" y="3181928"/>
            <a:ext cx="6064239" cy="3519054"/>
          </a:xfrm>
        </p:spPr>
        <p:txBody>
          <a:bodyPr anchor="b">
            <a:noAutofit/>
          </a:bodyPr>
          <a:lstStyle/>
          <a:p>
            <a:pPr marL="0" indent="0">
              <a:buNone/>
            </a:pPr>
            <a:r>
              <a:rPr lang="en-CA" sz="3200" b="0" i="1" u="none" strike="noStrike" baseline="0" dirty="0"/>
              <a:t>“Never again will foreigners invade her (Jerusalem/Zion)</a:t>
            </a:r>
          </a:p>
          <a:p>
            <a:pPr marL="0" marR="21600" indent="0">
              <a:buNone/>
            </a:pPr>
            <a:r>
              <a:rPr lang="en-CA" sz="3200" b="0" i="1" u="none" strike="noStrike" baseline="0" dirty="0"/>
              <a:t>18. In that day the mountains will drip with new wine, and the hills will flow with milk; all the ravines of Judah will run with water.” A fountain will flow out of the LORD’s house and will water the valley of acacias.”</a:t>
            </a:r>
          </a:p>
          <a:p>
            <a:pPr marL="0" indent="0">
              <a:buNone/>
            </a:pPr>
            <a:r>
              <a:rPr lang="en-CA" sz="3200" b="0" i="1" u="none" strike="noStrike" baseline="0" dirty="0"/>
              <a:t>				Joel 3:17,18</a:t>
            </a:r>
            <a:endParaRPr lang="en-CA" sz="3200" dirty="0"/>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70"/>
          <a:stretch/>
        </p:blipFill>
        <p:spPr>
          <a:xfrm>
            <a:off x="6770254" y="1686790"/>
            <a:ext cx="4081907" cy="4081907"/>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3513083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061"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7"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6"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7"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8"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9"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a:xfrm>
            <a:off x="1019946" y="4489600"/>
            <a:ext cx="5888933" cy="1777829"/>
          </a:xfrm>
        </p:spPr>
        <p:txBody>
          <a:bodyPr vert="horz" lIns="91440" tIns="45720" rIns="91440" bIns="45720" rtlCol="0">
            <a:noAutofit/>
          </a:bodyPr>
          <a:lstStyle/>
          <a:p>
            <a:pPr algn="r"/>
            <a:r>
              <a:rPr lang="en-US" sz="3600" b="1" dirty="0">
                <a:effectLst>
                  <a:outerShdw blurRad="38100" dist="38100" dir="2700000" algn="tl">
                    <a:srgbClr val="000000">
                      <a:alpha val="43137"/>
                    </a:srgbClr>
                  </a:outerShdw>
                </a:effectLst>
              </a:rPr>
              <a:t>I. THE FORTUNES OF JUDAH AND JERUSALEM WILL BE RESTORED </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(Joel 3:1)</a:t>
            </a:r>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t="10239" r="2" b="2"/>
          <a:stretch/>
        </p:blipFill>
        <p:spPr>
          <a:xfrm>
            <a:off x="20" y="10"/>
            <a:ext cx="5997616" cy="4306823"/>
          </a:xfrm>
          <a:custGeom>
            <a:avLst/>
            <a:gdLst/>
            <a:ahLst/>
            <a:cxnLst/>
            <a:rect l="l" t="t" r="r" b="b"/>
            <a:pathLst>
              <a:path w="5997636" h="4306833">
                <a:moveTo>
                  <a:pt x="0" y="0"/>
                </a:moveTo>
                <a:lnTo>
                  <a:pt x="5997636" y="0"/>
                </a:lnTo>
                <a:lnTo>
                  <a:pt x="5997636" y="4302053"/>
                </a:lnTo>
                <a:lnTo>
                  <a:pt x="5313331" y="4306748"/>
                </a:lnTo>
                <a:cubicBezTo>
                  <a:pt x="3800480" y="4309129"/>
                  <a:pt x="2093145" y="4262282"/>
                  <a:pt x="400746" y="4118385"/>
                </a:cubicBezTo>
                <a:lnTo>
                  <a:pt x="0" y="4081409"/>
                </a:lnTo>
                <a:lnTo>
                  <a:pt x="0" y="2982070"/>
                </a:lnTo>
                <a:lnTo>
                  <a:pt x="0" y="2789945"/>
                </a:lnTo>
                <a:close/>
              </a:path>
            </a:pathLst>
          </a:custGeom>
        </p:spPr>
      </p:pic>
      <p:pic>
        <p:nvPicPr>
          <p:cNvPr id="8" name="Content Placeholder 7" descr="Map&#10;&#10;Description automatically generated">
            <a:extLst>
              <a:ext uri="{FF2B5EF4-FFF2-40B4-BE49-F238E27FC236}">
                <a16:creationId xmlns:a16="http://schemas.microsoft.com/office/drawing/2014/main" id="{E3DEE841-3B3A-5792-BF7D-7A87DA05ECC9}"/>
              </a:ext>
            </a:extLst>
          </p:cNvPr>
          <p:cNvPicPr>
            <a:picLocks noChangeAspect="1"/>
          </p:cNvPicPr>
          <p:nvPr/>
        </p:nvPicPr>
        <p:blipFill rotWithShape="1">
          <a:blip r:embed="rId3">
            <a:extLst>
              <a:ext uri="{28A0092B-C50C-407E-A947-70E740481C1C}">
                <a14:useLocalDpi xmlns:a14="http://schemas.microsoft.com/office/drawing/2010/main" val="0"/>
              </a:ext>
            </a:extLst>
          </a:blip>
          <a:srcRect t="16554" r="1" b="11972"/>
          <a:stretch/>
        </p:blipFill>
        <p:spPr>
          <a:xfrm>
            <a:off x="6176435" y="10"/>
            <a:ext cx="6015565" cy="4299555"/>
          </a:xfrm>
          <a:custGeom>
            <a:avLst/>
            <a:gdLst/>
            <a:ahLst/>
            <a:cxnLst/>
            <a:rect l="l" t="t" r="r" b="b"/>
            <a:pathLst>
              <a:path w="6015565" h="4299565">
                <a:moveTo>
                  <a:pt x="0" y="0"/>
                </a:moveTo>
                <a:lnTo>
                  <a:pt x="6015565" y="0"/>
                </a:lnTo>
                <a:lnTo>
                  <a:pt x="6015565" y="2789945"/>
                </a:lnTo>
                <a:lnTo>
                  <a:pt x="6015565" y="2982070"/>
                </a:lnTo>
                <a:lnTo>
                  <a:pt x="6015565" y="3957888"/>
                </a:lnTo>
                <a:lnTo>
                  <a:pt x="5937368" y="3966171"/>
                </a:lnTo>
                <a:cubicBezTo>
                  <a:pt x="3963073" y="4164120"/>
                  <a:pt x="2060717" y="4257123"/>
                  <a:pt x="577162" y="4289728"/>
                </a:cubicBezTo>
                <a:lnTo>
                  <a:pt x="0" y="4299565"/>
                </a:lnTo>
                <a:close/>
              </a:path>
            </a:pathLst>
          </a:custGeom>
        </p:spPr>
      </p:pic>
    </p:spTree>
    <p:extLst>
      <p:ext uri="{BB962C8B-B14F-4D97-AF65-F5344CB8AC3E}">
        <p14:creationId xmlns:p14="http://schemas.microsoft.com/office/powerpoint/2010/main" val="28755687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E7F83-04E4-23B7-5872-DD3173F7733B}"/>
              </a:ext>
            </a:extLst>
          </p:cNvPr>
          <p:cNvSpPr>
            <a:spLocks noGrp="1"/>
          </p:cNvSpPr>
          <p:nvPr>
            <p:ph type="title"/>
          </p:nvPr>
        </p:nvSpPr>
        <p:spPr/>
        <p:txBody>
          <a:bodyPr/>
          <a:lstStyle/>
          <a:p>
            <a:r>
              <a:rPr lang="en-CA" b="1" dirty="0">
                <a:effectLst>
                  <a:outerShdw blurRad="38100" dist="38100" dir="2700000" algn="tl">
                    <a:srgbClr val="000000">
                      <a:alpha val="43137"/>
                    </a:srgbClr>
                  </a:outerShdw>
                </a:effectLst>
              </a:rPr>
              <a:t>I. THE FORTUNES OF JUDAH AND JERUSALEM WILL BE RESTORED (Joel 3:1)</a:t>
            </a:r>
          </a:p>
        </p:txBody>
      </p:sp>
      <p:sp>
        <p:nvSpPr>
          <p:cNvPr id="3" name="Subtitle 2">
            <a:extLst>
              <a:ext uri="{FF2B5EF4-FFF2-40B4-BE49-F238E27FC236}">
                <a16:creationId xmlns:a16="http://schemas.microsoft.com/office/drawing/2014/main" id="{E9677DDA-8080-8B2E-0522-4350D59338AE}"/>
              </a:ext>
            </a:extLst>
          </p:cNvPr>
          <p:cNvSpPr>
            <a:spLocks noGrp="1"/>
          </p:cNvSpPr>
          <p:nvPr>
            <p:ph idx="1"/>
          </p:nvPr>
        </p:nvSpPr>
        <p:spPr>
          <a:xfrm>
            <a:off x="475106" y="2165928"/>
            <a:ext cx="6064239" cy="3519054"/>
          </a:xfrm>
        </p:spPr>
        <p:txBody>
          <a:bodyPr anchor="b">
            <a:noAutofit/>
          </a:bodyPr>
          <a:lstStyle/>
          <a:p>
            <a:pPr marL="0" indent="0">
              <a:buNone/>
            </a:pPr>
            <a:r>
              <a:rPr lang="en-CA" sz="3600" b="0" i="1" u="none" strike="noStrike" baseline="0" dirty="0"/>
              <a:t>“For they shall partake of the abundance of the seas and of the treasures hidden in the sand”</a:t>
            </a:r>
          </a:p>
          <a:p>
            <a:pPr marL="0" indent="0" algn="r">
              <a:buNone/>
            </a:pPr>
            <a:r>
              <a:rPr lang="en-CA" sz="3600" b="0" i="1" u="none" strike="noStrike" baseline="0" dirty="0"/>
              <a:t>Deuteronomy 33.19</a:t>
            </a:r>
            <a:endParaRPr lang="en-CA" sz="3600" dirty="0"/>
          </a:p>
        </p:txBody>
      </p:sp>
      <p:pic>
        <p:nvPicPr>
          <p:cNvPr id="5" name="Picture 4" descr="A picture containing scale, device, yellow&#10;&#10;Description automatically generated">
            <a:extLst>
              <a:ext uri="{FF2B5EF4-FFF2-40B4-BE49-F238E27FC236}">
                <a16:creationId xmlns:a16="http://schemas.microsoft.com/office/drawing/2014/main" id="{B6DE1E22-6D14-6B44-DE0A-5405AF9389A1}"/>
              </a:ext>
            </a:extLst>
          </p:cNvPr>
          <p:cNvPicPr>
            <a:picLocks noChangeAspect="1"/>
          </p:cNvPicPr>
          <p:nvPr/>
        </p:nvPicPr>
        <p:blipFill rotWithShape="1">
          <a:blip r:embed="rId2">
            <a:extLst>
              <a:ext uri="{28A0092B-C50C-407E-A947-70E740481C1C}">
                <a14:useLocalDpi xmlns:a14="http://schemas.microsoft.com/office/drawing/2010/main" val="0"/>
              </a:ext>
            </a:extLst>
          </a:blip>
          <a:srcRect l="9630" r="10370"/>
          <a:stretch/>
        </p:blipFill>
        <p:spPr>
          <a:xfrm>
            <a:off x="6770254" y="1686790"/>
            <a:ext cx="4081907" cy="4081907"/>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3585427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1432</TotalTime>
  <Words>1287</Words>
  <Application>Microsoft Office PowerPoint</Application>
  <PresentationFormat>Widescreen</PresentationFormat>
  <Paragraphs>75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NATIONS IN THE BALANCE</vt:lpstr>
      <vt:lpstr>PowerPoint Presentation</vt:lpstr>
      <vt:lpstr>PowerPoint Presentation</vt:lpstr>
      <vt:lpstr>I. THE FORTUNES OF JUDAH AND JERUSALEM WILL BE RESTORED (Joel 3:1)</vt:lpstr>
      <vt:lpstr>I. THE FORTUNES OF JUDAH AND JERUSALEM WILL BE RESTORED (Joel 3:1)</vt:lpstr>
      <vt:lpstr>I. THE FORTUNES OF JUDAH AND JERUSALEM WILL BE RESTORED (Joel 3:1)</vt:lpstr>
      <vt:lpstr>I. THE FORTUNES OF JUDAH AND JERUSALEM WILL BE RESTORED (Joel 3:1)</vt:lpstr>
      <vt:lpstr>I. THE FORTUNES OF JUDAH AND JERUSALEM WILL BE RESTORED  (Joel 3:1)</vt:lpstr>
      <vt:lpstr>I. THE FORTUNES OF JUDAH AND JERUSALEM WILL BE RESTORED (Joel 3:1)</vt:lpstr>
      <vt:lpstr>I. THE FORTUNES OF JUDAH AND JERUSALEM WILL BE RESTORED (Joel 3:1)</vt:lpstr>
      <vt:lpstr>II. THE NATIONS WILL BE GATHERED TO THE VALLEY OF JEHOSHAPHAT (Joel 3:2-6)</vt:lpstr>
      <vt:lpstr>II. THE NATIONS WILL BE GATHERED TO THE VALLEY OF JEHOSHAPHAT (Joel 3:2-6)</vt:lpstr>
      <vt:lpstr>II. THE NATIONS WILL BE GATHERED TO THE VALLEY OF JEHOSHAPHAT (Joel 3:2-6)</vt:lpstr>
      <vt:lpstr>II. THE NATIONS WILL BE GATHERED TO THE VALLEY OF JEHOSHAPHAT (Joel 3:2-6)</vt:lpstr>
      <vt:lpstr>II. THE NATIONS WILL BE GATHERED TO THE VALLEY OF JEHOSHAPHAT (Joel 3:2-6)</vt:lpstr>
      <vt:lpstr>III. THE WAR OF ALL WARS WILL TAKE PLACE (Joel 3:7-16)</vt:lpstr>
      <vt:lpstr>III. THE WAR OF ALL WARS WILL TAKE PLACE (Joel 3:7-16)</vt:lpstr>
      <vt:lpstr>III. THE WAR OF ALL WARS WILL TAKE PLACE (Joel 3:7-16)</vt:lpstr>
      <vt:lpstr>III. THE WAR OF ALL WARS WILL TAKE PLACE (Joel 3:7-16)</vt:lpstr>
      <vt:lpstr>III. THE WAR OF ALL WARS WILL TAKE PLACE (Joel 3:7-16)</vt:lpstr>
      <vt:lpstr>NATIONS IN THE BALANCE AND SO ARE WE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NATIONS IN THE BALANCE</dc:title>
  <dc:creator>Fountaingate Christian</dc:creator>
  <cp:lastModifiedBy>Fountaingate Christian</cp:lastModifiedBy>
  <cp:revision>19</cp:revision>
  <dcterms:created xsi:type="dcterms:W3CDTF">2022-04-30T00:43:08Z</dcterms:created>
  <dcterms:modified xsi:type="dcterms:W3CDTF">2022-05-15T02:26:16Z</dcterms:modified>
</cp:coreProperties>
</file>