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73" r:id="rId11"/>
    <p:sldId id="265" r:id="rId12"/>
    <p:sldId id="267" r:id="rId13"/>
    <p:sldId id="272" r:id="rId14"/>
    <p:sldId id="266" r:id="rId15"/>
    <p:sldId id="268" r:id="rId16"/>
    <p:sldId id="269"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8/5/2023</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76485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8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4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65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009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09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54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12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56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18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8/5/2023</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80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8/5/2023</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217731267"/>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3048" y="10"/>
            <a:ext cx="12188952" cy="6857990"/>
          </a:xfrm>
          <a:prstGeom prst="rect">
            <a:avLst/>
          </a:prstGeom>
        </p:spPr>
      </p:pic>
      <p:sp>
        <p:nvSpPr>
          <p:cNvPr id="11" name="Rectangle 10">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55205" y="-578805"/>
            <a:ext cx="6858003" cy="8015586"/>
          </a:xfrm>
          <a:prstGeom prst="rect">
            <a:avLst/>
          </a:prstGeom>
          <a:gradFill flip="none" rotWithShape="1">
            <a:gsLst>
              <a:gs pos="48000">
                <a:sysClr val="windowText" lastClr="000000">
                  <a:alpha val="30000"/>
                </a:sysClr>
              </a:gs>
              <a:gs pos="85000">
                <a:sysClr val="windowText" lastClr="000000">
                  <a:alpha val="49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5A580E9-99B8-F3AB-7184-F184D32E9E49}"/>
              </a:ext>
            </a:extLst>
          </p:cNvPr>
          <p:cNvSpPr>
            <a:spLocks noGrp="1"/>
          </p:cNvSpPr>
          <p:nvPr>
            <p:ph type="ctrTitle"/>
          </p:nvPr>
        </p:nvSpPr>
        <p:spPr>
          <a:xfrm>
            <a:off x="5968808" y="1247140"/>
            <a:ext cx="4650160" cy="3450844"/>
          </a:xfrm>
        </p:spPr>
        <p:txBody>
          <a:bodyPr>
            <a:normAutofit/>
          </a:bodyPr>
          <a:lstStyle/>
          <a:p>
            <a:pPr algn="r">
              <a:lnSpc>
                <a:spcPct val="90000"/>
              </a:lnSpc>
            </a:pPr>
            <a:r>
              <a:rPr lang="en-CA" sz="4200">
                <a:solidFill>
                  <a:srgbClr val="FFFFFF"/>
                </a:solidFill>
              </a:rPr>
              <a:t>NAVIGATING THE WAVES OF ACCUSATIONS</a:t>
            </a:r>
          </a:p>
        </p:txBody>
      </p:sp>
      <p:sp>
        <p:nvSpPr>
          <p:cNvPr id="3" name="Subtitle 2">
            <a:extLst>
              <a:ext uri="{FF2B5EF4-FFF2-40B4-BE49-F238E27FC236}">
                <a16:creationId xmlns:a16="http://schemas.microsoft.com/office/drawing/2014/main" id="{476EE668-8F7F-3536-54E4-8BE5BC83CA88}"/>
              </a:ext>
            </a:extLst>
          </p:cNvPr>
          <p:cNvSpPr>
            <a:spLocks noGrp="1"/>
          </p:cNvSpPr>
          <p:nvPr>
            <p:ph type="subTitle" idx="1"/>
          </p:nvPr>
        </p:nvSpPr>
        <p:spPr>
          <a:xfrm>
            <a:off x="5968807" y="4818126"/>
            <a:ext cx="4724213" cy="1268984"/>
          </a:xfrm>
        </p:spPr>
        <p:txBody>
          <a:bodyPr>
            <a:normAutofit/>
          </a:bodyPr>
          <a:lstStyle/>
          <a:p>
            <a:pPr algn="r"/>
            <a:r>
              <a:rPr lang="en-CA">
                <a:solidFill>
                  <a:srgbClr val="FFFFFF"/>
                </a:solidFill>
              </a:rPr>
              <a:t>Job 15:1-35</a:t>
            </a:r>
          </a:p>
        </p:txBody>
      </p:sp>
      <p:sp>
        <p:nvSpPr>
          <p:cNvPr id="13" name="Rectangle 12">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685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1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6906259" y="628892"/>
            <a:ext cx="4441953" cy="3926152"/>
          </a:xfrm>
        </p:spPr>
        <p:txBody>
          <a:bodyPr>
            <a:noAutofit/>
          </a:bodyPr>
          <a:lstStyle/>
          <a:p>
            <a:pPr marL="0" indent="0">
              <a:buNone/>
            </a:pPr>
            <a:r>
              <a:rPr lang="en-CA" sz="3600" i="1" dirty="0"/>
              <a:t>“Although they claimed to wise, they became fools.”			Romans 1:22</a:t>
            </a:r>
            <a:endParaRPr lang="en-CA" sz="3600" b="0" i="1" u="none" strike="noStrike" baseline="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68990" y="566928"/>
            <a:ext cx="3609421" cy="2025040"/>
          </a:xfrm>
          <a:prstGeom prst="rect">
            <a:avLst/>
          </a:prstGeom>
        </p:spPr>
      </p:pic>
      <p:sp>
        <p:nvSpPr>
          <p:cNvPr id="6" name="TextBox 5">
            <a:extLst>
              <a:ext uri="{FF2B5EF4-FFF2-40B4-BE49-F238E27FC236}">
                <a16:creationId xmlns:a16="http://schemas.microsoft.com/office/drawing/2014/main" id="{59CC62C0-89E6-79CB-3BF7-36B34CB14006}"/>
              </a:ext>
            </a:extLst>
          </p:cNvPr>
          <p:cNvSpPr txBox="1"/>
          <p:nvPr/>
        </p:nvSpPr>
        <p:spPr>
          <a:xfrm>
            <a:off x="138546" y="3476761"/>
            <a:ext cx="4261394" cy="2308324"/>
          </a:xfrm>
          <a:prstGeom prst="rect">
            <a:avLst/>
          </a:prstGeom>
          <a:noFill/>
        </p:spPr>
        <p:txBody>
          <a:bodyPr wrap="square">
            <a:spAutoFit/>
          </a:bodyPr>
          <a:lstStyle/>
          <a:p>
            <a:r>
              <a:rPr lang="en-CA" sz="3600" dirty="0"/>
              <a:t>II. ACCUSATIONS HURLED AGAINST JOB’S WISDOM (Job 15:10-26)</a:t>
            </a:r>
          </a:p>
        </p:txBody>
      </p:sp>
    </p:spTree>
    <p:extLst>
      <p:ext uri="{BB962C8B-B14F-4D97-AF65-F5344CB8AC3E}">
        <p14:creationId xmlns:p14="http://schemas.microsoft.com/office/powerpoint/2010/main" val="408892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6906259" y="628892"/>
            <a:ext cx="4441953" cy="3926152"/>
          </a:xfrm>
        </p:spPr>
        <p:txBody>
          <a:bodyPr>
            <a:noAutofit/>
          </a:bodyPr>
          <a:lstStyle/>
          <a:p>
            <a:pPr marL="0" indent="0">
              <a:buNone/>
            </a:pPr>
            <a:r>
              <a:rPr lang="en-CA" sz="3600" dirty="0"/>
              <a:t>Eliphaz made the mistake of misjudging Job by accusing him of being a fool.</a:t>
            </a:r>
            <a:endParaRPr lang="en-CA" sz="3600" b="0" u="none" strike="noStrike" baseline="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68990" y="566928"/>
            <a:ext cx="3609421" cy="2025040"/>
          </a:xfrm>
          <a:prstGeom prst="rect">
            <a:avLst/>
          </a:prstGeom>
        </p:spPr>
      </p:pic>
      <p:sp>
        <p:nvSpPr>
          <p:cNvPr id="6" name="TextBox 5">
            <a:extLst>
              <a:ext uri="{FF2B5EF4-FFF2-40B4-BE49-F238E27FC236}">
                <a16:creationId xmlns:a16="http://schemas.microsoft.com/office/drawing/2014/main" id="{59CC62C0-89E6-79CB-3BF7-36B34CB14006}"/>
              </a:ext>
            </a:extLst>
          </p:cNvPr>
          <p:cNvSpPr txBox="1"/>
          <p:nvPr/>
        </p:nvSpPr>
        <p:spPr>
          <a:xfrm>
            <a:off x="138546" y="3476761"/>
            <a:ext cx="4261394" cy="2308324"/>
          </a:xfrm>
          <a:prstGeom prst="rect">
            <a:avLst/>
          </a:prstGeom>
          <a:noFill/>
        </p:spPr>
        <p:txBody>
          <a:bodyPr wrap="square">
            <a:spAutoFit/>
          </a:bodyPr>
          <a:lstStyle/>
          <a:p>
            <a:r>
              <a:rPr lang="en-CA" sz="3600" dirty="0"/>
              <a:t>II. ACCUSATIONS HURLED AGAINST JOB’S WISDOM (Job 15:10-26)</a:t>
            </a:r>
          </a:p>
        </p:txBody>
      </p:sp>
    </p:spTree>
    <p:extLst>
      <p:ext uri="{BB962C8B-B14F-4D97-AF65-F5344CB8AC3E}">
        <p14:creationId xmlns:p14="http://schemas.microsoft.com/office/powerpoint/2010/main" val="396432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64021" y="1635560"/>
            <a:ext cx="5812747" cy="3925887"/>
          </a:xfrm>
        </p:spPr>
        <p:txBody>
          <a:bodyPr vert="horz" lIns="91440" tIns="45720" rIns="91440" bIns="45720" rtlCol="0">
            <a:noAutofit/>
          </a:bodyPr>
          <a:lstStyle/>
          <a:p>
            <a:pPr marL="0" indent="0">
              <a:buNone/>
            </a:pPr>
            <a:r>
              <a:rPr lang="en-CA" sz="2800" i="1" dirty="0"/>
              <a:t>“The only heaven the godless will know is the enjoyment they have on earth in this life, and God is willing for them to have it.  The only suffering the godly will experience is in this life, for in heaven there will be no pain or tears.”</a:t>
            </a:r>
          </a:p>
          <a:p>
            <a:pPr marL="0" indent="0">
              <a:buNone/>
            </a:pPr>
            <a:r>
              <a:rPr lang="en-CA" sz="2800" i="1" dirty="0"/>
              <a:t>		Warren W. </a:t>
            </a:r>
            <a:r>
              <a:rPr lang="en-CA" sz="2800" i="1" dirty="0" err="1"/>
              <a:t>Wiersbe</a:t>
            </a:r>
            <a:endParaRPr lang="en-CA" sz="2800" i="1"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29031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64021" y="1635560"/>
            <a:ext cx="5812747" cy="3925887"/>
          </a:xfrm>
        </p:spPr>
        <p:txBody>
          <a:bodyPr vert="horz" lIns="91440" tIns="45720" rIns="91440" bIns="45720" rtlCol="0">
            <a:noAutofit/>
          </a:bodyPr>
          <a:lstStyle/>
          <a:p>
            <a:pPr marL="0" indent="0">
              <a:buNone/>
            </a:pPr>
            <a:r>
              <a:rPr lang="en-CA" sz="3200" i="1" dirty="0"/>
              <a:t>27. “Though his face is covered with fat and his waist bulges with flesh, . . . </a:t>
            </a:r>
          </a:p>
          <a:p>
            <a:pPr marL="0" indent="0">
              <a:buNone/>
            </a:pPr>
            <a:r>
              <a:rPr lang="en-CA" sz="3200" i="1" dirty="0"/>
              <a:t>29. He will no longer be rich and his wealth will not endure, nor will his possessions spread over the land.”</a:t>
            </a:r>
          </a:p>
          <a:p>
            <a:pPr marL="0" indent="0">
              <a:buNone/>
            </a:pPr>
            <a:r>
              <a:rPr lang="en-CA" sz="3200" i="1" dirty="0"/>
              <a:t>			Job 15:27,29</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40447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64021" y="1635560"/>
            <a:ext cx="5812747" cy="3925887"/>
          </a:xfrm>
        </p:spPr>
        <p:txBody>
          <a:bodyPr vert="horz" lIns="91440" tIns="45720" rIns="91440" bIns="45720" rtlCol="0">
            <a:noAutofit/>
          </a:bodyPr>
          <a:lstStyle/>
          <a:p>
            <a:pPr marL="0" indent="0">
              <a:buNone/>
            </a:pPr>
            <a:r>
              <a:rPr lang="en-CA" sz="3200" i="1" dirty="0"/>
              <a:t>“Before his time he will wither, and his branches will not flourish.</a:t>
            </a:r>
          </a:p>
          <a:p>
            <a:pPr marL="0" indent="0">
              <a:buNone/>
            </a:pPr>
            <a:r>
              <a:rPr lang="en-CA" sz="3200" i="1" dirty="0"/>
              <a:t>33. He will be like a vine stripped of its unripe grapes, like an olive tree shedding its blossoms.”</a:t>
            </a:r>
          </a:p>
          <a:p>
            <a:pPr marL="0" indent="0">
              <a:buNone/>
            </a:pPr>
            <a:r>
              <a:rPr lang="en-CA" sz="3200" i="1" dirty="0"/>
              <a:t>			Job 15:32,33</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28226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64021" y="1635560"/>
            <a:ext cx="5812747" cy="3925887"/>
          </a:xfrm>
        </p:spPr>
        <p:txBody>
          <a:bodyPr vert="horz" lIns="91440" tIns="45720" rIns="91440" bIns="45720" rtlCol="0">
            <a:noAutofit/>
          </a:bodyPr>
          <a:lstStyle/>
          <a:p>
            <a:pPr marL="0" indent="0">
              <a:buNone/>
            </a:pPr>
            <a:r>
              <a:rPr lang="en-CA" sz="3200" i="1" dirty="0"/>
              <a:t>34. For the company of the godless will be barren, and fire will consume the tents of those who love bribes.</a:t>
            </a:r>
          </a:p>
          <a:p>
            <a:pPr marL="0" indent="0">
              <a:buNone/>
            </a:pPr>
            <a:r>
              <a:rPr lang="en-CA" sz="3200" i="1" dirty="0"/>
              <a:t>35. They conceive trouble and give birth to evil; their womb fashions deceit.”</a:t>
            </a:r>
          </a:p>
          <a:p>
            <a:pPr marL="0" indent="0">
              <a:buNone/>
            </a:pPr>
            <a:r>
              <a:rPr lang="en-CA" sz="3200" i="1" dirty="0"/>
              <a:t>			  Job 15:34,35</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15365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81729" y="1838760"/>
            <a:ext cx="5812747" cy="3925887"/>
          </a:xfrm>
        </p:spPr>
        <p:txBody>
          <a:bodyPr vert="horz" lIns="91440" tIns="45720" rIns="91440" bIns="45720" rtlCol="0">
            <a:noAutofit/>
          </a:bodyPr>
          <a:lstStyle/>
          <a:p>
            <a:pPr marL="0" indent="0">
              <a:buNone/>
            </a:pPr>
            <a:r>
              <a:rPr lang="en-CA" sz="2800" i="1" dirty="0"/>
              <a:t>“Then I heard what sounded like a voice among the four living creatures, saying, “Two pounds [a kilogram] of wheat for a day’s wages, [a denarius] and six pounds[3 kilograms] of barley for a day’s wages, [a denarius] and do not damage the oil and the wine!”</a:t>
            </a:r>
          </a:p>
          <a:p>
            <a:pPr marL="0" indent="0">
              <a:buNone/>
            </a:pPr>
            <a:r>
              <a:rPr lang="en-CA" sz="2800" i="1" dirty="0"/>
              <a:t>			Revelation 6:6</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14838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59CC62C0-89E6-79CB-3BF7-36B34CB14006}"/>
              </a:ext>
            </a:extLst>
          </p:cNvPr>
          <p:cNvSpPr txBox="1"/>
          <p:nvPr/>
        </p:nvSpPr>
        <p:spPr>
          <a:xfrm>
            <a:off x="324843" y="178523"/>
            <a:ext cx="5691104" cy="1549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CA" sz="3200" b="1" kern="1200" dirty="0">
                <a:solidFill>
                  <a:schemeClr val="tx1"/>
                </a:solidFill>
                <a:latin typeface="+mj-lt"/>
                <a:ea typeface="+mj-ea"/>
                <a:cs typeface="+mj-cs"/>
              </a:rPr>
              <a:t>III. ACCUSATIONS HURLED AGAINST JOB’S WEALTH (Job 15:27-35)</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281729" y="1838760"/>
            <a:ext cx="5812747" cy="3925887"/>
          </a:xfrm>
        </p:spPr>
        <p:txBody>
          <a:bodyPr vert="horz" lIns="91440" tIns="45720" rIns="91440" bIns="45720" rtlCol="0">
            <a:noAutofit/>
          </a:bodyPr>
          <a:lstStyle/>
          <a:p>
            <a:pPr marL="0" indent="0">
              <a:buNone/>
            </a:pPr>
            <a:r>
              <a:rPr lang="en-CA" sz="2800" i="1" dirty="0"/>
              <a:t>“Then a voice came from the throne, saying: “Praise our God, all you his servants, you who fear him, both great and small!”</a:t>
            </a:r>
          </a:p>
          <a:p>
            <a:pPr marL="0" indent="0">
              <a:buNone/>
            </a:pPr>
            <a:r>
              <a:rPr lang="en-CA" sz="2800" i="1" dirty="0"/>
              <a:t>			Revelation 19:5</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176054" y="2159039"/>
            <a:ext cx="4245788" cy="2382070"/>
          </a:xfrm>
          <a:prstGeom prst="rect">
            <a:avLst/>
          </a:prstGeom>
        </p:spPr>
      </p:pic>
    </p:spTree>
    <p:extLst>
      <p:ext uri="{BB962C8B-B14F-4D97-AF65-F5344CB8AC3E}">
        <p14:creationId xmlns:p14="http://schemas.microsoft.com/office/powerpoint/2010/main" val="7759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1148B8-58D0-4E9A-A32C-B3B181A3A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EC1EF6-A5BF-44DB-A672-D024091B3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5"/>
            <a:ext cx="5106593"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Rectangle 23">
            <a:extLst>
              <a:ext uri="{FF2B5EF4-FFF2-40B4-BE49-F238E27FC236}">
                <a16:creationId xmlns:a16="http://schemas.microsoft.com/office/drawing/2014/main" id="{45E02CBB-287D-4A17-B2F3-56AD2C05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2769"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580E9-99B8-F3AB-7184-F184D32E9E49}"/>
              </a:ext>
            </a:extLst>
          </p:cNvPr>
          <p:cNvSpPr>
            <a:spLocks noGrp="1"/>
          </p:cNvSpPr>
          <p:nvPr>
            <p:ph type="ctrTitle"/>
          </p:nvPr>
        </p:nvSpPr>
        <p:spPr>
          <a:xfrm>
            <a:off x="5294972" y="1375495"/>
            <a:ext cx="6705600" cy="3450844"/>
          </a:xfrm>
        </p:spPr>
        <p:txBody>
          <a:bodyPr>
            <a:normAutofit fontScale="90000"/>
          </a:bodyPr>
          <a:lstStyle/>
          <a:p>
            <a:pPr algn="ctr">
              <a:lnSpc>
                <a:spcPct val="90000"/>
              </a:lnSpc>
            </a:pPr>
            <a:r>
              <a:rPr lang="en-CA" sz="5100" dirty="0"/>
              <a:t>False Accusations Require</a:t>
            </a:r>
            <a:br>
              <a:rPr lang="en-CA" sz="5100" dirty="0"/>
            </a:br>
            <a:r>
              <a:rPr lang="en-CA" sz="5100" dirty="0"/>
              <a:t>the Skills of a Captain </a:t>
            </a:r>
            <a:br>
              <a:rPr lang="en-CA" sz="5100" dirty="0"/>
            </a:br>
            <a:r>
              <a:rPr lang="en-CA" sz="5100" dirty="0"/>
              <a:t>as the Waves Pursue</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713698" y="3052676"/>
            <a:ext cx="3691252" cy="2070951"/>
          </a:xfrm>
          <a:prstGeom prst="rect">
            <a:avLst/>
          </a:prstGeom>
        </p:spPr>
      </p:pic>
    </p:spTree>
    <p:extLst>
      <p:ext uri="{BB962C8B-B14F-4D97-AF65-F5344CB8AC3E}">
        <p14:creationId xmlns:p14="http://schemas.microsoft.com/office/powerpoint/2010/main" val="13460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0E9-99B8-F3AB-7184-F184D32E9E49}"/>
              </a:ext>
            </a:extLst>
          </p:cNvPr>
          <p:cNvSpPr>
            <a:spLocks noGrp="1"/>
          </p:cNvSpPr>
          <p:nvPr>
            <p:ph type="title"/>
          </p:nvPr>
        </p:nvSpPr>
        <p:spPr>
          <a:xfrm>
            <a:off x="1587710" y="455362"/>
            <a:ext cx="7205308" cy="1550419"/>
          </a:xfrm>
        </p:spPr>
        <p:txBody>
          <a:bodyPr>
            <a:normAutofit fontScale="90000"/>
          </a:bodyPr>
          <a:lstStyle/>
          <a:p>
            <a:pPr>
              <a:lnSpc>
                <a:spcPct val="90000"/>
              </a:lnSpc>
            </a:pPr>
            <a:r>
              <a:rPr lang="en-CA" sz="4200" dirty="0"/>
              <a:t>I. ACCUSATIONS HURLED AGAINST JOB’S WORDS </a:t>
            </a:r>
            <a:br>
              <a:rPr lang="en-CA" sz="4200" dirty="0"/>
            </a:br>
            <a:r>
              <a:rPr lang="en-CA" sz="4200" dirty="0"/>
              <a:t>(Job 15:1-6)</a:t>
            </a: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1173019" y="2189018"/>
            <a:ext cx="11018982" cy="4668981"/>
          </a:xfrm>
        </p:spPr>
        <p:txBody>
          <a:bodyPr>
            <a:noAutofit/>
          </a:bodyPr>
          <a:lstStyle/>
          <a:p>
            <a:pPr marL="0" indent="0">
              <a:buNone/>
            </a:pPr>
            <a:r>
              <a:rPr lang="en-CA" sz="2800" b="0" i="1" u="none" strike="noStrike" baseline="0" dirty="0"/>
              <a:t>“</a:t>
            </a:r>
            <a:r>
              <a:rPr lang="en-CA" sz="2800" b="1" i="1" u="none" strike="noStrike" baseline="0" dirty="0"/>
              <a:t>Would a wise person answer with empty notions or fill their belly with the hot east wind?</a:t>
            </a:r>
            <a:endParaRPr lang="en-CA" sz="2800" b="0" i="1" u="none" strike="noStrike" baseline="0" dirty="0"/>
          </a:p>
          <a:p>
            <a:pPr marL="0" marR="21600" indent="0">
              <a:buNone/>
            </a:pPr>
            <a:r>
              <a:rPr lang="en-CA" sz="2800" b="0" i="1" u="none" strike="noStrike" baseline="0" dirty="0"/>
              <a:t>3. Would they argue with useless words, with speeches that have no value?</a:t>
            </a:r>
          </a:p>
          <a:p>
            <a:pPr marL="0" marR="21600" indent="0">
              <a:buNone/>
            </a:pPr>
            <a:r>
              <a:rPr lang="en-CA" sz="2800" b="0" i="1" u="none" strike="noStrike" baseline="0" dirty="0"/>
              <a:t>4. But you even undermine piety and hinder devotion to God.</a:t>
            </a:r>
          </a:p>
          <a:p>
            <a:pPr marL="0" marR="21600" indent="0">
              <a:buNone/>
            </a:pPr>
            <a:r>
              <a:rPr lang="en-CA" sz="2800" b="0" i="1" u="none" strike="noStrike" baseline="0" dirty="0"/>
              <a:t>5. </a:t>
            </a:r>
            <a:r>
              <a:rPr lang="en-CA" sz="2800" b="1" i="1" u="none" strike="noStrike" baseline="0" dirty="0"/>
              <a:t>Your sin prompts your mouth; you adopt the tongue of the crafty</a:t>
            </a:r>
            <a:r>
              <a:rPr lang="en-CA" sz="2800" b="0" i="1" u="none" strike="noStrike" baseline="0" dirty="0"/>
              <a:t>.</a:t>
            </a:r>
          </a:p>
          <a:p>
            <a:pPr marL="0" marR="21600" indent="0">
              <a:buNone/>
            </a:pPr>
            <a:r>
              <a:rPr lang="en-CA" sz="2800" b="0" i="1" u="none" strike="noStrike" baseline="0" dirty="0"/>
              <a:t>6. Your own mouth condemns you, not mine; your own lips testify against you.”							Job 15:2-6</a:t>
            </a:r>
            <a:endParaRPr lang="en-CA" sz="280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8793018" y="172169"/>
            <a:ext cx="3268219" cy="1833612"/>
          </a:xfrm>
          <a:prstGeom prst="rect">
            <a:avLst/>
          </a:prstGeom>
        </p:spPr>
      </p:pic>
    </p:spTree>
    <p:extLst>
      <p:ext uri="{BB962C8B-B14F-4D97-AF65-F5344CB8AC3E}">
        <p14:creationId xmlns:p14="http://schemas.microsoft.com/office/powerpoint/2010/main" val="41804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0E9-99B8-F3AB-7184-F184D32E9E49}"/>
              </a:ext>
            </a:extLst>
          </p:cNvPr>
          <p:cNvSpPr>
            <a:spLocks noGrp="1"/>
          </p:cNvSpPr>
          <p:nvPr>
            <p:ph type="title"/>
          </p:nvPr>
        </p:nvSpPr>
        <p:spPr>
          <a:xfrm>
            <a:off x="1587710" y="455362"/>
            <a:ext cx="7205308" cy="1550419"/>
          </a:xfrm>
        </p:spPr>
        <p:txBody>
          <a:bodyPr>
            <a:normAutofit fontScale="90000"/>
          </a:bodyPr>
          <a:lstStyle/>
          <a:p>
            <a:pPr>
              <a:lnSpc>
                <a:spcPct val="90000"/>
              </a:lnSpc>
            </a:pPr>
            <a:r>
              <a:rPr lang="en-CA" sz="4200" dirty="0"/>
              <a:t>I. ACCUSATIONS HURLED AGAINST JOB’S WORDS </a:t>
            </a:r>
            <a:br>
              <a:rPr lang="en-CA" sz="4200" dirty="0"/>
            </a:br>
            <a:r>
              <a:rPr lang="en-CA" sz="4200" dirty="0"/>
              <a:t>(Job 15:1-6)</a:t>
            </a: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1173019" y="2189018"/>
            <a:ext cx="11018982" cy="4668981"/>
          </a:xfrm>
        </p:spPr>
        <p:txBody>
          <a:bodyPr>
            <a:noAutofit/>
          </a:bodyPr>
          <a:lstStyle/>
          <a:p>
            <a:pPr marL="0" indent="0">
              <a:buNone/>
            </a:pPr>
            <a:r>
              <a:rPr lang="en-CA" sz="3600" b="0" i="1" u="none" strike="noStrike" baseline="0" dirty="0"/>
              <a:t>“These people are blemishes at your love feasts, eating with you without the slightest qualm—shepherds who feed only themselves. They are clouds without rain, blown along by the wind; autumn trees, without fruit and uprooted—twice dead.”</a:t>
            </a:r>
          </a:p>
          <a:p>
            <a:pPr marL="0" indent="0">
              <a:buNone/>
            </a:pPr>
            <a:r>
              <a:rPr lang="en-CA" sz="3600" b="0" i="1" u="none" strike="noStrike" baseline="0" dirty="0"/>
              <a:t>								Jude 12</a:t>
            </a:r>
            <a:endParaRPr lang="en-CA" sz="360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8793018" y="172169"/>
            <a:ext cx="3268219" cy="1833612"/>
          </a:xfrm>
          <a:prstGeom prst="rect">
            <a:avLst/>
          </a:prstGeom>
        </p:spPr>
      </p:pic>
    </p:spTree>
    <p:extLst>
      <p:ext uri="{BB962C8B-B14F-4D97-AF65-F5344CB8AC3E}">
        <p14:creationId xmlns:p14="http://schemas.microsoft.com/office/powerpoint/2010/main" val="326682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0E9-99B8-F3AB-7184-F184D32E9E49}"/>
              </a:ext>
            </a:extLst>
          </p:cNvPr>
          <p:cNvSpPr>
            <a:spLocks noGrp="1"/>
          </p:cNvSpPr>
          <p:nvPr>
            <p:ph type="title"/>
          </p:nvPr>
        </p:nvSpPr>
        <p:spPr>
          <a:xfrm>
            <a:off x="1587710" y="455362"/>
            <a:ext cx="7205308" cy="1550419"/>
          </a:xfrm>
        </p:spPr>
        <p:txBody>
          <a:bodyPr>
            <a:normAutofit fontScale="90000"/>
          </a:bodyPr>
          <a:lstStyle/>
          <a:p>
            <a:pPr>
              <a:lnSpc>
                <a:spcPct val="90000"/>
              </a:lnSpc>
            </a:pPr>
            <a:r>
              <a:rPr lang="en-CA" sz="4200" dirty="0"/>
              <a:t>I. ACCUSATIONS HURLED AGAINST JOB’S WORDS </a:t>
            </a:r>
            <a:br>
              <a:rPr lang="en-CA" sz="4200" dirty="0"/>
            </a:br>
            <a:r>
              <a:rPr lang="en-CA" sz="4200" dirty="0"/>
              <a:t>(Job 15:1-6)</a:t>
            </a: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1173019" y="2189018"/>
            <a:ext cx="11018982" cy="4668981"/>
          </a:xfrm>
        </p:spPr>
        <p:txBody>
          <a:bodyPr>
            <a:noAutofit/>
          </a:bodyPr>
          <a:lstStyle/>
          <a:p>
            <a:pPr marL="0" indent="0">
              <a:buNone/>
            </a:pPr>
            <a:r>
              <a:rPr lang="en-CA" sz="3600" b="0" i="1" u="none" strike="noStrike" baseline="0" dirty="0"/>
              <a:t>“No weapon that is formed against you shall prosper; and every tongue that shall rise against you in judgment you shall condemn. This is the heritage of the servants of the LORD, and their righteousness is of me, says the LORD” </a:t>
            </a:r>
          </a:p>
          <a:p>
            <a:pPr marL="0" indent="0">
              <a:buNone/>
            </a:pPr>
            <a:r>
              <a:rPr lang="en-CA" sz="3600" i="1" dirty="0"/>
              <a:t>								</a:t>
            </a:r>
            <a:r>
              <a:rPr lang="en-CA" sz="3600" b="0" i="1" u="none" strike="noStrike" baseline="0" dirty="0"/>
              <a:t>Isaiah 54:17</a:t>
            </a:r>
            <a:endParaRPr lang="en-CA" sz="360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8793018" y="172169"/>
            <a:ext cx="3268219" cy="1833612"/>
          </a:xfrm>
          <a:prstGeom prst="rect">
            <a:avLst/>
          </a:prstGeom>
        </p:spPr>
      </p:pic>
    </p:spTree>
    <p:extLst>
      <p:ext uri="{BB962C8B-B14F-4D97-AF65-F5344CB8AC3E}">
        <p14:creationId xmlns:p14="http://schemas.microsoft.com/office/powerpoint/2010/main" val="230518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0E9-99B8-F3AB-7184-F184D32E9E49}"/>
              </a:ext>
            </a:extLst>
          </p:cNvPr>
          <p:cNvSpPr>
            <a:spLocks noGrp="1"/>
          </p:cNvSpPr>
          <p:nvPr>
            <p:ph type="title"/>
          </p:nvPr>
        </p:nvSpPr>
        <p:spPr>
          <a:xfrm>
            <a:off x="1587710" y="455362"/>
            <a:ext cx="7205308" cy="1550419"/>
          </a:xfrm>
        </p:spPr>
        <p:txBody>
          <a:bodyPr>
            <a:normAutofit fontScale="90000"/>
          </a:bodyPr>
          <a:lstStyle/>
          <a:p>
            <a:pPr>
              <a:lnSpc>
                <a:spcPct val="90000"/>
              </a:lnSpc>
            </a:pPr>
            <a:r>
              <a:rPr lang="en-CA" sz="4200" dirty="0"/>
              <a:t>I. ACCUSATIONS HURLED AGAINST JOB’S WORDS </a:t>
            </a:r>
            <a:br>
              <a:rPr lang="en-CA" sz="4200" dirty="0"/>
            </a:br>
            <a:r>
              <a:rPr lang="en-CA" sz="4200" dirty="0"/>
              <a:t>(Job 15:1-6)</a:t>
            </a:r>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1173019" y="3158836"/>
            <a:ext cx="11018982" cy="3699163"/>
          </a:xfrm>
        </p:spPr>
        <p:txBody>
          <a:bodyPr>
            <a:noAutofit/>
          </a:bodyPr>
          <a:lstStyle/>
          <a:p>
            <a:pPr marL="0" indent="0" algn="ctr">
              <a:buNone/>
            </a:pPr>
            <a:r>
              <a:rPr lang="en-CA" sz="3600" b="0" i="1" u="none" strike="noStrike" baseline="0" dirty="0"/>
              <a:t>A person’s tongue has become</a:t>
            </a:r>
          </a:p>
          <a:p>
            <a:pPr marL="0" indent="0" algn="ctr">
              <a:buNone/>
            </a:pPr>
            <a:r>
              <a:rPr lang="en-CA" sz="3600" b="0" i="1" u="none" strike="noStrike" baseline="0" dirty="0"/>
              <a:t>the devil’s weapon of choice </a:t>
            </a:r>
          </a:p>
          <a:p>
            <a:pPr marL="0" indent="0" algn="ctr">
              <a:buNone/>
            </a:pPr>
            <a:r>
              <a:rPr lang="en-CA" sz="3600" b="0" i="1" u="none" strike="noStrike" baseline="0" dirty="0"/>
              <a:t>that he teaches his followers </a:t>
            </a:r>
          </a:p>
          <a:p>
            <a:pPr marL="0" indent="0" algn="ctr">
              <a:buNone/>
            </a:pPr>
            <a:r>
              <a:rPr lang="en-CA" sz="3600" b="0" i="1" u="none" strike="noStrike" baseline="0" dirty="0"/>
              <a:t>to use with cunning ease. </a:t>
            </a:r>
            <a:endParaRPr lang="en-CA" sz="360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8793018" y="172169"/>
            <a:ext cx="3268219" cy="1833612"/>
          </a:xfrm>
          <a:prstGeom prst="rect">
            <a:avLst/>
          </a:prstGeom>
        </p:spPr>
      </p:pic>
    </p:spTree>
    <p:extLst>
      <p:ext uri="{BB962C8B-B14F-4D97-AF65-F5344CB8AC3E}">
        <p14:creationId xmlns:p14="http://schemas.microsoft.com/office/powerpoint/2010/main" val="12967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6906259" y="628892"/>
            <a:ext cx="4441953" cy="3926152"/>
          </a:xfrm>
        </p:spPr>
        <p:txBody>
          <a:bodyPr>
            <a:noAutofit/>
          </a:bodyPr>
          <a:lstStyle/>
          <a:p>
            <a:pPr marL="0" indent="0">
              <a:buNone/>
            </a:pPr>
            <a:r>
              <a:rPr lang="en-CA" sz="3600" b="0" i="1" u="none" strike="noStrike" baseline="0" dirty="0"/>
              <a:t>“The gray-haired and the aged are on our side, men even older than your father.”</a:t>
            </a:r>
          </a:p>
          <a:p>
            <a:pPr marL="0" indent="0">
              <a:buNone/>
            </a:pPr>
            <a:endParaRPr lang="en-CA" sz="3600" b="0" i="1" u="none" strike="noStrike" baseline="0" dirty="0"/>
          </a:p>
          <a:p>
            <a:pPr marL="0" indent="0">
              <a:buNone/>
            </a:pPr>
            <a:r>
              <a:rPr lang="en-CA" sz="3600" b="0" i="1" u="none" strike="noStrike" baseline="0" dirty="0"/>
              <a:t>		Job 15:10</a:t>
            </a:r>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68990" y="566928"/>
            <a:ext cx="3609421" cy="2025040"/>
          </a:xfrm>
          <a:prstGeom prst="rect">
            <a:avLst/>
          </a:prstGeom>
        </p:spPr>
      </p:pic>
      <p:sp>
        <p:nvSpPr>
          <p:cNvPr id="6" name="TextBox 5">
            <a:extLst>
              <a:ext uri="{FF2B5EF4-FFF2-40B4-BE49-F238E27FC236}">
                <a16:creationId xmlns:a16="http://schemas.microsoft.com/office/drawing/2014/main" id="{59CC62C0-89E6-79CB-3BF7-36B34CB14006}"/>
              </a:ext>
            </a:extLst>
          </p:cNvPr>
          <p:cNvSpPr txBox="1"/>
          <p:nvPr/>
        </p:nvSpPr>
        <p:spPr>
          <a:xfrm>
            <a:off x="138546" y="3476761"/>
            <a:ext cx="4261394" cy="2308324"/>
          </a:xfrm>
          <a:prstGeom prst="rect">
            <a:avLst/>
          </a:prstGeom>
          <a:noFill/>
        </p:spPr>
        <p:txBody>
          <a:bodyPr wrap="square">
            <a:spAutoFit/>
          </a:bodyPr>
          <a:lstStyle/>
          <a:p>
            <a:r>
              <a:rPr lang="en-CA" sz="3600" dirty="0"/>
              <a:t>II. ACCUSATIONS HURLED AGAINST JOB’S WISDOM (Job 15:10-26)</a:t>
            </a:r>
          </a:p>
        </p:txBody>
      </p:sp>
    </p:spTree>
    <p:extLst>
      <p:ext uri="{BB962C8B-B14F-4D97-AF65-F5344CB8AC3E}">
        <p14:creationId xmlns:p14="http://schemas.microsoft.com/office/powerpoint/2010/main" val="8139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6906259" y="628892"/>
            <a:ext cx="4441953" cy="3926152"/>
          </a:xfrm>
        </p:spPr>
        <p:txBody>
          <a:bodyPr>
            <a:noAutofit/>
          </a:bodyPr>
          <a:lstStyle/>
          <a:p>
            <a:pPr marL="0" indent="0">
              <a:buNone/>
            </a:pPr>
            <a:r>
              <a:rPr lang="en-CA" sz="3600" i="1" dirty="0"/>
              <a:t>“</a:t>
            </a:r>
            <a:r>
              <a:rPr lang="en-CA" sz="3600" b="0" i="1" u="none" strike="noStrike" baseline="0" dirty="0"/>
              <a:t>All his days the wicked man suffers torment, the ruthless man through all the years stored up for him.”</a:t>
            </a:r>
          </a:p>
          <a:p>
            <a:pPr marL="0" indent="0">
              <a:buNone/>
            </a:pPr>
            <a:r>
              <a:rPr lang="en-CA" sz="3600" i="1" dirty="0"/>
              <a:t>		   Job 15:20</a:t>
            </a:r>
            <a:endParaRPr lang="en-CA" sz="3600" b="0" i="1" u="none" strike="noStrike" baseline="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68990" y="566928"/>
            <a:ext cx="3609421" cy="2025040"/>
          </a:xfrm>
          <a:prstGeom prst="rect">
            <a:avLst/>
          </a:prstGeom>
        </p:spPr>
      </p:pic>
      <p:sp>
        <p:nvSpPr>
          <p:cNvPr id="6" name="TextBox 5">
            <a:extLst>
              <a:ext uri="{FF2B5EF4-FFF2-40B4-BE49-F238E27FC236}">
                <a16:creationId xmlns:a16="http://schemas.microsoft.com/office/drawing/2014/main" id="{59CC62C0-89E6-79CB-3BF7-36B34CB14006}"/>
              </a:ext>
            </a:extLst>
          </p:cNvPr>
          <p:cNvSpPr txBox="1"/>
          <p:nvPr/>
        </p:nvSpPr>
        <p:spPr>
          <a:xfrm>
            <a:off x="138546" y="3476761"/>
            <a:ext cx="4261394" cy="2308324"/>
          </a:xfrm>
          <a:prstGeom prst="rect">
            <a:avLst/>
          </a:prstGeom>
          <a:noFill/>
        </p:spPr>
        <p:txBody>
          <a:bodyPr wrap="square">
            <a:spAutoFit/>
          </a:bodyPr>
          <a:lstStyle/>
          <a:p>
            <a:r>
              <a:rPr lang="en-CA" sz="3600" dirty="0"/>
              <a:t>II. ACCUSATIONS HURLED AGAINST JOB’S WISDOM (Job 15:10-26)</a:t>
            </a:r>
          </a:p>
        </p:txBody>
      </p:sp>
    </p:spTree>
    <p:extLst>
      <p:ext uri="{BB962C8B-B14F-4D97-AF65-F5344CB8AC3E}">
        <p14:creationId xmlns:p14="http://schemas.microsoft.com/office/powerpoint/2010/main" val="58286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398"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8591"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E4EA5F4-9BEB-1B28-7BD5-FD760E18F4BE}"/>
              </a:ext>
            </a:extLst>
          </p:cNvPr>
          <p:cNvSpPr>
            <a:spLocks noGrp="1"/>
          </p:cNvSpPr>
          <p:nvPr>
            <p:ph idx="1"/>
          </p:nvPr>
        </p:nvSpPr>
        <p:spPr>
          <a:xfrm>
            <a:off x="6114749" y="628892"/>
            <a:ext cx="6074204" cy="3926152"/>
          </a:xfrm>
        </p:spPr>
        <p:txBody>
          <a:bodyPr>
            <a:noAutofit/>
          </a:bodyPr>
          <a:lstStyle/>
          <a:p>
            <a:pPr marL="0" indent="0" algn="ctr">
              <a:buNone/>
            </a:pPr>
            <a:r>
              <a:rPr lang="en-CA" sz="3600" i="1" dirty="0"/>
              <a:t>“A fool says what he knows, and </a:t>
            </a:r>
          </a:p>
          <a:p>
            <a:pPr marL="0" indent="0" algn="ctr">
              <a:buNone/>
            </a:pPr>
            <a:r>
              <a:rPr lang="en-CA" sz="3600" i="1" dirty="0"/>
              <a:t>a wise man knows what he says.”</a:t>
            </a:r>
          </a:p>
          <a:p>
            <a:pPr marL="0" indent="0">
              <a:buNone/>
            </a:pPr>
            <a:endParaRPr lang="en-CA" sz="3600" i="1" dirty="0"/>
          </a:p>
          <a:p>
            <a:pPr marL="0" indent="0">
              <a:buNone/>
            </a:pPr>
            <a:r>
              <a:rPr lang="en-CA" sz="3600" i="1" dirty="0"/>
              <a:t>	Yiddish Proverb</a:t>
            </a:r>
            <a:endParaRPr lang="en-CA" sz="3600" b="0" i="1" u="none" strike="noStrike" baseline="0" dirty="0"/>
          </a:p>
        </p:txBody>
      </p:sp>
      <p:pic>
        <p:nvPicPr>
          <p:cNvPr id="4" name="Video 3" descr="Ocean Waves">
            <a:extLst>
              <a:ext uri="{FF2B5EF4-FFF2-40B4-BE49-F238E27FC236}">
                <a16:creationId xmlns:a16="http://schemas.microsoft.com/office/drawing/2014/main" id="{7A0625B9-F806-2595-B828-264F1802A2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668990" y="566928"/>
            <a:ext cx="3609421" cy="2025040"/>
          </a:xfrm>
          <a:prstGeom prst="rect">
            <a:avLst/>
          </a:prstGeom>
        </p:spPr>
      </p:pic>
      <p:sp>
        <p:nvSpPr>
          <p:cNvPr id="6" name="TextBox 5">
            <a:extLst>
              <a:ext uri="{FF2B5EF4-FFF2-40B4-BE49-F238E27FC236}">
                <a16:creationId xmlns:a16="http://schemas.microsoft.com/office/drawing/2014/main" id="{59CC62C0-89E6-79CB-3BF7-36B34CB14006}"/>
              </a:ext>
            </a:extLst>
          </p:cNvPr>
          <p:cNvSpPr txBox="1"/>
          <p:nvPr/>
        </p:nvSpPr>
        <p:spPr>
          <a:xfrm>
            <a:off x="138546" y="3476761"/>
            <a:ext cx="4261394" cy="2308324"/>
          </a:xfrm>
          <a:prstGeom prst="rect">
            <a:avLst/>
          </a:prstGeom>
          <a:noFill/>
        </p:spPr>
        <p:txBody>
          <a:bodyPr wrap="square">
            <a:spAutoFit/>
          </a:bodyPr>
          <a:lstStyle/>
          <a:p>
            <a:r>
              <a:rPr lang="en-CA" sz="3600" dirty="0"/>
              <a:t>II. ACCUSATIONS HURLED AGAINST JOB’S WISDOM (Job 15:10-26)</a:t>
            </a:r>
          </a:p>
        </p:txBody>
      </p:sp>
      <p:pic>
        <p:nvPicPr>
          <p:cNvPr id="5" name="Picture 4">
            <a:extLst>
              <a:ext uri="{FF2B5EF4-FFF2-40B4-BE49-F238E27FC236}">
                <a16:creationId xmlns:a16="http://schemas.microsoft.com/office/drawing/2014/main" id="{DA9CC2AC-7025-E886-9B4F-70AF79F88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7" y="0"/>
            <a:ext cx="12119246" cy="6858000"/>
          </a:xfrm>
          <a:prstGeom prst="rect">
            <a:avLst/>
          </a:prstGeom>
        </p:spPr>
      </p:pic>
    </p:spTree>
    <p:extLst>
      <p:ext uri="{BB962C8B-B14F-4D97-AF65-F5344CB8AC3E}">
        <p14:creationId xmlns:p14="http://schemas.microsoft.com/office/powerpoint/2010/main" val="8378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InterweaveVTI">
  <a:themeElements>
    <a:clrScheme name="AnalogousFromDarkSeedLeftStep">
      <a:dk1>
        <a:srgbClr val="000000"/>
      </a:dk1>
      <a:lt1>
        <a:srgbClr val="FFFFFF"/>
      </a:lt1>
      <a:dk2>
        <a:srgbClr val="1B2F30"/>
      </a:dk2>
      <a:lt2>
        <a:srgbClr val="F1F3F0"/>
      </a:lt2>
      <a:accent1>
        <a:srgbClr val="B629E7"/>
      </a:accent1>
      <a:accent2>
        <a:srgbClr val="6832DA"/>
      </a:accent2>
      <a:accent3>
        <a:srgbClr val="293AE7"/>
      </a:accent3>
      <a:accent4>
        <a:srgbClr val="1778D5"/>
      </a:accent4>
      <a:accent5>
        <a:srgbClr val="24BDCA"/>
      </a:accent5>
      <a:accent6>
        <a:srgbClr val="15C589"/>
      </a:accent6>
      <a:hlink>
        <a:srgbClr val="3B95B2"/>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98</TotalTime>
  <Words>815</Words>
  <Application>Microsoft Office PowerPoint</Application>
  <PresentationFormat>Widescreen</PresentationFormat>
  <Paragraphs>57</Paragraphs>
  <Slides>17</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Century Gothic</vt:lpstr>
      <vt:lpstr>Neue Haas Grotesk Text Pro</vt:lpstr>
      <vt:lpstr>InterweaveVTI</vt:lpstr>
      <vt:lpstr>NAVIGATING THE WAVES OF ACCUSATIONS</vt:lpstr>
      <vt:lpstr>False Accusations Require the Skills of a Captain  as the Waves Pursue</vt:lpstr>
      <vt:lpstr>I. ACCUSATIONS HURLED AGAINST JOB’S WORDS  (Job 15:1-6)</vt:lpstr>
      <vt:lpstr>I. ACCUSATIONS HURLED AGAINST JOB’S WORDS  (Job 15:1-6)</vt:lpstr>
      <vt:lpstr>I. ACCUSATIONS HURLED AGAINST JOB’S WORDS  (Job 15:1-6)</vt:lpstr>
      <vt:lpstr>I. ACCUSATIONS HURLED AGAINST JOB’S WORDS  (Job 15:1-6)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WAVES OF ACCUSATIONS</dc:title>
  <dc:creator>Fountaingate Christian</dc:creator>
  <cp:lastModifiedBy>Fountaingate Christian</cp:lastModifiedBy>
  <cp:revision>16</cp:revision>
  <dcterms:created xsi:type="dcterms:W3CDTF">2023-08-05T22:40:23Z</dcterms:created>
  <dcterms:modified xsi:type="dcterms:W3CDTF">2023-08-06T00:18:46Z</dcterms:modified>
</cp:coreProperties>
</file>