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1" r:id="rId3"/>
    <p:sldId id="272" r:id="rId4"/>
    <p:sldId id="276" r:id="rId5"/>
    <p:sldId id="275" r:id="rId6"/>
    <p:sldId id="283" r:id="rId7"/>
    <p:sldId id="284" r:id="rId8"/>
    <p:sldId id="285" r:id="rId9"/>
    <p:sldId id="269" r:id="rId10"/>
    <p:sldId id="286" r:id="rId11"/>
    <p:sldId id="287" r:id="rId12"/>
    <p:sldId id="288" r:id="rId13"/>
    <p:sldId id="289"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6" autoAdjust="0"/>
  </p:normalViewPr>
  <p:slideViewPr>
    <p:cSldViewPr>
      <p:cViewPr varScale="1">
        <p:scale>
          <a:sx n="72" d="100"/>
          <a:sy n="72" d="100"/>
        </p:scale>
        <p:origin x="660" y="78"/>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9/8/2018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9/8/2018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descr="Map of Europe"/>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9/8/2018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9/8/2018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9/8/2018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9/8/2018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9/8/2018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9/8/2018</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9/8/2018</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9/8/2018</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9/8/2018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9/8/2018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9/8/2018</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1864" y="404664"/>
            <a:ext cx="9865096" cy="2167880"/>
          </a:xfrm>
        </p:spPr>
        <p:txBody>
          <a:bodyPr/>
          <a:lstStyle/>
          <a:p>
            <a:pPr algn="ctr"/>
            <a:r>
              <a:rPr lang="en-US" b="1" dirty="0"/>
              <a:t>NAVIGATING TOWARD OUR DESTINY Part IX</a:t>
            </a:r>
            <a:br>
              <a:rPr lang="en-US" b="1" dirty="0"/>
            </a:br>
            <a:r>
              <a:rPr lang="en-US" b="1" dirty="0"/>
              <a:t>Navigating the Detours of Life</a:t>
            </a:r>
            <a:endParaRPr lang="en-US" dirty="0"/>
          </a:p>
        </p:txBody>
      </p:sp>
      <p:sp>
        <p:nvSpPr>
          <p:cNvPr id="3" name="Subtitle 2"/>
          <p:cNvSpPr>
            <a:spLocks noGrp="1"/>
          </p:cNvSpPr>
          <p:nvPr>
            <p:ph type="subTitle" idx="1"/>
          </p:nvPr>
        </p:nvSpPr>
        <p:spPr>
          <a:xfrm>
            <a:off x="2170112" y="4285457"/>
            <a:ext cx="7848600" cy="1143000"/>
          </a:xfrm>
        </p:spPr>
        <p:txBody>
          <a:bodyPr>
            <a:normAutofit/>
          </a:bodyPr>
          <a:lstStyle/>
          <a:p>
            <a:pPr algn="ctr"/>
            <a:r>
              <a:rPr lang="en-CA" sz="4400" b="1" dirty="0"/>
              <a:t>Text:</a:t>
            </a:r>
            <a:r>
              <a:rPr lang="en-CA" sz="4400" dirty="0"/>
              <a:t> </a:t>
            </a:r>
            <a:r>
              <a:rPr lang="en-CA" sz="4400" b="1" dirty="0"/>
              <a:t>Acts16: 1-10</a:t>
            </a:r>
            <a:endParaRPr lang="en-US" sz="4400"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III. DO THEY GUIDE US TOWARD </a:t>
            </a:r>
            <a:r>
              <a:rPr lang="en-US" b="1" u="sng" dirty="0"/>
              <a:t>HELPFUL</a:t>
            </a:r>
            <a:r>
              <a:rPr lang="en-US" b="1" dirty="0"/>
              <a:t> EVENTS?</a:t>
            </a:r>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16:1-10)</a:t>
            </a:r>
            <a:endParaRPr lang="en-US" sz="3600" dirty="0">
              <a:solidFill>
                <a:schemeClr val="tx2"/>
              </a:solidFill>
            </a:endParaRPr>
          </a:p>
        </p:txBody>
      </p:sp>
      <p:sp>
        <p:nvSpPr>
          <p:cNvPr id="7" name="Rectangle 6">
            <a:extLst>
              <a:ext uri="{FF2B5EF4-FFF2-40B4-BE49-F238E27FC236}">
                <a16:creationId xmlns:a16="http://schemas.microsoft.com/office/drawing/2014/main" id="{4D9D06C1-6043-4E82-92A2-24B6E5BAE722}"/>
              </a:ext>
            </a:extLst>
          </p:cNvPr>
          <p:cNvSpPr/>
          <p:nvPr/>
        </p:nvSpPr>
        <p:spPr>
          <a:xfrm>
            <a:off x="5158308" y="29276"/>
            <a:ext cx="7030517" cy="6740307"/>
          </a:xfrm>
          <a:prstGeom prst="rect">
            <a:avLst/>
          </a:prstGeom>
          <a:solidFill>
            <a:schemeClr val="bg1">
              <a:lumMod val="95000"/>
            </a:schemeClr>
          </a:solidFill>
        </p:spPr>
        <p:txBody>
          <a:bodyPr wrap="square">
            <a:spAutoFit/>
          </a:bodyPr>
          <a:lstStyle/>
          <a:p>
            <a:r>
              <a:rPr lang="en-US" sz="3600" b="1" i="1" dirty="0">
                <a:solidFill>
                  <a:schemeClr val="tx2"/>
                </a:solidFill>
              </a:rPr>
              <a:t>“During the night Paul had a vision of a man of Macedonia standing and begging him, “Come over to Macedonia and help us.”</a:t>
            </a:r>
          </a:p>
          <a:p>
            <a:r>
              <a:rPr lang="en-US" sz="3600" b="1" i="1" dirty="0">
                <a:solidFill>
                  <a:schemeClr val="tx2"/>
                </a:solidFill>
              </a:rPr>
              <a:t>10. After Paul had seen the vision, we got ready at once to leave for Macedonia, </a:t>
            </a:r>
            <a:r>
              <a:rPr lang="en-US" sz="3600" b="1" i="1" u="sng" dirty="0">
                <a:solidFill>
                  <a:schemeClr val="tx2"/>
                </a:solidFill>
              </a:rPr>
              <a:t>concluding that God had called us to preach the gospel to them</a:t>
            </a:r>
            <a:r>
              <a:rPr lang="en-US" sz="3600" b="1" i="1" dirty="0">
                <a:solidFill>
                  <a:schemeClr val="tx2"/>
                </a:solidFill>
              </a:rPr>
              <a:t>.”</a:t>
            </a:r>
          </a:p>
          <a:p>
            <a:pPr algn="r"/>
            <a:r>
              <a:rPr lang="en-CA" sz="3600" b="1" i="1" dirty="0">
                <a:solidFill>
                  <a:schemeClr val="tx2"/>
                </a:solidFill>
              </a:rPr>
              <a:t>	Acts 16:9,10</a:t>
            </a:r>
          </a:p>
        </p:txBody>
      </p:sp>
    </p:spTree>
    <p:extLst>
      <p:ext uri="{BB962C8B-B14F-4D97-AF65-F5344CB8AC3E}">
        <p14:creationId xmlns:p14="http://schemas.microsoft.com/office/powerpoint/2010/main" val="22126070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III. DO THEY GUIDE US TOWARD </a:t>
            </a:r>
            <a:r>
              <a:rPr lang="en-US" b="1" u="sng" dirty="0"/>
              <a:t>HELPFUL</a:t>
            </a:r>
            <a:r>
              <a:rPr lang="en-US" b="1" dirty="0"/>
              <a:t> EVENTS?</a:t>
            </a:r>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16:1-10)</a:t>
            </a:r>
            <a:endParaRPr lang="en-US" sz="3600" dirty="0">
              <a:solidFill>
                <a:schemeClr val="tx2"/>
              </a:solidFill>
            </a:endParaRPr>
          </a:p>
        </p:txBody>
      </p:sp>
      <p:sp>
        <p:nvSpPr>
          <p:cNvPr id="7" name="Rectangle 6">
            <a:extLst>
              <a:ext uri="{FF2B5EF4-FFF2-40B4-BE49-F238E27FC236}">
                <a16:creationId xmlns:a16="http://schemas.microsoft.com/office/drawing/2014/main" id="{4D9D06C1-6043-4E82-92A2-24B6E5BAE722}"/>
              </a:ext>
            </a:extLst>
          </p:cNvPr>
          <p:cNvSpPr/>
          <p:nvPr/>
        </p:nvSpPr>
        <p:spPr>
          <a:xfrm>
            <a:off x="5158308" y="29276"/>
            <a:ext cx="7030517" cy="5078313"/>
          </a:xfrm>
          <a:prstGeom prst="rect">
            <a:avLst/>
          </a:prstGeom>
          <a:solidFill>
            <a:schemeClr val="bg1">
              <a:lumMod val="95000"/>
            </a:schemeClr>
          </a:solidFill>
        </p:spPr>
        <p:txBody>
          <a:bodyPr wrap="square">
            <a:spAutoFit/>
          </a:bodyPr>
          <a:lstStyle/>
          <a:p>
            <a:r>
              <a:rPr lang="en-US" sz="3600" b="1" dirty="0">
                <a:solidFill>
                  <a:schemeClr val="tx2"/>
                </a:solidFill>
              </a:rPr>
              <a:t>“</a:t>
            </a:r>
            <a:r>
              <a:rPr lang="en-US" sz="3600" b="1" i="1" dirty="0">
                <a:solidFill>
                  <a:schemeClr val="tx2"/>
                </a:solidFill>
              </a:rPr>
              <a:t>The steps of a good man are ordered by the LORD: and he </a:t>
            </a:r>
            <a:r>
              <a:rPr lang="en-US" sz="3600" b="1" i="1" dirty="0" err="1">
                <a:solidFill>
                  <a:schemeClr val="tx2"/>
                </a:solidFill>
              </a:rPr>
              <a:t>delighteth</a:t>
            </a:r>
            <a:r>
              <a:rPr lang="en-US" sz="3600" b="1" i="1" dirty="0">
                <a:solidFill>
                  <a:schemeClr val="tx2"/>
                </a:solidFill>
              </a:rPr>
              <a:t> in his way.</a:t>
            </a:r>
          </a:p>
          <a:p>
            <a:r>
              <a:rPr lang="en-US" sz="3600" b="1" i="1" dirty="0">
                <a:solidFill>
                  <a:schemeClr val="tx2"/>
                </a:solidFill>
              </a:rPr>
              <a:t>24. Though he fall, he shall not be utterly cast down: for the LORD </a:t>
            </a:r>
            <a:r>
              <a:rPr lang="en-US" sz="3600" b="1" i="1" dirty="0" err="1">
                <a:solidFill>
                  <a:schemeClr val="tx2"/>
                </a:solidFill>
              </a:rPr>
              <a:t>upholdeth</a:t>
            </a:r>
            <a:r>
              <a:rPr lang="en-US" sz="3600" b="1" i="1" dirty="0">
                <a:solidFill>
                  <a:schemeClr val="tx2"/>
                </a:solidFill>
              </a:rPr>
              <a:t> him with his hand</a:t>
            </a:r>
          </a:p>
          <a:p>
            <a:endParaRPr lang="en-CA" sz="3600" b="1" i="1" dirty="0">
              <a:solidFill>
                <a:schemeClr val="tx2"/>
              </a:solidFill>
            </a:endParaRPr>
          </a:p>
          <a:p>
            <a:pPr algn="r"/>
            <a:r>
              <a:rPr lang="en-CA" sz="3600" b="1" i="1" dirty="0">
                <a:solidFill>
                  <a:schemeClr val="tx2"/>
                </a:solidFill>
              </a:rPr>
              <a:t>	Psalm 37:23,24 KJV</a:t>
            </a:r>
          </a:p>
        </p:txBody>
      </p:sp>
    </p:spTree>
    <p:extLst>
      <p:ext uri="{BB962C8B-B14F-4D97-AF65-F5344CB8AC3E}">
        <p14:creationId xmlns:p14="http://schemas.microsoft.com/office/powerpoint/2010/main" val="12905811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III. DO THEY GUIDE US TOWARD </a:t>
            </a:r>
            <a:r>
              <a:rPr lang="en-US" b="1" u="sng" dirty="0"/>
              <a:t>HELPFUL</a:t>
            </a:r>
            <a:r>
              <a:rPr lang="en-US" b="1" dirty="0"/>
              <a:t> EVENTS?</a:t>
            </a:r>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16:1-10)</a:t>
            </a:r>
            <a:endParaRPr lang="en-US" sz="3600" dirty="0">
              <a:solidFill>
                <a:schemeClr val="tx2"/>
              </a:solidFill>
            </a:endParaRPr>
          </a:p>
        </p:txBody>
      </p:sp>
      <p:sp>
        <p:nvSpPr>
          <p:cNvPr id="7" name="Rectangle 6">
            <a:extLst>
              <a:ext uri="{FF2B5EF4-FFF2-40B4-BE49-F238E27FC236}">
                <a16:creationId xmlns:a16="http://schemas.microsoft.com/office/drawing/2014/main" id="{4D9D06C1-6043-4E82-92A2-24B6E5BAE722}"/>
              </a:ext>
            </a:extLst>
          </p:cNvPr>
          <p:cNvSpPr/>
          <p:nvPr/>
        </p:nvSpPr>
        <p:spPr>
          <a:xfrm>
            <a:off x="5158308" y="29276"/>
            <a:ext cx="7030517" cy="5632311"/>
          </a:xfrm>
          <a:prstGeom prst="rect">
            <a:avLst/>
          </a:prstGeom>
          <a:solidFill>
            <a:schemeClr val="bg1">
              <a:lumMod val="95000"/>
            </a:schemeClr>
          </a:solidFill>
        </p:spPr>
        <p:txBody>
          <a:bodyPr wrap="square">
            <a:spAutoFit/>
          </a:bodyPr>
          <a:lstStyle/>
          <a:p>
            <a:r>
              <a:rPr lang="en-US" sz="3600" b="1" dirty="0">
                <a:solidFill>
                  <a:schemeClr val="tx2"/>
                </a:solidFill>
              </a:rPr>
              <a:t>Were there any helpful events that the Lord ordered for them to witness? </a:t>
            </a:r>
          </a:p>
          <a:p>
            <a:endParaRPr lang="en-CA" sz="3600" b="1" dirty="0">
              <a:solidFill>
                <a:schemeClr val="tx2"/>
              </a:solidFill>
            </a:endParaRPr>
          </a:p>
          <a:p>
            <a:r>
              <a:rPr lang="en-US" sz="3600" b="1" dirty="0">
                <a:solidFill>
                  <a:schemeClr val="tx2"/>
                </a:solidFill>
              </a:rPr>
              <a:t>1. Salvation for Lydia and her household (Acts 16:14,15)</a:t>
            </a:r>
          </a:p>
          <a:p>
            <a:r>
              <a:rPr lang="en-US" sz="3600" b="1" dirty="0">
                <a:solidFill>
                  <a:schemeClr val="tx2"/>
                </a:solidFill>
              </a:rPr>
              <a:t>2. Casting out the evil spirit in the slave girl (Acts 16:18)</a:t>
            </a:r>
          </a:p>
          <a:p>
            <a:r>
              <a:rPr lang="en-US" sz="3600" b="1" dirty="0">
                <a:solidFill>
                  <a:schemeClr val="tx2"/>
                </a:solidFill>
              </a:rPr>
              <a:t>3. Salvation of the Jailer and his household (Acts 16:34)</a:t>
            </a:r>
            <a:endParaRPr lang="en-CA" sz="3600" b="1" i="1" dirty="0">
              <a:solidFill>
                <a:schemeClr val="tx2"/>
              </a:solidFill>
            </a:endParaRPr>
          </a:p>
        </p:txBody>
      </p:sp>
    </p:spTree>
    <p:extLst>
      <p:ext uri="{BB962C8B-B14F-4D97-AF65-F5344CB8AC3E}">
        <p14:creationId xmlns:p14="http://schemas.microsoft.com/office/powerpoint/2010/main" val="14164889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III. DO THEY GUIDE US TOWARD </a:t>
            </a:r>
            <a:r>
              <a:rPr lang="en-US" b="1" u="sng" dirty="0"/>
              <a:t>HELPFUL</a:t>
            </a:r>
            <a:r>
              <a:rPr lang="en-US" b="1" dirty="0"/>
              <a:t> EVENTS?</a:t>
            </a:r>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16:1-10)</a:t>
            </a:r>
            <a:endParaRPr lang="en-US" sz="3600" dirty="0">
              <a:solidFill>
                <a:schemeClr val="tx2"/>
              </a:solidFill>
            </a:endParaRPr>
          </a:p>
        </p:txBody>
      </p:sp>
      <p:sp>
        <p:nvSpPr>
          <p:cNvPr id="7" name="Rectangle 6">
            <a:extLst>
              <a:ext uri="{FF2B5EF4-FFF2-40B4-BE49-F238E27FC236}">
                <a16:creationId xmlns:a16="http://schemas.microsoft.com/office/drawing/2014/main" id="{4D9D06C1-6043-4E82-92A2-24B6E5BAE722}"/>
              </a:ext>
            </a:extLst>
          </p:cNvPr>
          <p:cNvSpPr/>
          <p:nvPr/>
        </p:nvSpPr>
        <p:spPr>
          <a:xfrm>
            <a:off x="5158308" y="29276"/>
            <a:ext cx="7030517" cy="5632311"/>
          </a:xfrm>
          <a:prstGeom prst="rect">
            <a:avLst/>
          </a:prstGeom>
          <a:solidFill>
            <a:schemeClr val="bg1">
              <a:lumMod val="95000"/>
            </a:schemeClr>
          </a:solidFill>
        </p:spPr>
        <p:txBody>
          <a:bodyPr wrap="square">
            <a:spAutoFit/>
          </a:bodyPr>
          <a:lstStyle/>
          <a:p>
            <a:r>
              <a:rPr lang="en-US" sz="3600" b="1" dirty="0">
                <a:solidFill>
                  <a:schemeClr val="tx2"/>
                </a:solidFill>
              </a:rPr>
              <a:t>Were there any helpful events that the Lord ordered for them to witness? </a:t>
            </a:r>
          </a:p>
          <a:p>
            <a:endParaRPr lang="en-CA" sz="3600" b="1" dirty="0">
              <a:solidFill>
                <a:schemeClr val="tx2"/>
              </a:solidFill>
            </a:endParaRPr>
          </a:p>
          <a:p>
            <a:r>
              <a:rPr lang="en-US" sz="3600" b="1" dirty="0">
                <a:solidFill>
                  <a:schemeClr val="tx2"/>
                </a:solidFill>
              </a:rPr>
              <a:t>1. Salvation for Lydia and her household (Acts 16:14,15)</a:t>
            </a:r>
          </a:p>
          <a:p>
            <a:r>
              <a:rPr lang="en-US" sz="3600" b="1" dirty="0">
                <a:solidFill>
                  <a:schemeClr val="tx2"/>
                </a:solidFill>
              </a:rPr>
              <a:t>2. Casting out the evil spirit in the slave girl (Acts 16:18)</a:t>
            </a:r>
          </a:p>
          <a:p>
            <a:r>
              <a:rPr lang="en-US" sz="3600" b="1" dirty="0">
                <a:solidFill>
                  <a:schemeClr val="tx2"/>
                </a:solidFill>
              </a:rPr>
              <a:t>3. Salvation of the Jailer and his household (Acts 16:34)</a:t>
            </a:r>
            <a:endParaRPr lang="en-CA" sz="3600" b="1" i="1" dirty="0">
              <a:solidFill>
                <a:schemeClr val="tx2"/>
              </a:solidFill>
            </a:endParaRPr>
          </a:p>
        </p:txBody>
      </p:sp>
    </p:spTree>
    <p:extLst>
      <p:ext uri="{BB962C8B-B14F-4D97-AF65-F5344CB8AC3E}">
        <p14:creationId xmlns:p14="http://schemas.microsoft.com/office/powerpoint/2010/main" val="30657171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2924944"/>
            <a:ext cx="9753600" cy="1325562"/>
          </a:xfrm>
        </p:spPr>
        <p:txBody>
          <a:bodyPr>
            <a:normAutofit fontScale="90000"/>
          </a:bodyPr>
          <a:lstStyle/>
          <a:p>
            <a:pPr algn="ctr"/>
            <a:r>
              <a:rPr lang="en-US" b="1" dirty="0"/>
              <a:t>What Should We Do When We Come upon a Detour in Our Journey of Life?</a:t>
            </a:r>
            <a:br>
              <a:rPr lang="en-US" b="1" dirty="0"/>
            </a:br>
            <a:br>
              <a:rPr lang="en-US" b="1" dirty="0"/>
            </a:br>
            <a:br>
              <a:rPr lang="en-US" b="1" dirty="0"/>
            </a:br>
            <a:r>
              <a:rPr lang="en-US" b="1" dirty="0"/>
              <a:t>We All must Realize That A DETOUR </a:t>
            </a:r>
            <a:r>
              <a:rPr lang="en-US" b="1" dirty="0" err="1"/>
              <a:t>ServeS</a:t>
            </a:r>
            <a:r>
              <a:rPr lang="en-US" b="1" dirty="0"/>
              <a:t> a Purpose That Doesn’t </a:t>
            </a:r>
            <a:br>
              <a:rPr lang="en-US" b="1" dirty="0"/>
            </a:br>
            <a:r>
              <a:rPr lang="en-US" b="1" dirty="0"/>
              <a:t>Seem Clear</a:t>
            </a:r>
            <a:br>
              <a:rPr lang="en-US" b="1" dirty="0"/>
            </a:br>
            <a:r>
              <a:rPr lang="en-US" b="1" dirty="0"/>
              <a:t>at the Beginning. </a:t>
            </a:r>
            <a:endParaRPr lang="en-US" dirty="0"/>
          </a:p>
        </p:txBody>
      </p:sp>
    </p:spTree>
    <p:extLst>
      <p:ext uri="{BB962C8B-B14F-4D97-AF65-F5344CB8AC3E}">
        <p14:creationId xmlns:p14="http://schemas.microsoft.com/office/powerpoint/2010/main" val="1982292017"/>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 DO THEY KEEP US FROM </a:t>
            </a:r>
            <a:r>
              <a:rPr lang="en-US" b="1" u="sng" dirty="0"/>
              <a:t>HURTFUL</a:t>
            </a:r>
            <a:r>
              <a:rPr lang="en-US" b="1" dirty="0"/>
              <a:t> EVENTS? (Acts 13:46)</a:t>
            </a:r>
            <a:endParaRPr lang="en-US" dirty="0"/>
          </a:p>
        </p:txBody>
      </p:sp>
      <p:sp>
        <p:nvSpPr>
          <p:cNvPr id="4" name="Content Placeholder 3">
            <a:extLst>
              <a:ext uri="{FF2B5EF4-FFF2-40B4-BE49-F238E27FC236}">
                <a16:creationId xmlns:a16="http://schemas.microsoft.com/office/drawing/2014/main" id="{080EFACF-0193-4895-BD56-C6AAA633C055}"/>
              </a:ext>
            </a:extLst>
          </p:cNvPr>
          <p:cNvSpPr>
            <a:spLocks noGrp="1"/>
          </p:cNvSpPr>
          <p:nvPr>
            <p:ph idx="1"/>
          </p:nvPr>
        </p:nvSpPr>
        <p:spPr/>
        <p:txBody>
          <a:bodyPr>
            <a:normAutofit/>
          </a:bodyPr>
          <a:lstStyle/>
          <a:p>
            <a:pPr marL="45720" indent="0">
              <a:buNone/>
            </a:pPr>
            <a:r>
              <a:rPr lang="en-US" sz="3600" b="1" i="1" dirty="0">
                <a:solidFill>
                  <a:schemeClr val="tx2"/>
                </a:solidFill>
              </a:rPr>
              <a:t>“The Holy Spirit said, ‘Set apart for me Barnabas and Saul for the work to which I have called them.”</a:t>
            </a:r>
          </a:p>
          <a:p>
            <a:pPr marL="45720" indent="0">
              <a:buNone/>
            </a:pPr>
            <a:r>
              <a:rPr lang="en-CA" sz="3600" b="1" i="1" dirty="0">
                <a:solidFill>
                  <a:schemeClr val="tx2"/>
                </a:solidFill>
              </a:rPr>
              <a:t>								Acts 13:2</a:t>
            </a:r>
            <a:endParaRPr lang="en-CA" sz="3600" b="1" dirty="0">
              <a:solidFill>
                <a:schemeClr val="tx2"/>
              </a:solidFill>
            </a:endParaRPr>
          </a:p>
        </p:txBody>
      </p:sp>
    </p:spTree>
    <p:extLst>
      <p:ext uri="{BB962C8B-B14F-4D97-AF65-F5344CB8AC3E}">
        <p14:creationId xmlns:p14="http://schemas.microsoft.com/office/powerpoint/2010/main" val="15515146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 DO THEY KEEP US FROM </a:t>
            </a:r>
            <a:r>
              <a:rPr lang="en-US" b="1" u="sng" dirty="0"/>
              <a:t>HURTFUL</a:t>
            </a:r>
            <a:r>
              <a:rPr lang="en-US" b="1" dirty="0"/>
              <a:t> EVENTS? (Acts 13:46)</a:t>
            </a:r>
            <a:endParaRPr lang="en-US" dirty="0"/>
          </a:p>
        </p:txBody>
      </p:sp>
      <p:sp>
        <p:nvSpPr>
          <p:cNvPr id="4" name="Content Placeholder 3">
            <a:extLst>
              <a:ext uri="{FF2B5EF4-FFF2-40B4-BE49-F238E27FC236}">
                <a16:creationId xmlns:a16="http://schemas.microsoft.com/office/drawing/2014/main" id="{080EFACF-0193-4895-BD56-C6AAA633C055}"/>
              </a:ext>
            </a:extLst>
          </p:cNvPr>
          <p:cNvSpPr>
            <a:spLocks noGrp="1"/>
          </p:cNvSpPr>
          <p:nvPr>
            <p:ph idx="1"/>
          </p:nvPr>
        </p:nvSpPr>
        <p:spPr>
          <a:xfrm>
            <a:off x="1217614" y="1828800"/>
            <a:ext cx="9753600" cy="4912568"/>
          </a:xfrm>
        </p:spPr>
        <p:txBody>
          <a:bodyPr>
            <a:normAutofit fontScale="92500" lnSpcReduction="20000"/>
          </a:bodyPr>
          <a:lstStyle/>
          <a:p>
            <a:pPr marL="45720" indent="0">
              <a:buNone/>
            </a:pPr>
            <a:r>
              <a:rPr lang="en-US" sz="3900" b="1" i="1" dirty="0">
                <a:solidFill>
                  <a:schemeClr val="tx2"/>
                </a:solidFill>
              </a:rPr>
              <a:t>“Then Paul and Barnabas answered them boldly: ‘We had to speak the word of God to you (the Jews) first. Since you reject it and do not consider yourselves worthy of eternal life, we now turn to the Gentiles.</a:t>
            </a:r>
          </a:p>
          <a:p>
            <a:pPr marL="45720" indent="0">
              <a:buNone/>
            </a:pPr>
            <a:r>
              <a:rPr lang="en-US" sz="3900" b="1" i="1" dirty="0">
                <a:solidFill>
                  <a:schemeClr val="tx2"/>
                </a:solidFill>
              </a:rPr>
              <a:t>47. For this is what the Lord has commanded us: ‘I have made you a light for the Gentiles, that you may bring salvation to the ends of the earth.”</a:t>
            </a:r>
          </a:p>
          <a:p>
            <a:pPr marL="45720" indent="0">
              <a:buNone/>
            </a:pPr>
            <a:r>
              <a:rPr lang="en-US" sz="3900" b="1" i="1" dirty="0">
                <a:solidFill>
                  <a:schemeClr val="tx2"/>
                </a:solidFill>
              </a:rPr>
              <a:t>							</a:t>
            </a:r>
            <a:r>
              <a:rPr lang="en-CA" sz="3900" b="1" i="1" dirty="0">
                <a:solidFill>
                  <a:schemeClr val="tx2"/>
                </a:solidFill>
              </a:rPr>
              <a:t>Acts 13:46,47</a:t>
            </a:r>
            <a:endParaRPr lang="en-CA" sz="3900" b="1" dirty="0">
              <a:solidFill>
                <a:schemeClr val="tx2"/>
              </a:solidFill>
            </a:endParaRPr>
          </a:p>
          <a:p>
            <a:pPr marL="45720" indent="0">
              <a:buNone/>
            </a:pPr>
            <a:endParaRPr lang="en-CA" sz="3600" b="1" dirty="0">
              <a:solidFill>
                <a:schemeClr val="tx2"/>
              </a:solidFill>
            </a:endParaRPr>
          </a:p>
        </p:txBody>
      </p:sp>
    </p:spTree>
    <p:extLst>
      <p:ext uri="{BB962C8B-B14F-4D97-AF65-F5344CB8AC3E}">
        <p14:creationId xmlns:p14="http://schemas.microsoft.com/office/powerpoint/2010/main" val="237501260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73" y="404664"/>
            <a:ext cx="4320479" cy="3168352"/>
          </a:xfrm>
        </p:spPr>
        <p:txBody>
          <a:bodyPr/>
          <a:lstStyle/>
          <a:p>
            <a:r>
              <a:rPr lang="en-US" b="1" dirty="0"/>
              <a:t>II. DO THEY PROTECT US FROM </a:t>
            </a:r>
            <a:r>
              <a:rPr lang="en-US" b="1" u="sng" dirty="0"/>
              <a:t>HARMFUL</a:t>
            </a:r>
            <a:r>
              <a:rPr lang="en-US" b="1" dirty="0"/>
              <a:t> EVENTS?</a:t>
            </a:r>
            <a:endParaRPr lang="en-US" dirty="0"/>
          </a:p>
        </p:txBody>
      </p:sp>
      <p:sp>
        <p:nvSpPr>
          <p:cNvPr id="5" name="Content Placeholder 4"/>
          <p:cNvSpPr>
            <a:spLocks noGrp="1"/>
          </p:cNvSpPr>
          <p:nvPr>
            <p:ph idx="1"/>
          </p:nvPr>
        </p:nvSpPr>
        <p:spPr>
          <a:xfrm>
            <a:off x="5086299" y="116632"/>
            <a:ext cx="7102525" cy="6741368"/>
          </a:xfrm>
        </p:spPr>
        <p:txBody>
          <a:bodyPr/>
          <a:lstStyle/>
          <a:p>
            <a:pPr marL="45720" indent="0">
              <a:buNone/>
            </a:pPr>
            <a:r>
              <a:rPr lang="en-US" sz="3200" b="1" i="1" dirty="0">
                <a:solidFill>
                  <a:schemeClr val="tx2"/>
                </a:solidFill>
              </a:rPr>
              <a:t>“Then Paul and Barnabas answered them boldly: ‘We had to speak the word of God to you (the Jews) first. Since you reject it and do not consider yourselves worthy of eternal life, we now turn to the Gentiles.</a:t>
            </a:r>
          </a:p>
          <a:p>
            <a:pPr marL="45720" indent="0">
              <a:buNone/>
            </a:pPr>
            <a:r>
              <a:rPr lang="en-US" sz="3200" b="1" i="1" dirty="0">
                <a:solidFill>
                  <a:schemeClr val="tx2"/>
                </a:solidFill>
              </a:rPr>
              <a:t>47. For this is what the Lord has commanded us: ‘I have made you a light for the Gentiles, that you may bring salvation to the ends of the earth.”</a:t>
            </a:r>
          </a:p>
          <a:p>
            <a:pPr marL="45720" indent="0">
              <a:buNone/>
            </a:pPr>
            <a:r>
              <a:rPr lang="en-CA" sz="3200" b="1" i="1" dirty="0">
                <a:solidFill>
                  <a:schemeClr val="tx2"/>
                </a:solidFill>
              </a:rPr>
              <a:t>Acts 13:46,47</a:t>
            </a:r>
            <a:endParaRPr lang="en-CA" sz="3200" b="1" dirty="0">
              <a:solidFill>
                <a:schemeClr val="tx2"/>
              </a:solidFill>
            </a:endParaRPr>
          </a:p>
          <a:p>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14:19-20)</a:t>
            </a:r>
            <a:endParaRPr lang="en-US" sz="3600" dirty="0">
              <a:solidFill>
                <a:schemeClr val="tx2"/>
              </a:solidFill>
            </a:endParaRPr>
          </a:p>
        </p:txBody>
      </p:sp>
    </p:spTree>
    <p:extLst>
      <p:ext uri="{BB962C8B-B14F-4D97-AF65-F5344CB8AC3E}">
        <p14:creationId xmlns:p14="http://schemas.microsoft.com/office/powerpoint/2010/main" val="1290528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73" y="404664"/>
            <a:ext cx="4320479" cy="3168352"/>
          </a:xfrm>
        </p:spPr>
        <p:txBody>
          <a:bodyPr/>
          <a:lstStyle/>
          <a:p>
            <a:r>
              <a:rPr lang="en-US" b="1" dirty="0"/>
              <a:t>II. DO THEY PROTECT US FROM </a:t>
            </a:r>
            <a:r>
              <a:rPr lang="en-US" b="1" u="sng" dirty="0"/>
              <a:t>HARMFUL</a:t>
            </a:r>
            <a:r>
              <a:rPr lang="en-US" b="1" dirty="0"/>
              <a:t> EVENTS?</a:t>
            </a:r>
            <a:endParaRPr lang="en-US" dirty="0"/>
          </a:p>
        </p:txBody>
      </p:sp>
      <p:sp>
        <p:nvSpPr>
          <p:cNvPr id="5" name="Content Placeholder 4"/>
          <p:cNvSpPr>
            <a:spLocks noGrp="1"/>
          </p:cNvSpPr>
          <p:nvPr>
            <p:ph idx="1"/>
          </p:nvPr>
        </p:nvSpPr>
        <p:spPr>
          <a:xfrm>
            <a:off x="5086299" y="116632"/>
            <a:ext cx="7102525" cy="6741368"/>
          </a:xfrm>
        </p:spPr>
        <p:txBody>
          <a:bodyPr/>
          <a:lstStyle/>
          <a:p>
            <a:pPr marL="45720" indent="0">
              <a:buNone/>
            </a:pPr>
            <a:r>
              <a:rPr lang="en-US" sz="3600" b="1" i="1" dirty="0">
                <a:solidFill>
                  <a:schemeClr val="tx2"/>
                </a:solidFill>
              </a:rPr>
              <a:t>“We are bringing you good news, telling you to turn from these worthless things to the living God, who made the heavens and the earth and the sea and everything in them.”</a:t>
            </a:r>
          </a:p>
          <a:p>
            <a:pPr marL="45720" indent="0">
              <a:buNone/>
            </a:pPr>
            <a:r>
              <a:rPr lang="en-CA" sz="3600" b="1" i="1" dirty="0">
                <a:solidFill>
                  <a:schemeClr val="tx2"/>
                </a:solidFill>
              </a:rPr>
              <a:t>					Acts 14:15</a:t>
            </a:r>
            <a:endParaRPr lang="en-CA" sz="3600" b="1" dirty="0">
              <a:solidFill>
                <a:schemeClr val="tx2"/>
              </a:solidFill>
            </a:endParaRPr>
          </a:p>
          <a:p>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14:19-20)</a:t>
            </a:r>
            <a:endParaRPr lang="en-US" sz="3600" dirty="0">
              <a:solidFill>
                <a:schemeClr val="tx2"/>
              </a:solidFill>
            </a:endParaRPr>
          </a:p>
        </p:txBody>
      </p:sp>
    </p:spTree>
    <p:extLst>
      <p:ext uri="{BB962C8B-B14F-4D97-AF65-F5344CB8AC3E}">
        <p14:creationId xmlns:p14="http://schemas.microsoft.com/office/powerpoint/2010/main" val="28148511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73" y="404664"/>
            <a:ext cx="4320479" cy="3168352"/>
          </a:xfrm>
        </p:spPr>
        <p:txBody>
          <a:bodyPr/>
          <a:lstStyle/>
          <a:p>
            <a:r>
              <a:rPr lang="en-US" b="1" dirty="0"/>
              <a:t>II. DO THEY PROTECT US FROM </a:t>
            </a:r>
            <a:r>
              <a:rPr lang="en-US" b="1" u="sng" dirty="0"/>
              <a:t>HARMFUL</a:t>
            </a:r>
            <a:r>
              <a:rPr lang="en-US" b="1" dirty="0"/>
              <a:t> EVENTS?</a:t>
            </a:r>
            <a:endParaRPr lang="en-US" dirty="0"/>
          </a:p>
        </p:txBody>
      </p:sp>
      <p:sp>
        <p:nvSpPr>
          <p:cNvPr id="5" name="Content Placeholder 4"/>
          <p:cNvSpPr>
            <a:spLocks noGrp="1"/>
          </p:cNvSpPr>
          <p:nvPr>
            <p:ph idx="1"/>
          </p:nvPr>
        </p:nvSpPr>
        <p:spPr>
          <a:xfrm>
            <a:off x="5086299" y="116632"/>
            <a:ext cx="7102525" cy="6741368"/>
          </a:xfrm>
        </p:spPr>
        <p:txBody>
          <a:bodyPr/>
          <a:lstStyle/>
          <a:p>
            <a:pPr marL="45720" indent="0">
              <a:buNone/>
            </a:pPr>
            <a:r>
              <a:rPr lang="en-US" sz="3600" b="1" i="1" dirty="0">
                <a:solidFill>
                  <a:schemeClr val="tx2"/>
                </a:solidFill>
              </a:rPr>
              <a:t>“Then some Jews came from Antioch and Iconium and won the crowd over. </a:t>
            </a:r>
            <a:r>
              <a:rPr lang="en-US" sz="3600" b="1" i="1" u="sng" dirty="0">
                <a:solidFill>
                  <a:schemeClr val="tx2"/>
                </a:solidFill>
              </a:rPr>
              <a:t>They stoned Paul and dragged him outside the city, thinking he was dead</a:t>
            </a:r>
            <a:r>
              <a:rPr lang="en-US" sz="3600" b="1" i="1" dirty="0">
                <a:solidFill>
                  <a:schemeClr val="tx2"/>
                </a:solidFill>
              </a:rPr>
              <a:t>. </a:t>
            </a:r>
          </a:p>
          <a:p>
            <a:pPr marL="45720" indent="0">
              <a:buNone/>
            </a:pPr>
            <a:r>
              <a:rPr lang="en-US" sz="3600" b="1" i="1" dirty="0">
                <a:solidFill>
                  <a:schemeClr val="tx2"/>
                </a:solidFill>
              </a:rPr>
              <a:t>20. But after the disciples had gathered around him, he got up and went back into the city. The next day he and Barnabas left for </a:t>
            </a:r>
            <a:r>
              <a:rPr lang="en-US" sz="3600" b="1" i="1" dirty="0" err="1">
                <a:solidFill>
                  <a:schemeClr val="tx2"/>
                </a:solidFill>
              </a:rPr>
              <a:t>Derbe</a:t>
            </a:r>
            <a:r>
              <a:rPr lang="en-US" sz="3600" b="1" i="1" dirty="0">
                <a:solidFill>
                  <a:schemeClr val="tx2"/>
                </a:solidFill>
              </a:rPr>
              <a:t>.”</a:t>
            </a:r>
          </a:p>
          <a:p>
            <a:pPr marL="45720" indent="0">
              <a:buNone/>
            </a:pPr>
            <a:r>
              <a:rPr lang="en-CA" sz="3600" b="1" i="1" dirty="0">
                <a:solidFill>
                  <a:schemeClr val="tx2"/>
                </a:solidFill>
              </a:rPr>
              <a:t>				Acts 14:19,20</a:t>
            </a:r>
            <a:endParaRPr lang="en-CA" sz="3600" b="1" dirty="0">
              <a:solidFill>
                <a:schemeClr val="tx2"/>
              </a:solidFill>
            </a:endParaRPr>
          </a:p>
          <a:p>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14:19-20)</a:t>
            </a:r>
            <a:endParaRPr lang="en-US" sz="3600" dirty="0">
              <a:solidFill>
                <a:schemeClr val="tx2"/>
              </a:solidFill>
            </a:endParaRPr>
          </a:p>
        </p:txBody>
      </p:sp>
    </p:spTree>
    <p:extLst>
      <p:ext uri="{BB962C8B-B14F-4D97-AF65-F5344CB8AC3E}">
        <p14:creationId xmlns:p14="http://schemas.microsoft.com/office/powerpoint/2010/main" val="2231547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73" y="404664"/>
            <a:ext cx="4320479" cy="3168352"/>
          </a:xfrm>
        </p:spPr>
        <p:txBody>
          <a:bodyPr/>
          <a:lstStyle/>
          <a:p>
            <a:r>
              <a:rPr lang="en-US" b="1" dirty="0"/>
              <a:t>II. DO THEY PROTECT US FROM </a:t>
            </a:r>
            <a:r>
              <a:rPr lang="en-US" b="1" u="sng" dirty="0"/>
              <a:t>HARMFUL</a:t>
            </a:r>
            <a:r>
              <a:rPr lang="en-US" b="1" dirty="0"/>
              <a:t> EVENTS?</a:t>
            </a:r>
            <a:endParaRPr lang="en-US" dirty="0"/>
          </a:p>
        </p:txBody>
      </p:sp>
      <p:sp>
        <p:nvSpPr>
          <p:cNvPr id="5" name="Content Placeholder 4"/>
          <p:cNvSpPr>
            <a:spLocks noGrp="1"/>
          </p:cNvSpPr>
          <p:nvPr>
            <p:ph idx="1"/>
          </p:nvPr>
        </p:nvSpPr>
        <p:spPr>
          <a:xfrm>
            <a:off x="5086299" y="116632"/>
            <a:ext cx="7102525" cy="6741368"/>
          </a:xfrm>
        </p:spPr>
        <p:txBody>
          <a:bodyPr/>
          <a:lstStyle/>
          <a:p>
            <a:pPr marL="45720" indent="0">
              <a:buNone/>
            </a:pPr>
            <a:r>
              <a:rPr lang="en-US" sz="3600" b="1" dirty="0">
                <a:solidFill>
                  <a:schemeClr val="tx2"/>
                </a:solidFill>
              </a:rPr>
              <a:t>“Bad people will often travel further to do evil than good people will to do good; and wicked people often show more zeal in opposing the gospel than professed Christians do in advancing it.”</a:t>
            </a:r>
          </a:p>
          <a:p>
            <a:pPr marL="45720" indent="0" algn="r">
              <a:buNone/>
            </a:pPr>
            <a:r>
              <a:rPr lang="en-CA" sz="3600" b="1" dirty="0">
                <a:solidFill>
                  <a:schemeClr val="tx2"/>
                </a:solidFill>
              </a:rPr>
              <a:t>Barnes' Notes</a:t>
            </a:r>
          </a:p>
          <a:p>
            <a:pPr marL="45720" indent="0" algn="r">
              <a:buNone/>
            </a:pPr>
            <a:r>
              <a:rPr lang="en-US" sz="3600" b="1" dirty="0">
                <a:solidFill>
                  <a:schemeClr val="tx2"/>
                </a:solidFill>
              </a:rPr>
              <a:t>Electronic Database Copyright © 1997, 2003, 2005, 2006 </a:t>
            </a:r>
          </a:p>
          <a:p>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14:19-20)</a:t>
            </a:r>
            <a:endParaRPr lang="en-US" sz="3600" dirty="0">
              <a:solidFill>
                <a:schemeClr val="tx2"/>
              </a:solidFill>
            </a:endParaRPr>
          </a:p>
        </p:txBody>
      </p:sp>
    </p:spTree>
    <p:extLst>
      <p:ext uri="{BB962C8B-B14F-4D97-AF65-F5344CB8AC3E}">
        <p14:creationId xmlns:p14="http://schemas.microsoft.com/office/powerpoint/2010/main" val="42688819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III. DO THEY GUIDE US TOWARD </a:t>
            </a:r>
            <a:r>
              <a:rPr lang="en-US" b="1" u="sng" dirty="0"/>
              <a:t>HELPFUL</a:t>
            </a:r>
            <a:r>
              <a:rPr lang="en-US" b="1" dirty="0"/>
              <a:t> EVENTS?</a:t>
            </a:r>
            <a:endParaRPr lang="en-US" dirty="0"/>
          </a:p>
        </p:txBody>
      </p:sp>
      <p:sp>
        <p:nvSpPr>
          <p:cNvPr id="6" name="Text Placeholder 5"/>
          <p:cNvSpPr>
            <a:spLocks noGrp="1"/>
          </p:cNvSpPr>
          <p:nvPr>
            <p:ph type="body" sz="half" idx="2"/>
          </p:nvPr>
        </p:nvSpPr>
        <p:spPr/>
        <p:txBody>
          <a:bodyPr>
            <a:normAutofit/>
          </a:bodyPr>
          <a:lstStyle/>
          <a:p>
            <a:r>
              <a:rPr lang="en-US" sz="3600" b="1" dirty="0">
                <a:solidFill>
                  <a:schemeClr val="tx2"/>
                </a:solidFill>
              </a:rPr>
              <a:t>(Acts 16:1-10)</a:t>
            </a:r>
            <a:endParaRPr lang="en-US" sz="3600" dirty="0">
              <a:solidFill>
                <a:schemeClr val="tx2"/>
              </a:solidFill>
            </a:endParaRPr>
          </a:p>
        </p:txBody>
      </p:sp>
      <p:sp>
        <p:nvSpPr>
          <p:cNvPr id="7" name="Rectangle 6">
            <a:extLst>
              <a:ext uri="{FF2B5EF4-FFF2-40B4-BE49-F238E27FC236}">
                <a16:creationId xmlns:a16="http://schemas.microsoft.com/office/drawing/2014/main" id="{4D9D06C1-6043-4E82-92A2-24B6E5BAE722}"/>
              </a:ext>
            </a:extLst>
          </p:cNvPr>
          <p:cNvSpPr/>
          <p:nvPr/>
        </p:nvSpPr>
        <p:spPr>
          <a:xfrm>
            <a:off x="5158308" y="29276"/>
            <a:ext cx="7030517" cy="6740307"/>
          </a:xfrm>
          <a:prstGeom prst="rect">
            <a:avLst/>
          </a:prstGeom>
          <a:solidFill>
            <a:schemeClr val="bg1">
              <a:lumMod val="95000"/>
            </a:schemeClr>
          </a:solidFill>
        </p:spPr>
        <p:txBody>
          <a:bodyPr wrap="square">
            <a:spAutoFit/>
          </a:bodyPr>
          <a:lstStyle/>
          <a:p>
            <a:r>
              <a:rPr lang="en-US" sz="3600" b="1" i="1" dirty="0"/>
              <a:t>“Paul and his companions traveled throughout the region of Phrygia and Galatia, </a:t>
            </a:r>
            <a:r>
              <a:rPr lang="en-US" sz="3600" b="1" i="1" u="sng" dirty="0"/>
              <a:t>having been kept by the Holy Spirit from preaching the word in the province of Asia</a:t>
            </a:r>
            <a:r>
              <a:rPr lang="en-US" sz="3600" b="1" i="1" dirty="0"/>
              <a:t>.</a:t>
            </a:r>
          </a:p>
          <a:p>
            <a:pPr marR="21600"/>
            <a:r>
              <a:rPr lang="en-US" sz="3600" b="1" i="1" dirty="0"/>
              <a:t>7.  When they came to the border of </a:t>
            </a:r>
            <a:r>
              <a:rPr lang="en-US" sz="3600" b="1" i="1" dirty="0" err="1"/>
              <a:t>Mysia</a:t>
            </a:r>
            <a:r>
              <a:rPr lang="en-US" sz="3600" b="1" i="1" dirty="0"/>
              <a:t>, </a:t>
            </a:r>
            <a:r>
              <a:rPr lang="en-US" sz="3600" b="1" i="1" u="sng" dirty="0"/>
              <a:t>they tried to enter Bithynia, but the Spirit of Jesus would not allow them to.</a:t>
            </a:r>
            <a:r>
              <a:rPr lang="en-US" sz="3600" b="1" i="1" dirty="0"/>
              <a:t>”</a:t>
            </a:r>
          </a:p>
          <a:p>
            <a:pPr algn="r"/>
            <a:r>
              <a:rPr lang="en-CA" sz="3600" b="1" i="1" dirty="0"/>
              <a:t>			Acts 16:6,7</a:t>
            </a:r>
            <a:endParaRPr lang="en-CA" sz="3600" b="1" dirty="0"/>
          </a:p>
        </p:txBody>
      </p:sp>
    </p:spTree>
    <p:extLst>
      <p:ext uri="{BB962C8B-B14F-4D97-AF65-F5344CB8AC3E}">
        <p14:creationId xmlns:p14="http://schemas.microsoft.com/office/powerpoint/2010/main" val="18709390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theme/theme1.xml><?xml version="1.0" encoding="utf-8"?>
<a:theme xmlns:a="http://schemas.openxmlformats.org/drawingml/2006/main" name="Continental Europe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European continent presentation (widescreen).potx" id="{93DEBF6E-C676-4C72-9DD7-621273DDECFE}" vid="{719760C6-CFEC-4778-9111-FACB3746580C}"/>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European continent presentation (widescreen)</Template>
  <TotalTime>293</TotalTime>
  <Words>787</Words>
  <Application>Microsoft Office PowerPoint</Application>
  <PresentationFormat>Custom</PresentationFormat>
  <Paragraphs>59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Continental Europe 16x9</vt:lpstr>
      <vt:lpstr>NAVIGATING TOWARD OUR DESTINY Part IX Navigating the Detours of Life</vt:lpstr>
      <vt:lpstr>What Should We Do When We Come upon a Detour in Our Journey of Life?   We All must Realize That A DETOUR ServeS a Purpose That Doesn’t  Seem Clear at the Beginning. </vt:lpstr>
      <vt:lpstr>I. DO THEY KEEP US FROM HURTFUL EVENTS? (Acts 13:46)</vt:lpstr>
      <vt:lpstr>I. DO THEY KEEP US FROM HURTFUL EVENTS? (Acts 13:46)</vt:lpstr>
      <vt:lpstr>II. DO THEY PROTECT US FROM HARMFUL EVENTS?</vt:lpstr>
      <vt:lpstr>II. DO THEY PROTECT US FROM HARMFUL EVENTS?</vt:lpstr>
      <vt:lpstr>II. DO THEY PROTECT US FROM HARMFUL EVENTS?</vt:lpstr>
      <vt:lpstr>II. DO THEY PROTECT US FROM HARMFUL EVENTS?</vt:lpstr>
      <vt:lpstr>III. DO THEY GUIDE US TOWARD HELPFUL EVENTS?</vt:lpstr>
      <vt:lpstr>III. DO THEY GUIDE US TOWARD HELPFUL EVENTS?</vt:lpstr>
      <vt:lpstr>III. DO THEY GUIDE US TOWARD HELPFUL EVENTS?</vt:lpstr>
      <vt:lpstr>III. DO THEY GUIDE US TOWARD HELPFUL EVENTS?</vt:lpstr>
      <vt:lpstr>III. DO THEY GUIDE US TOWARD HELPFUL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TOWARD OUR DESTINY Part IX Navigating the Detours of Life</dc:title>
  <dc:creator>Brad Montsion</dc:creator>
  <cp:lastModifiedBy>Brad Montsion</cp:lastModifiedBy>
  <cp:revision>7</cp:revision>
  <dcterms:created xsi:type="dcterms:W3CDTF">2018-09-08T19:22:17Z</dcterms:created>
  <dcterms:modified xsi:type="dcterms:W3CDTF">2018-09-09T00:15:31Z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