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99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DBAB2-3AB2-4AD1-828C-E2A41F92E050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97FFF-36DF-4B44-9055-E97628A4EC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252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97FFF-36DF-4B44-9055-E97628A4ECD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4033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A23CA-4FA8-05AD-0B13-434604BDB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5B76C8-B8DC-218E-9FC8-3D67C1F8FF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4465F6-82DF-D0E3-DE93-00FD6E8C4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0D0F7-09F1-F902-9B7B-4164312ADD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97FFF-36DF-4B44-9055-E97628A4ECD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526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E3925-C060-C275-FB3A-1D9E5F796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80FC91-E0AC-F48A-CA44-13B0518597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0AAB65-3ADD-5306-9856-44B57A0ED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5C018-FC71-D45C-3684-B541FDAAE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97FFF-36DF-4B44-9055-E97628A4ECD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67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ACBA7-C31C-992F-F35F-BED3AF298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F7B81D-7F09-FDA2-478A-C9C8E0209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55FD9B-D586-DF02-C2F7-51D100AC78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E7B66-49EC-6F0C-72A3-0D1280C6B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97FFF-36DF-4B44-9055-E97628A4ECD5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860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4E16-55B5-7AD0-7582-B67C19925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4A30E0-899D-C494-6DA0-E88D6EED8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7F17-AAD2-94A2-29DB-9B05102C8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8A10-B524-4ACB-A9F0-1376CD22F473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37EFF-D566-AF04-A629-2A9745A48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70BA-8CB5-3609-4B97-E164D182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51F-E8DB-4FCC-ABC1-6D4431B8FE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0238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F3EE-08D5-9C1B-AE97-BEB2047D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B3CD3-1594-A7F1-672F-3EBDE8770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1A213-8DC6-7DE5-951B-605E3A543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8A10-B524-4ACB-A9F0-1376CD22F473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CF864-5ACD-7515-3F23-AC4BB6932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127E0-F968-3312-F477-2106847CD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51F-E8DB-4FCC-ABC1-6D4431B8FE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3471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23A088-361F-D261-8BC9-5666CE5F6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10508-229A-F0A3-8310-250DC29A6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5AE3B-5C9B-9857-348F-6E5B2B38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8A10-B524-4ACB-A9F0-1376CD22F473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BCD19-4E93-AA7F-4265-5C6E760F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80D13-B081-20EC-0ADF-9665D402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51F-E8DB-4FCC-ABC1-6D4431B8FE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7489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99CCB-3D17-CE40-510E-90A4AD95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27263-BE3C-0F94-91C6-0C308106C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0ED3A-4CF8-31ED-1142-ACCDC3F5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8A10-B524-4ACB-A9F0-1376CD22F473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AD464-CC6E-DCE7-7300-693D78AA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EB164-CF85-A84F-F984-4C8E5C092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51F-E8DB-4FCC-ABC1-6D4431B8FE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9667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B4EFF-C988-0267-008B-6DC52C4D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2AD94-39B7-30B7-067E-47CF40B01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DDE39-1149-FB1C-7240-C0AC675FC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8A10-B524-4ACB-A9F0-1376CD22F473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B9309-A1CA-71D0-444C-04B306AE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63F5D-26CC-5874-E130-BD9F9519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51F-E8DB-4FCC-ABC1-6D4431B8FE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2625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BCF3-754B-C267-4CE7-8C131F39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B0D7F-BFDD-C25C-1F2A-20823D4B5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5FE9C-042F-A505-7210-2478EDA17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F98D4-87D0-45D8-5E58-6AB2E91CC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8A10-B524-4ACB-A9F0-1376CD22F473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CC8D5-FF8B-072F-3368-BBCB66EB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8F57D-47A5-B41A-1474-D3A0365C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51F-E8DB-4FCC-ABC1-6D4431B8FE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4539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7E5A-A2EB-FB87-E58D-95E03DF1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5FF8F-74F0-A2CC-E175-1BE703C79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F3340-CA52-76E6-7E11-CF75552DC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4C42EC-B831-6F54-7565-441FCB7C8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D8C1A4-E229-6909-0DC0-EF2C11C19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B07F08-1EAB-439A-DF5D-7AC25243F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8A10-B524-4ACB-A9F0-1376CD22F473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59C2A-4121-E52E-9B49-82C72AA99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EFB2A2-C1C8-2A53-1B7E-8F9E6458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51F-E8DB-4FCC-ABC1-6D4431B8FE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8656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9843-7ACB-69CC-5C36-D6FBEA06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5FEBAA-84D1-D419-F64C-243406CB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8A10-B524-4ACB-A9F0-1376CD22F473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09207-BAB4-B0E8-97FB-749CCBC4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FC4B8-5480-1EA3-24C3-B12D5688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51F-E8DB-4FCC-ABC1-6D4431B8FE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0923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A65A4-1AF1-B411-0DFD-B7F32D7C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8A10-B524-4ACB-A9F0-1376CD22F473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F98A2A-E912-8014-38FF-A74970D11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5A26A-C90E-8D57-8926-EC093F2F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51F-E8DB-4FCC-ABC1-6D4431B8FE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256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6948-9064-73F8-B02C-25DF20C29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1FA8D-0612-03C6-857F-F04A14CD9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08EAF-1005-E3FF-FB72-9E9DEF81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5B13B-E2C9-038B-6A7D-AA2B6415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8A10-B524-4ACB-A9F0-1376CD22F473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B079D-DEB8-CF82-E0EE-8C1BC0B6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F700B-6F6A-4EC5-D7A4-45DA3B33E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51F-E8DB-4FCC-ABC1-6D4431B8FE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6789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FC7A-8967-0F1A-4B45-476B6038C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05CFD-E907-B6BF-06FC-ABE2F9F61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838A8-14EC-E375-33C0-F7C9BE988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C4DF3-B290-C85E-E8C3-B654C16A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8A10-B524-4ACB-A9F0-1376CD22F473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F9829-3DE9-6672-D87D-9DC78849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4FCF0-94DB-F58B-3E4B-4A22AFB8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51F-E8DB-4FCC-ABC1-6D4431B8FE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0952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F3BFFD-4583-DB08-883B-7C142350E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8AED7-1609-C628-DF1D-097D8D74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1E15-3755-9B59-64D5-4455F6CC0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B78A10-B524-4ACB-A9F0-1376CD22F473}" type="datetimeFigureOut">
              <a:rPr lang="en-CA" smtClean="0"/>
              <a:t>2025-04-03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D42AC-2BB6-929B-9BA2-87796B929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15F07-4521-AC63-4EF8-7F4A2FECA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EE451F-E8DB-4FCC-ABC1-6D4431B8FE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024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ed wax seal with a symbol on it&#10;&#10;AI-generated content may be incorrect.">
            <a:extLst>
              <a:ext uri="{FF2B5EF4-FFF2-40B4-BE49-F238E27FC236}">
                <a16:creationId xmlns:a16="http://schemas.microsoft.com/office/drawing/2014/main" id="{E637DF8B-D852-4E52-7DAC-C00FDFF16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9" r="8706" b="-1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9CFC24-5D6B-9994-E441-7708814FF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" y="2371369"/>
            <a:ext cx="3161940" cy="2640247"/>
          </a:xfrm>
        </p:spPr>
        <p:txBody>
          <a:bodyPr>
            <a:normAutofit fontScale="90000"/>
          </a:bodyPr>
          <a:lstStyle/>
          <a:p>
            <a:r>
              <a:rPr lang="en-CA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br>
              <a:rPr lang="en-CA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SERMON ON THE MOUNT SERIES</a:t>
            </a:r>
            <a:br>
              <a:rPr lang="en-CA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CA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“OATHS - FROM A HEART OF INTEGRITY”</a:t>
            </a:r>
            <a:br>
              <a:rPr lang="en-CA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CA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6496F-7D71-A7EA-AE24-EF26DC2BC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202" y="5078291"/>
            <a:ext cx="3591766" cy="665802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Text:</a:t>
            </a:r>
          </a:p>
          <a:p>
            <a:r>
              <a:rPr lang="en-C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5:33–37</a:t>
            </a:r>
          </a:p>
        </p:txBody>
      </p:sp>
    </p:spTree>
    <p:extLst>
      <p:ext uri="{BB962C8B-B14F-4D97-AF65-F5344CB8AC3E}">
        <p14:creationId xmlns:p14="http://schemas.microsoft.com/office/powerpoint/2010/main" val="1089294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B7D975-85B0-DA00-DDEF-8FB6ACF13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DA8F5-8575-71DE-295A-7EB55CBEB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THE NEW STANDARD OF PRACTICE (Matthew 5:33-34, 37)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We Are to Show Integrity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Our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50460-A931-5431-B279-74820E4C782C}"/>
              </a:ext>
            </a:extLst>
          </p:cNvPr>
          <p:cNvSpPr txBox="1"/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0" i="1" u="none" strike="noStrike" baseline="0" dirty="0"/>
              <a:t>“But above all, my brethren, do not swear, either by heaven or by earth or with any other oath; </a:t>
            </a:r>
            <a:r>
              <a:rPr lang="en-US" sz="3200" b="1" i="1" u="none" strike="noStrike" baseline="0" dirty="0"/>
              <a:t>but your yes is to be yes, and your no, no,</a:t>
            </a:r>
            <a:r>
              <a:rPr lang="en-US" sz="3200" b="1" i="1" u="sng" strike="noStrike" baseline="0" dirty="0"/>
              <a:t> so that you may not fall under judgment</a:t>
            </a:r>
            <a:r>
              <a:rPr lang="en-US" sz="3200" b="1" i="1" u="none" strike="noStrike" baseline="0" dirty="0"/>
              <a:t>.”</a:t>
            </a:r>
            <a:endParaRPr lang="en-US" sz="3200" b="0" i="1" u="none" strike="noStrike" baseline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0" i="1" u="none" strike="noStrike" baseline="0" dirty="0"/>
              <a:t>		James 5:12 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3A1B5-B554-8029-96B6-F75426216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r="21829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0351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A6F60B-4E47-017A-449F-F03D3BC5B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2ED3046-8B25-67D1-8672-431FA4AD9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B90D6B-CE74-1EC6-6A35-A7B2A30C7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r="311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4028C14-9F2E-67EF-000D-81EF9E46F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994F2-B776-DEBF-7CB8-C0023EBD8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7847" y="196152"/>
            <a:ext cx="3822189" cy="18999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THE NEW STANDARD OF PRACTICE (Matthew 5:33-34, 37)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We Are to Show Integrity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Our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DB7EF-C042-F224-CDD1-AEC541011B72}"/>
              </a:ext>
            </a:extLst>
          </p:cNvPr>
          <p:cNvSpPr txBox="1"/>
          <p:nvPr/>
        </p:nvSpPr>
        <p:spPr>
          <a:xfrm>
            <a:off x="8176125" y="2562788"/>
            <a:ext cx="3822189" cy="458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CA" sz="2800" b="0" i="1" u="none" strike="noStrike" baseline="0" dirty="0"/>
              <a:t>“Let no one look down on your youthfulness, </a:t>
            </a:r>
            <a:r>
              <a:rPr lang="en-CA" sz="2800" b="1" i="1" u="none" strike="noStrike" baseline="0" dirty="0"/>
              <a:t>but rather in speech, conduct, love, faith and purity, show yourself an example of those who believe.”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CA" sz="2800" b="0" i="1" u="none" strike="noStrike" baseline="0" dirty="0"/>
              <a:t>				I Timothy 4:12</a:t>
            </a:r>
            <a:r>
              <a:rPr lang="en-US" sz="2800" b="0" i="1" u="none" strike="noStrike" baseline="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6522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A1CA3A-A2A1-7A54-C8E9-C8FD608A3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B8950-012A-A8D6-8859-0AF5B063E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THE NEW STANDARD OF PRACTICE (Matthew 5:33-34, 37)</a:t>
            </a:r>
            <a:b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We Are to Show Integrity </a:t>
            </a:r>
            <a:r>
              <a:rPr lang="en-US" sz="2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Our Actions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8235A8-355A-2008-3C1D-04B3C5A30D12}"/>
              </a:ext>
            </a:extLst>
          </p:cNvPr>
          <p:cNvSpPr txBox="1"/>
          <p:nvPr/>
        </p:nvSpPr>
        <p:spPr>
          <a:xfrm>
            <a:off x="838201" y="3261984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CA" sz="4400" b="0" i="1" u="none" strike="noStrike" baseline="0" dirty="0"/>
              <a:t>"Ness and his men are ’UNTOUCHABLE.’</a:t>
            </a:r>
            <a:r>
              <a:rPr lang="en-CA" sz="2000" b="0" i="1" u="none" strike="noStrike" baseline="0" dirty="0"/>
              <a:t>	</a:t>
            </a:r>
            <a:endParaRPr lang="en-US" sz="2000" dirty="0"/>
          </a:p>
        </p:txBody>
      </p:sp>
      <p:pic>
        <p:nvPicPr>
          <p:cNvPr id="6" name="Picture 5" descr="A person holding an object&#10;&#10;AI-generated content may be incorrect.">
            <a:extLst>
              <a:ext uri="{FF2B5EF4-FFF2-40B4-BE49-F238E27FC236}">
                <a16:creationId xmlns:a16="http://schemas.microsoft.com/office/drawing/2014/main" id="{98B80573-D7BB-EDDC-CF19-453634B50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6525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DFC363-C2CA-ECD4-89C4-5BA73908F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0D172-2A3F-01F1-7060-642BE2250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29A74-0D72-EDDA-3486-FD5D8A6DA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THE NEW STANDARD OF PRACTICE (Matthew 5:33-34, 37)</a:t>
            </a:r>
            <a:br>
              <a:rPr lang="en-US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What Can We Do?</a:t>
            </a:r>
            <a:endParaRPr lang="en-US" sz="25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4939C-FDB2-E9E9-CF78-4CF9CE3D6E79}"/>
              </a:ext>
            </a:extLst>
          </p:cNvPr>
          <p:cNvSpPr txBox="1"/>
          <p:nvPr/>
        </p:nvSpPr>
        <p:spPr>
          <a:xfrm>
            <a:off x="7593523" y="2721583"/>
            <a:ext cx="4479415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1" u="none" strike="noStrike" baseline="0" dirty="0"/>
              <a:t>Set Our Priorities </a:t>
            </a:r>
            <a:r>
              <a:rPr lang="en-US" sz="3200" b="0" i="1" u="none" strike="noStrike" baseline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 God</a:t>
            </a:r>
          </a:p>
          <a:p>
            <a:pPr marL="742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1" u="none" strike="noStrike" baseline="0" dirty="0"/>
              <a:t>Set Our Priorities </a:t>
            </a:r>
            <a:r>
              <a:rPr lang="en-US" sz="3200" b="0" i="1" u="none" strike="noStrike" baseline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 Marriage </a:t>
            </a:r>
          </a:p>
          <a:p>
            <a:pPr marL="742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Set Our Priorities </a:t>
            </a:r>
            <a:r>
              <a:rPr lang="en-US" sz="3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 our Daily Routine </a:t>
            </a:r>
          </a:p>
          <a:p>
            <a:pPr marL="742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Set Our Priorities </a:t>
            </a:r>
            <a:r>
              <a:rPr lang="en-US" sz="3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 Spiritual Matters </a:t>
            </a:r>
          </a:p>
        </p:txBody>
      </p:sp>
    </p:spTree>
    <p:extLst>
      <p:ext uri="{BB962C8B-B14F-4D97-AF65-F5344CB8AC3E}">
        <p14:creationId xmlns:p14="http://schemas.microsoft.com/office/powerpoint/2010/main" val="2634626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BB986C-3022-9C85-9C68-B10CF0F54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049050-66DB-BEC0-8FB4-DCEED94B4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72F2E-C89D-13AE-5D48-59584954D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ed wax seal with a symbol on it&#10;&#10;AI-generated content may be incorrect.">
            <a:extLst>
              <a:ext uri="{FF2B5EF4-FFF2-40B4-BE49-F238E27FC236}">
                <a16:creationId xmlns:a16="http://schemas.microsoft.com/office/drawing/2014/main" id="{1519C9D6-283C-C8F6-34E2-42F36A6BB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9" r="8706" b="-1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574B1-15D2-56F0-3A36-C0677FBF6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988" y="250937"/>
            <a:ext cx="2804750" cy="6249866"/>
          </a:xfrm>
        </p:spPr>
        <p:txBody>
          <a:bodyPr>
            <a:normAutofit fontScale="90000"/>
          </a:bodyPr>
          <a:lstStyle/>
          <a:p>
            <a:pPr algn="l"/>
            <a:r>
              <a:rPr lang="en-CA" sz="4400" b="0" i="0" u="none" strike="noStrike" baseline="0" dirty="0"/>
              <a:t>“Words depend on character, and</a:t>
            </a:r>
            <a:r>
              <a:rPr lang="en-CA" sz="4400" b="0" i="0" u="none" strike="noStrike" baseline="0" dirty="0">
                <a:solidFill>
                  <a:schemeClr val="accent2"/>
                </a:solidFill>
              </a:rPr>
              <a:t> oaths cannot compensate for a poor character.”</a:t>
            </a:r>
            <a:br>
              <a:rPr lang="en-CA" sz="4400" b="0" i="0" u="none" strike="noStrike" baseline="0" dirty="0"/>
            </a:br>
            <a:br>
              <a:rPr lang="en-CA" sz="4900" b="0" i="0" u="none" strike="noStrike" baseline="0" dirty="0"/>
            </a:br>
            <a:r>
              <a:rPr lang="en-CA" sz="2700" b="0" i="0" u="none" strike="noStrike" baseline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Warren </a:t>
            </a:r>
            <a:r>
              <a:rPr lang="en-CA" sz="2700" b="0" i="0" u="none" strike="noStrike" baseline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Wiersby</a:t>
            </a:r>
            <a:br>
              <a:rPr lang="en-CA" sz="2700" b="0" i="0" u="none" strike="noStrike" baseline="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CA" sz="2700" b="0" i="0" u="none" strike="noStrike" baseline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“The Bible Exposition Commentary”</a:t>
            </a:r>
            <a:br>
              <a:rPr lang="en-CA" sz="2700" b="0" i="0" u="none" strike="noStrike" baseline="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CA" sz="2700" b="0" i="0" u="none" strike="noStrike" baseline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Vol. 1, p. 24</a:t>
            </a:r>
            <a:endParaRPr lang="en-CA" sz="27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37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98CE7-754E-DA02-1ACB-15B046D3F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D29E740-5AE7-40F7-1018-ADE065AAE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9C63BA-C303-4EF3-145A-FF47A1615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ed wax seal with a symbol on it&#10;&#10;AI-generated content may be incorrect.">
            <a:extLst>
              <a:ext uri="{FF2B5EF4-FFF2-40B4-BE49-F238E27FC236}">
                <a16:creationId xmlns:a16="http://schemas.microsoft.com/office/drawing/2014/main" id="{83C87EE3-5834-13FA-63EB-49945B2CF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9" r="8706" b="-1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D2549A-22C8-2CC4-BA24-3D6BFC5D5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" y="442913"/>
            <a:ext cx="3161940" cy="4568703"/>
          </a:xfrm>
        </p:spPr>
        <p:txBody>
          <a:bodyPr>
            <a:normAutofit/>
          </a:bodyPr>
          <a:lstStyle/>
          <a:p>
            <a:r>
              <a:rPr lang="en-CA" sz="4000" b="0" i="0" u="none" strike="noStrike" baseline="0" dirty="0"/>
              <a:t>The word </a:t>
            </a:r>
            <a:r>
              <a:rPr lang="en-CA" sz="4000" b="1" i="1" u="none" strike="noStrike" baseline="0" dirty="0"/>
              <a:t>“integrity”</a:t>
            </a:r>
            <a:r>
              <a:rPr lang="en-CA" sz="4000" b="0" i="0" u="none" strike="noStrike" baseline="0" dirty="0"/>
              <a:t> means: </a:t>
            </a:r>
            <a:r>
              <a:rPr lang="en-CA" sz="4000" b="1" i="1" u="none" strike="noStrike" baseline="0" dirty="0"/>
              <a:t>“uprightness of character, honesty.”</a:t>
            </a:r>
            <a:br>
              <a:rPr lang="en-CA" sz="4000" b="0" i="0" u="none" strike="noStrike" baseline="0" dirty="0"/>
            </a:br>
            <a:endParaRPr lang="en-CA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B34FA-BA71-23FE-E5D3-6EAFCBA2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202" y="5078291"/>
            <a:ext cx="3591766" cy="665802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Text:</a:t>
            </a:r>
          </a:p>
          <a:p>
            <a:r>
              <a:rPr lang="en-CA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5:33–37</a:t>
            </a:r>
          </a:p>
        </p:txBody>
      </p:sp>
    </p:spTree>
    <p:extLst>
      <p:ext uri="{BB962C8B-B14F-4D97-AF65-F5344CB8AC3E}">
        <p14:creationId xmlns:p14="http://schemas.microsoft.com/office/powerpoint/2010/main" val="654265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FECA07-294A-6C56-4669-ECFC3BC93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6BBF8D-5FC3-A116-0DF3-116D7A6FD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2B161A-C686-A795-0F24-543415722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A97E08-BC2E-DD11-A191-4AF236EE6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r="4728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527794-1614-D9AF-2CCD-A9D3E1B6E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" y="2371369"/>
            <a:ext cx="3161940" cy="2640247"/>
          </a:xfrm>
        </p:spPr>
        <p:txBody>
          <a:bodyPr>
            <a:normAutofit fontScale="90000"/>
          </a:bodyPr>
          <a:lstStyle/>
          <a:p>
            <a:r>
              <a:rPr lang="en-CA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COMMON PRACTICE (Matthew 5:33-36)</a:t>
            </a:r>
            <a:br>
              <a:rPr lang="en-CA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CA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Old Testament Practise </a:t>
            </a:r>
            <a:endParaRPr lang="en-CA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25B08-E21E-CEC4-41B9-4BC316D6E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202" y="5078291"/>
            <a:ext cx="3591766" cy="665802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achieved!?</a:t>
            </a:r>
          </a:p>
        </p:txBody>
      </p:sp>
    </p:spTree>
    <p:extLst>
      <p:ext uri="{BB962C8B-B14F-4D97-AF65-F5344CB8AC3E}">
        <p14:creationId xmlns:p14="http://schemas.microsoft.com/office/powerpoint/2010/main" val="3603991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A3E547-988E-A159-2041-B43147A20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24B588-2CCD-9511-0C03-17BE0808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0B4E06-2212-2FB8-7978-530B7A55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0942E6-21EB-3D23-98FC-861F9D5A1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1" r="11381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621E07-0D7F-994E-56DA-0F25011A5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4" y="4805007"/>
            <a:ext cx="3295654" cy="2640247"/>
          </a:xfrm>
        </p:spPr>
        <p:txBody>
          <a:bodyPr>
            <a:normAutofit fontScale="90000"/>
          </a:bodyPr>
          <a:lstStyle/>
          <a:p>
            <a:r>
              <a:rPr lang="en-CA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COMMON PRACTICE </a:t>
            </a:r>
            <a:r>
              <a:rPr lang="en-CA" sz="3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(Matthew 5:33-36)</a:t>
            </a:r>
            <a:br>
              <a:rPr lang="en-CA" sz="3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CA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4000" b="0" i="1" u="none" strike="noStrike" baseline="0" dirty="0"/>
              <a:t>“</a:t>
            </a:r>
            <a:r>
              <a:rPr lang="en-CA" sz="4000" b="0" i="1" u="sng" strike="noStrike" baseline="0" dirty="0"/>
              <a:t>You shall not swear falsely </a:t>
            </a:r>
            <a:r>
              <a:rPr lang="en-CA" sz="4000" b="1" i="1" u="sng" strike="noStrike" baseline="0" dirty="0"/>
              <a:t>by My name,</a:t>
            </a:r>
            <a:r>
              <a:rPr lang="en-CA" sz="4000" b="0" i="1" u="none" strike="noStrike" baseline="0" dirty="0"/>
              <a:t> so as to profane the name of your God; I am the Lord.”</a:t>
            </a:r>
            <a:br>
              <a:rPr lang="en-CA" sz="4000" b="0" i="1" u="none" strike="noStrike" baseline="0" dirty="0"/>
            </a:br>
            <a:r>
              <a:rPr lang="en-CA" sz="4000" b="0" i="1" u="none" strike="noStrike" baseline="0" dirty="0"/>
              <a:t>	</a:t>
            </a:r>
            <a:r>
              <a:rPr lang="en-CA" sz="3100" b="0" i="1" u="none" strike="noStrike" baseline="0" dirty="0"/>
              <a:t>Leviticus19:12</a:t>
            </a:r>
            <a:br>
              <a:rPr lang="en-CA" sz="4000" b="0" i="1" u="none" strike="noStrike" baseline="0" dirty="0"/>
            </a:br>
            <a:br>
              <a:rPr lang="en-CA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CA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9118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7463F5-7D32-0EE7-576B-5020F4A2C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FB10C9-7D0C-6421-403F-91A014ED4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9BDE1B-E52C-4CE7-BAB7-4F0AE943D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A027CE-A4EA-28A0-B0D1-1720D74D4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1" r="11381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F696E8-9252-A003-08A4-7EA4ED83E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" y="4990744"/>
            <a:ext cx="3186113" cy="2640247"/>
          </a:xfrm>
        </p:spPr>
        <p:txBody>
          <a:bodyPr>
            <a:normAutofit fontScale="90000"/>
          </a:bodyPr>
          <a:lstStyle/>
          <a:p>
            <a:br>
              <a:rPr lang="en-CA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3600" b="1" i="1" u="none" strike="noStrike" baseline="0" dirty="0"/>
              <a:t>"If a man makes a vow to the Lord</a:t>
            </a:r>
            <a:r>
              <a:rPr lang="en-CA" sz="3600" b="0" i="1" u="none" strike="noStrike" baseline="0" dirty="0"/>
              <a:t>, or takes an oath to bind himself with a binding obligation,</a:t>
            </a:r>
            <a:r>
              <a:rPr lang="en-CA" sz="3600" b="0" i="1" u="sng" strike="noStrike" baseline="0" dirty="0"/>
              <a:t> </a:t>
            </a:r>
            <a:r>
              <a:rPr lang="en-CA" sz="3600" b="1" i="1" u="sng" strike="noStrike" baseline="0" dirty="0"/>
              <a:t>he shall not violate his word;</a:t>
            </a:r>
            <a:r>
              <a:rPr lang="en-CA" sz="3600" b="1" i="1" u="none" strike="noStrike" baseline="0" dirty="0"/>
              <a:t> </a:t>
            </a:r>
            <a:r>
              <a:rPr lang="en-CA" sz="3600" b="0" i="1" u="none" strike="noStrike" baseline="0" dirty="0"/>
              <a:t>he shall do according to all that proceeds out of his mouth.”</a:t>
            </a:r>
            <a:br>
              <a:rPr lang="en-CA" sz="4000" b="0" i="1" u="none" strike="noStrike" baseline="0" dirty="0"/>
            </a:br>
            <a:r>
              <a:rPr lang="en-CA" sz="4000" b="0" i="1" u="none" strike="noStrike" baseline="0" dirty="0"/>
              <a:t>	</a:t>
            </a:r>
            <a:r>
              <a:rPr lang="en-CA" sz="3100" b="0" i="1" u="none" strike="noStrike" baseline="0" dirty="0"/>
              <a:t>Numbers 30:2</a:t>
            </a:r>
            <a:br>
              <a:rPr lang="en-CA" sz="4000" b="0" i="1" u="none" strike="noStrike" baseline="0" dirty="0"/>
            </a:br>
            <a:br>
              <a:rPr lang="en-CA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CA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2328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6915F-484C-C114-4020-22CA57597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D4A2BE7-A427-15E5-38D5-26D504E83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963A0D-D140-70A2-4A9C-CB945BB4D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BC5FEB-31D9-2DB9-9975-41CF0E484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1" r="11381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567788-D1B5-485B-1A5D-DB92D52B4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212" y="4604982"/>
            <a:ext cx="3186113" cy="2640247"/>
          </a:xfrm>
        </p:spPr>
        <p:txBody>
          <a:bodyPr>
            <a:normAutofit fontScale="90000"/>
          </a:bodyPr>
          <a:lstStyle/>
          <a:p>
            <a:br>
              <a:rPr lang="en-CA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3600" b="0" i="1" u="sng" strike="noStrike" baseline="0" dirty="0"/>
              <a:t>"You shall be careful to perform what goes out from your lips,</a:t>
            </a:r>
            <a:r>
              <a:rPr lang="en-CA" sz="3600" b="0" i="1" u="none" strike="noStrike" baseline="0" dirty="0"/>
              <a:t> </a:t>
            </a:r>
            <a:r>
              <a:rPr lang="en-CA" sz="3600" b="1" i="1" u="none" strike="noStrike" baseline="0" dirty="0"/>
              <a:t>just as you have voluntarily vowed to the Lord your God, </a:t>
            </a:r>
            <a:r>
              <a:rPr lang="en-CA" sz="3600" b="0" i="1" u="none" strike="noStrike" baseline="0" dirty="0"/>
              <a:t>what you have promised.”</a:t>
            </a:r>
            <a:br>
              <a:rPr lang="en-CA" sz="3600" b="0" i="1" u="none" strike="noStrike" baseline="0" dirty="0"/>
            </a:br>
            <a:br>
              <a:rPr lang="en-CA" sz="3600" b="0" i="1" u="none" strike="noStrike" baseline="0" dirty="0"/>
            </a:br>
            <a:r>
              <a:rPr lang="en-CA" sz="3100" b="0" i="1" u="none" strike="noStrike" baseline="0" dirty="0"/>
              <a:t>Deuteronomy 23:23</a:t>
            </a:r>
            <a:br>
              <a:rPr lang="en-CA" sz="4000" b="0" i="1" u="none" strike="noStrike" baseline="0" dirty="0"/>
            </a:br>
            <a:br>
              <a:rPr lang="en-CA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CA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153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14616C-3A9D-38C8-6F93-554704826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F4980-9A54-689C-86DA-E1817D217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059" y="5927211"/>
            <a:ext cx="9681882" cy="739880"/>
          </a:xfrm>
        </p:spPr>
        <p:txBody>
          <a:bodyPr anchor="b">
            <a:noAutofit/>
          </a:bodyPr>
          <a:lstStyle/>
          <a:p>
            <a:r>
              <a:rPr lang="en-CA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COMMON PRACTICE (Matthew 5:33-36)</a:t>
            </a:r>
            <a:br>
              <a:rPr lang="en-CA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CA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The Practice of Jesus’ 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3EE1D7-C04E-F2D4-5CCB-D3E9A14A6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3" b="823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7906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C80170-9F2F-065F-81E2-0D2E0E212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0BD09-C16A-69A7-B5FE-7C12BA1F2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COMMON PRACTICE (Matthew 5:33-36)</a:t>
            </a:r>
            <a:b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How Does this Apply Today?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E88F6F-151F-9A78-0CCB-15341D455CCE}"/>
              </a:ext>
            </a:extLst>
          </p:cNvPr>
          <p:cNvSpPr txBox="1"/>
          <p:nvPr/>
        </p:nvSpPr>
        <p:spPr>
          <a:xfrm>
            <a:off x="838201" y="2763738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Abraham Lincoln said that for a man to train up a child in the way he or she should go, he must walk that way himself. </a:t>
            </a:r>
          </a:p>
        </p:txBody>
      </p:sp>
      <p:pic>
        <p:nvPicPr>
          <p:cNvPr id="6" name="Picture 5" descr="A person in a suit&#10;&#10;AI-generated content may be incorrect.">
            <a:extLst>
              <a:ext uri="{FF2B5EF4-FFF2-40B4-BE49-F238E27FC236}">
                <a16:creationId xmlns:a16="http://schemas.microsoft.com/office/drawing/2014/main" id="{E6A4B84D-1014-09EE-DC37-A8CC8EE1B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2019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E5EB63-0817-B74C-6973-64A635357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69361-3C32-0588-B554-A18D4E74E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THE NEW STANDARD OF PRACTICE (Matthew 5:33-34, 37)</a:t>
            </a:r>
            <a:br>
              <a:rPr 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In Jesus’ Teaching</a:t>
            </a:r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E716A-3AE7-AA0D-FEF8-D75D9C399892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Life cannot be divided into compartments in some of which God is involved and in others of which He is not involved; there cannot be one kind of language in the Church and another kind of language in the shipyard or the factory or the office; there cannot be one kind of standard of conduct in the Church and another kind of standard in the business world.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William Barclay – Commentary of Matthew</a:t>
            </a:r>
          </a:p>
        </p:txBody>
      </p:sp>
      <p:pic>
        <p:nvPicPr>
          <p:cNvPr id="6" name="Picture 5" descr="A close-up of a blue book&#10;&#10;AI-generated content may be incorrect.">
            <a:extLst>
              <a:ext uri="{FF2B5EF4-FFF2-40B4-BE49-F238E27FC236}">
                <a16:creationId xmlns:a16="http://schemas.microsoft.com/office/drawing/2014/main" id="{52167B1B-BE51-CBC1-0728-A685A84D3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" r="-2" b="1152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3039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610</Words>
  <Application>Microsoft Office PowerPoint</Application>
  <PresentationFormat>Widescreen</PresentationFormat>
  <Paragraphs>35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THE  SERMON ON THE MOUNT SERIES  “OATHS - FROM A HEART OF INTEGRITY” </vt:lpstr>
      <vt:lpstr>The word “integrity” means: “uprightness of character, honesty.” </vt:lpstr>
      <vt:lpstr>I. THE COMMON PRACTICE (Matthew 5:33-36)  A. Old Testament Practise </vt:lpstr>
      <vt:lpstr>I. THE COMMON PRACTICE (Matthew 5:33-36)  “You shall not swear falsely by My name, so as to profane the name of your God; I am the Lord.”  Leviticus19:12  </vt:lpstr>
      <vt:lpstr> "If a man makes a vow to the Lord, or takes an oath to bind himself with a binding obligation, he shall not violate his word; he shall do according to all that proceeds out of his mouth.”  Numbers 30:2  </vt:lpstr>
      <vt:lpstr> "You shall be careful to perform what goes out from your lips, just as you have voluntarily vowed to the Lord your God, what you have promised.”  Deuteronomy 23:23  </vt:lpstr>
      <vt:lpstr>I. THE COMMON PRACTICE (Matthew 5:33-36)  B. The Practice of Jesus’ day</vt:lpstr>
      <vt:lpstr>I. THE COMMON PRACTICE (Matthew 5:33-36)  B. How Does this Apply Today?</vt:lpstr>
      <vt:lpstr>II. THE NEW STANDARD OF PRACTICE (Matthew 5:33-34, 37)  A. In Jesus’ Teaching</vt:lpstr>
      <vt:lpstr>II. THE NEW STANDARD OF PRACTICE (Matthew 5:33-34, 37)  B. We Are to Show Integrity by Our Words</vt:lpstr>
      <vt:lpstr>II. THE NEW STANDARD OF PRACTICE (Matthew 5:33-34, 37)  B. We Are to Show Integrity by Our Words</vt:lpstr>
      <vt:lpstr>II. THE NEW STANDARD OF PRACTICE (Matthew 5:33-34, 37)  C. We Are to Show Integrity in Our Actions</vt:lpstr>
      <vt:lpstr>II. THE NEW STANDARD OF PRACTICE (Matthew 5:33-34, 37)  D. What Can We Do?</vt:lpstr>
      <vt:lpstr>“Words depend on character, and oaths cannot compensate for a poor character.”  Warren Wiersby “The Bible Exposition Commentary” Vol. 1, p. 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Fountaingate Christian</dc:creator>
  <cp:lastModifiedBy>Fountaingate Christian</cp:lastModifiedBy>
  <cp:revision>18</cp:revision>
  <dcterms:created xsi:type="dcterms:W3CDTF">2025-03-19T18:28:45Z</dcterms:created>
  <dcterms:modified xsi:type="dcterms:W3CDTF">2025-04-03T17:20:18Z</dcterms:modified>
</cp:coreProperties>
</file>