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8B53D-3708-4A9C-9148-E69E2209C0F7}" type="datetimeFigureOut">
              <a:rPr lang="en-CA" smtClean="0"/>
              <a:t>2024-04-20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DFA8B-35AB-4D2B-8E09-3155D350A8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935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DFA8B-35AB-4D2B-8E09-3155D350A8A4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0827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DFA8B-35AB-4D2B-8E09-3155D350A8A4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3092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DFA8B-35AB-4D2B-8E09-3155D350A8A4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7057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DFA8B-35AB-4D2B-8E09-3155D350A8A4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9220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DFA8B-35AB-4D2B-8E09-3155D350A8A4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2799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DFA8B-35AB-4D2B-8E09-3155D350A8A4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8239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DFA8B-35AB-4D2B-8E09-3155D350A8A4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7962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DFA8B-35AB-4D2B-8E09-3155D350A8A4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018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DFA8B-35AB-4D2B-8E09-3155D350A8A4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625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DFA8B-35AB-4D2B-8E09-3155D350A8A4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3322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DFA8B-35AB-4D2B-8E09-3155D350A8A4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652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40648-1A8B-0760-EAA9-016A15303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1BC600-3D52-71CC-792B-960CA42E8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DC3AF-508E-CA06-A2C4-09ED0E665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6A33-A6B1-4895-B13E-2EECBB60338C}" type="datetimeFigureOut">
              <a:rPr lang="en-CA" smtClean="0"/>
              <a:t>2024-04-20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EA099-9B05-5B8E-7D86-B3233B845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A5DA5-ACBB-EA62-4717-94AFD9349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697-4ED2-450A-AC1B-7BD7277CE7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24817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CC4A9-0079-87F9-539E-2EC7FCB50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0A0FE8-E622-D793-2E72-63DB5822D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387AC-E959-CA42-8E3A-C99EDAA32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6A33-A6B1-4895-B13E-2EECBB60338C}" type="datetimeFigureOut">
              <a:rPr lang="en-CA" smtClean="0"/>
              <a:t>2024-04-20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4C9F5-2E17-F763-4B96-A43761C93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C6857-6316-7B9B-DA9D-07C2E760B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697-4ED2-450A-AC1B-7BD7277CE7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90944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542758-6EA6-CEDF-388E-B44B2315A4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1956D1-1BA0-D5D7-1720-8146217E8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6CD26-5E09-7101-181B-2E73E258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6A33-A6B1-4895-B13E-2EECBB60338C}" type="datetimeFigureOut">
              <a:rPr lang="en-CA" smtClean="0"/>
              <a:t>2024-04-20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B3382-E5A3-C847-7C6E-A5E93B614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6D9E1-1F3D-B33F-96D2-81366C1F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697-4ED2-450A-AC1B-7BD7277CE7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59926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3A1CE-BDD7-EFEF-E63E-37BC930C9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209C3-B4BA-FAC6-B673-40CF84C95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C73C8-07D8-BE6E-F788-2C80F5CB8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6A33-A6B1-4895-B13E-2EECBB60338C}" type="datetimeFigureOut">
              <a:rPr lang="en-CA" smtClean="0"/>
              <a:t>2024-04-20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24B4A-8945-5F0C-F282-AE870C222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28E38-89AD-5FFC-1A4C-B16F66277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697-4ED2-450A-AC1B-7BD7277CE7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28453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1D12A-26D3-7118-0FE7-0F1B6E46D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B924D-8DB1-B697-5C05-B497E24E8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7528C-6D46-2B6D-6E97-E15549E0F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6A33-A6B1-4895-B13E-2EECBB60338C}" type="datetimeFigureOut">
              <a:rPr lang="en-CA" smtClean="0"/>
              <a:t>2024-04-20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7E174-79FB-5262-C37E-65EA158BE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C45EB-E017-C02F-AFDE-92891DDCE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697-4ED2-450A-AC1B-7BD7277CE7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68185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59A5A-6B11-5C44-3680-AAB8CF8D5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B58BB-59D6-B664-4E39-DA46D28A2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0D537A-2C33-CC94-CBE2-DDADA29A2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77EF64-2B97-E148-0A73-12900681E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6A33-A6B1-4895-B13E-2EECBB60338C}" type="datetimeFigureOut">
              <a:rPr lang="en-CA" smtClean="0"/>
              <a:t>2024-04-20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1F9766-A6E7-0FED-796C-F7BC3B699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F5B96D-5076-D3BA-9231-F912F4E3A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697-4ED2-450A-AC1B-7BD7277CE7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38726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28B03-F990-6350-6F50-B2C6B8A51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9EE84-DB4E-3A26-05CD-B577E18BB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95F4B-72E3-0D41-8902-079B66F02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565A01-E611-7AA4-8A07-052DF4D6A8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540467-347A-9BED-D211-79F0032545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68BFDE-A353-EB36-ED91-1BB1DAF8B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6A33-A6B1-4895-B13E-2EECBB60338C}" type="datetimeFigureOut">
              <a:rPr lang="en-CA" smtClean="0"/>
              <a:t>2024-04-20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4D77D1-ABD3-846C-1DDF-E90221A7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A99E86-3348-102F-E4D7-B90CA1D3A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697-4ED2-450A-AC1B-7BD7277CE7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82680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1D0CE-AD7E-0F40-DFA5-E2D74973B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CFADF-A05B-8B60-D31C-377221E80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6A33-A6B1-4895-B13E-2EECBB60338C}" type="datetimeFigureOut">
              <a:rPr lang="en-CA" smtClean="0"/>
              <a:t>2024-04-20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00CB9D-BD79-3496-0DA3-D20842BE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CEB5D0-8085-5F4B-1C83-240DBFA6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697-4ED2-450A-AC1B-7BD7277CE7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0732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058077-9B61-5EA7-CDB3-1155A3B4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6A33-A6B1-4895-B13E-2EECBB60338C}" type="datetimeFigureOut">
              <a:rPr lang="en-CA" smtClean="0"/>
              <a:t>2024-04-20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024C4D-E904-3064-89D7-9FE935B2C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28CB6-3B18-8A5D-7A06-721E4BFE0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697-4ED2-450A-AC1B-7BD7277CE7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68520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654AA-D18D-B3B9-A07F-947303DF7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70459-F618-4DE1-2998-8E12457E3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87ACB-ED43-FA0C-4701-7120ECEC5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C0E94-D0EC-0C4F-E54A-AF2ABC244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6A33-A6B1-4895-B13E-2EECBB60338C}" type="datetimeFigureOut">
              <a:rPr lang="en-CA" smtClean="0"/>
              <a:t>2024-04-20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235CA-1C7A-27AF-9C30-A59848E2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681A7-433C-AA4C-45B8-E225D0D1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697-4ED2-450A-AC1B-7BD7277CE7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35988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8E32C-6958-F3A8-2ACB-911055093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1EABBE-379B-5FF0-30F1-B1570F90D7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5266E6-A8B6-8D5D-2BF7-CA0A8B441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329B61-0B0C-154B-84AE-49A3FB676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6A33-A6B1-4895-B13E-2EECBB60338C}" type="datetimeFigureOut">
              <a:rPr lang="en-CA" smtClean="0"/>
              <a:t>2024-04-20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547EE-A1A4-C9D7-B055-60298A05E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EA331-2083-BA88-B446-576CFB77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697-4ED2-450A-AC1B-7BD7277CE7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96231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268E37-C220-2E37-A94A-E794260FC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E4891-A974-E22E-F7AD-A5024BD0F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0F5F6-AF8E-AD25-F9A0-5C9452591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066A33-A6B1-4895-B13E-2EECBB60338C}" type="datetimeFigureOut">
              <a:rPr lang="en-CA" smtClean="0"/>
              <a:t>2024-04-20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CA87E-BBE1-ED36-4386-9E9CE29F31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9F5EF-D0F1-9026-87C4-D6C468CFA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E0A697-4ED2-450A-AC1B-7BD7277CE7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604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C9916-380A-D6D3-5986-3B595EE7F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454" y="1360481"/>
            <a:ext cx="4605340" cy="2387600"/>
          </a:xfrm>
        </p:spPr>
        <p:txBody>
          <a:bodyPr>
            <a:normAutofit/>
          </a:bodyPr>
          <a:lstStyle/>
          <a:p>
            <a:pPr algn="l"/>
            <a:r>
              <a:rPr lang="en-CA" sz="3900">
                <a:solidFill>
                  <a:schemeClr val="bg1"/>
                </a:solidFill>
              </a:rPr>
              <a:t>OUR UNSHAKEABLE GOD</a:t>
            </a:r>
            <a:br>
              <a:rPr lang="en-CA" sz="3900">
                <a:solidFill>
                  <a:schemeClr val="bg1"/>
                </a:solidFill>
              </a:rPr>
            </a:br>
            <a:br>
              <a:rPr lang="en-CA" sz="3900">
                <a:solidFill>
                  <a:schemeClr val="bg1"/>
                </a:solidFill>
              </a:rPr>
            </a:br>
            <a:endParaRPr lang="en-CA" sz="39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99905D-C6FE-3952-C8B4-47EF7DB06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8454" y="3840156"/>
            <a:ext cx="4605340" cy="1655762"/>
          </a:xfrm>
        </p:spPr>
        <p:txBody>
          <a:bodyPr>
            <a:normAutofit/>
          </a:bodyPr>
          <a:lstStyle/>
          <a:p>
            <a:pPr algn="l"/>
            <a:r>
              <a:rPr lang="en-CA" sz="3200" dirty="0">
                <a:solidFill>
                  <a:schemeClr val="bg1"/>
                </a:solidFill>
              </a:rPr>
              <a:t>Text: Psalm 46:1-11</a:t>
            </a:r>
          </a:p>
        </p:txBody>
      </p:sp>
      <p:pic>
        <p:nvPicPr>
          <p:cNvPr id="5" name="Picture 4" descr="A person standing in front of a large tree roots&#10;&#10;Description automatically generated">
            <a:extLst>
              <a:ext uri="{FF2B5EF4-FFF2-40B4-BE49-F238E27FC236}">
                <a16:creationId xmlns:a16="http://schemas.microsoft.com/office/drawing/2014/main" id="{CA4DE288-7685-663D-9F97-2E6B65CEA1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5" r="13933" b="-1"/>
          <a:stretch/>
        </p:blipFill>
        <p:spPr>
          <a:xfrm>
            <a:off x="5800734" y="1057275"/>
            <a:ext cx="5917401" cy="47434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194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2" name="Rectangle 141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20552A-ED90-D6D0-A444-DADA57581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" r="4423"/>
          <a:stretch/>
        </p:blipFill>
        <p:spPr>
          <a:xfrm>
            <a:off x="-1" y="190"/>
            <a:ext cx="8128855" cy="5291194"/>
          </a:xfrm>
          <a:prstGeom prst="rect">
            <a:avLst/>
          </a:prstGeom>
        </p:spPr>
      </p:pic>
      <p:sp>
        <p:nvSpPr>
          <p:cNvPr id="144" name="Rectangle 143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C9916-380A-D6D3-5986-3B595EE7F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192" y="5621121"/>
            <a:ext cx="7772400" cy="89858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CA" sz="2800" i="1" dirty="0">
                <a:solidFill>
                  <a:srgbClr val="FFFFFF"/>
                </a:solidFill>
              </a:rPr>
              <a:t>“but whoever drinks the water I give him will never thirst.  Indeed, the water I give him will become, in him a spring of water welling up to eternal life.”</a:t>
            </a:r>
            <a:br>
              <a:rPr lang="en-CA" sz="2800" i="1" dirty="0">
                <a:solidFill>
                  <a:srgbClr val="FFFFFF"/>
                </a:solidFill>
              </a:rPr>
            </a:br>
            <a:r>
              <a:rPr lang="en-CA" sz="2800" i="1" dirty="0">
                <a:solidFill>
                  <a:srgbClr val="FFFFFF"/>
                </a:solidFill>
              </a:rPr>
              <a:t>						John 4:14</a:t>
            </a:r>
            <a:endParaRPr lang="en-US" sz="2800" kern="1200" dirty="0">
              <a:solidFill>
                <a:srgbClr val="FFFFFF"/>
              </a:solidFill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4DE288-7685-663D-9F97-2E6B65CEA1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8" r="39978"/>
          <a:stretch/>
        </p:blipFill>
        <p:spPr>
          <a:xfrm>
            <a:off x="8128856" y="1"/>
            <a:ext cx="4063143" cy="52913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988251-AB20-AA6B-D848-C6B4596A9031}"/>
              </a:ext>
            </a:extLst>
          </p:cNvPr>
          <p:cNvSpPr txBox="1"/>
          <p:nvPr/>
        </p:nvSpPr>
        <p:spPr>
          <a:xfrm>
            <a:off x="5478816" y="3421503"/>
            <a:ext cx="5742432" cy="2344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016703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2" name="Rectangle 141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20552A-ED90-D6D0-A444-DADA57581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" b="1181"/>
          <a:stretch/>
        </p:blipFill>
        <p:spPr>
          <a:xfrm>
            <a:off x="-1" y="190"/>
            <a:ext cx="8128855" cy="5291194"/>
          </a:xfrm>
          <a:prstGeom prst="rect">
            <a:avLst/>
          </a:prstGeom>
        </p:spPr>
      </p:pic>
      <p:sp>
        <p:nvSpPr>
          <p:cNvPr id="144" name="Rectangle 143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C9916-380A-D6D3-5986-3B595EE7F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192" y="5621121"/>
            <a:ext cx="7772400" cy="89858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CA" sz="2800" i="1" dirty="0">
                <a:solidFill>
                  <a:srgbClr val="FFFFFF"/>
                </a:solidFill>
              </a:rPr>
              <a:t>There is safety in God’s holiness</a:t>
            </a:r>
            <a:endParaRPr lang="en-US" sz="2800" kern="1200" dirty="0">
              <a:solidFill>
                <a:srgbClr val="FFFFFF"/>
              </a:solidFill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4DE288-7685-663D-9F97-2E6B65CEA1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8" r="39978"/>
          <a:stretch/>
        </p:blipFill>
        <p:spPr>
          <a:xfrm>
            <a:off x="8128856" y="1"/>
            <a:ext cx="4063143" cy="52913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988251-AB20-AA6B-D848-C6B4596A9031}"/>
              </a:ext>
            </a:extLst>
          </p:cNvPr>
          <p:cNvSpPr txBox="1"/>
          <p:nvPr/>
        </p:nvSpPr>
        <p:spPr>
          <a:xfrm>
            <a:off x="5478816" y="3421503"/>
            <a:ext cx="5742432" cy="2344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06675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2" name="Rectangle 141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20552A-ED90-D6D0-A444-DADA57581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2" b="6072"/>
          <a:stretch/>
        </p:blipFill>
        <p:spPr>
          <a:xfrm>
            <a:off x="-1" y="190"/>
            <a:ext cx="8128855" cy="5291194"/>
          </a:xfrm>
          <a:prstGeom prst="rect">
            <a:avLst/>
          </a:prstGeom>
        </p:spPr>
      </p:pic>
      <p:sp>
        <p:nvSpPr>
          <p:cNvPr id="144" name="Rectangle 143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C9916-380A-D6D3-5986-3B595EE7F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192" y="5621121"/>
            <a:ext cx="7772400" cy="89858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CA" sz="2800" i="1" dirty="0">
                <a:solidFill>
                  <a:srgbClr val="FFFFFF"/>
                </a:solidFill>
              </a:rPr>
              <a:t>III.  God in the Earth (Psalm 46: 8–11)</a:t>
            </a:r>
            <a:endParaRPr lang="en-US" sz="2800" kern="1200" dirty="0">
              <a:solidFill>
                <a:srgbClr val="FFFFFF"/>
              </a:solidFill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4DE288-7685-663D-9F97-2E6B65CEA1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8" r="39978"/>
          <a:stretch/>
        </p:blipFill>
        <p:spPr>
          <a:xfrm>
            <a:off x="8128856" y="1"/>
            <a:ext cx="4063143" cy="52913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988251-AB20-AA6B-D848-C6B4596A9031}"/>
              </a:ext>
            </a:extLst>
          </p:cNvPr>
          <p:cNvSpPr txBox="1"/>
          <p:nvPr/>
        </p:nvSpPr>
        <p:spPr>
          <a:xfrm>
            <a:off x="5478816" y="3421503"/>
            <a:ext cx="5742432" cy="2344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2588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5" name="Rectangle 164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20552A-ED90-D6D0-A444-DADA575811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6" r="8566" b="-1"/>
          <a:stretch/>
        </p:blipFill>
        <p:spPr>
          <a:xfrm>
            <a:off x="-170" y="10"/>
            <a:ext cx="845031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AC9916-380A-D6D3-5986-3B595EE7F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61" y="643467"/>
            <a:ext cx="6099366" cy="5874065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CA" sz="2800" i="1" dirty="0">
                <a:solidFill>
                  <a:srgbClr val="FFFFFF"/>
                </a:solidFill>
              </a:rPr>
              <a:t>1.  Desolation by wars – fields with blood and carcasses</a:t>
            </a:r>
            <a:br>
              <a:rPr lang="en-CA" sz="2800" i="1" dirty="0">
                <a:solidFill>
                  <a:srgbClr val="FFFFFF"/>
                </a:solidFill>
              </a:rPr>
            </a:br>
            <a:r>
              <a:rPr lang="en-CA" sz="2800" i="1" dirty="0">
                <a:solidFill>
                  <a:srgbClr val="FFFFFF"/>
                </a:solidFill>
              </a:rPr>
              <a:t>2.  Desolation by famines – cannibalism becoming the only means to survive</a:t>
            </a:r>
            <a:br>
              <a:rPr lang="en-CA" sz="2800" i="1" dirty="0">
                <a:solidFill>
                  <a:srgbClr val="FFFFFF"/>
                </a:solidFill>
              </a:rPr>
            </a:br>
            <a:r>
              <a:rPr lang="en-CA" sz="2800" i="1" dirty="0">
                <a:solidFill>
                  <a:srgbClr val="FFFFFF"/>
                </a:solidFill>
              </a:rPr>
              <a:t>3.  Desolation by the angel of the LORD - 185,000 died in one night</a:t>
            </a:r>
            <a:br>
              <a:rPr lang="en-CA" sz="2800" i="1" dirty="0">
                <a:solidFill>
                  <a:srgbClr val="FFFFFF"/>
                </a:solidFill>
              </a:rPr>
            </a:br>
            <a:r>
              <a:rPr lang="en-CA" sz="2800" i="1" dirty="0">
                <a:solidFill>
                  <a:srgbClr val="FFFFFF"/>
                </a:solidFill>
              </a:rPr>
              <a:t>4.  Desolation by floods – rinsing the earth of its uncleanliness</a:t>
            </a:r>
            <a:br>
              <a:rPr lang="en-CA" sz="2800" i="1" dirty="0">
                <a:solidFill>
                  <a:srgbClr val="FFFFFF"/>
                </a:solidFill>
              </a:rPr>
            </a:br>
            <a:r>
              <a:rPr lang="en-CA" sz="2800" i="1" dirty="0">
                <a:solidFill>
                  <a:srgbClr val="FFFFFF"/>
                </a:solidFill>
              </a:rPr>
              <a:t>5.  Desolation by earthquakes – swallowing whole cities and populations</a:t>
            </a:r>
            <a:br>
              <a:rPr lang="en-CA" sz="2800" i="1" dirty="0">
                <a:solidFill>
                  <a:srgbClr val="FFFFFF"/>
                </a:solidFill>
              </a:rPr>
            </a:br>
            <a:r>
              <a:rPr lang="en-CA" sz="2800" i="1" dirty="0">
                <a:solidFill>
                  <a:srgbClr val="FFFFFF"/>
                </a:solidFill>
              </a:rPr>
              <a:t>6.  Desolation by wild beasts – as in the Ashur (Assyrian Capital) colonies</a:t>
            </a:r>
            <a:br>
              <a:rPr lang="en-CA" sz="2800" i="1" dirty="0">
                <a:solidFill>
                  <a:srgbClr val="FFFFFF"/>
                </a:solidFill>
              </a:rPr>
            </a:br>
            <a:r>
              <a:rPr lang="en-CA" sz="2800" i="1" dirty="0">
                <a:solidFill>
                  <a:srgbClr val="FFFFFF"/>
                </a:solidFill>
              </a:rPr>
              <a:t>7.  Desolation by obnoxious creatures – as in Egypt</a:t>
            </a:r>
            <a:br>
              <a:rPr lang="en-CA" sz="2800" i="1" dirty="0">
                <a:solidFill>
                  <a:srgbClr val="FFFFFF"/>
                </a:solidFill>
              </a:rPr>
            </a:br>
            <a:r>
              <a:rPr lang="en-CA" sz="2800" i="1" dirty="0">
                <a:solidFill>
                  <a:srgbClr val="FFFFFF"/>
                </a:solidFill>
              </a:rPr>
              <a:t>8.  Desolation brought by evil men – massacres; ethnic cleansing</a:t>
            </a:r>
            <a:endParaRPr lang="en-US" sz="2800" kern="1200" dirty="0">
              <a:solidFill>
                <a:srgbClr val="FFFFFF"/>
              </a:solidFill>
            </a:endParaRPr>
          </a:p>
        </p:txBody>
      </p:sp>
      <p:pic>
        <p:nvPicPr>
          <p:cNvPr id="5" name="Picture 4" descr="A hand reaching out to the sun&#10;&#10;Description automatically generated">
            <a:extLst>
              <a:ext uri="{FF2B5EF4-FFF2-40B4-BE49-F238E27FC236}">
                <a16:creationId xmlns:a16="http://schemas.microsoft.com/office/drawing/2014/main" id="{CA4DE288-7685-663D-9F97-2E6B65CEA1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8" r="37249" b="1"/>
          <a:stretch/>
        </p:blipFill>
        <p:spPr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988251-AB20-AA6B-D848-C6B4596A9031}"/>
              </a:ext>
            </a:extLst>
          </p:cNvPr>
          <p:cNvSpPr txBox="1"/>
          <p:nvPr/>
        </p:nvSpPr>
        <p:spPr>
          <a:xfrm>
            <a:off x="5478816" y="3421503"/>
            <a:ext cx="5742432" cy="2344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413730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" name="Rectangle 183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wooden path in a forest&#10;&#10;Description automatically generated">
            <a:extLst>
              <a:ext uri="{FF2B5EF4-FFF2-40B4-BE49-F238E27FC236}">
                <a16:creationId xmlns:a16="http://schemas.microsoft.com/office/drawing/2014/main" id="{BA20552A-ED90-D6D0-A444-DADA575811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0"/>
          <a:stretch/>
        </p:blipFill>
        <p:spPr>
          <a:xfrm>
            <a:off x="-1" y="190"/>
            <a:ext cx="8128855" cy="5291194"/>
          </a:xfrm>
          <a:prstGeom prst="rect">
            <a:avLst/>
          </a:prstGeom>
        </p:spPr>
      </p:pic>
      <p:sp>
        <p:nvSpPr>
          <p:cNvPr id="186" name="Rectangle 185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C9916-380A-D6D3-5986-3B595EE7F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5" y="5635366"/>
            <a:ext cx="7091299" cy="89858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CA" sz="3400" i="1" dirty="0">
                <a:solidFill>
                  <a:srgbClr val="FFFFFF"/>
                </a:solidFill>
              </a:rPr>
              <a:t>“ Be still, and know that I am God; I will be exalted among the nations, I will be exalted in the earth.”			Psalm 46:10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hand reaching out to the sun&#10;&#10;Description automatically generated">
            <a:extLst>
              <a:ext uri="{FF2B5EF4-FFF2-40B4-BE49-F238E27FC236}">
                <a16:creationId xmlns:a16="http://schemas.microsoft.com/office/drawing/2014/main" id="{CA4DE288-7685-663D-9F97-2E6B65CEA1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8" r="39978"/>
          <a:stretch/>
        </p:blipFill>
        <p:spPr>
          <a:xfrm>
            <a:off x="8128856" y="1"/>
            <a:ext cx="4063143" cy="52913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988251-AB20-AA6B-D848-C6B4596A9031}"/>
              </a:ext>
            </a:extLst>
          </p:cNvPr>
          <p:cNvSpPr txBox="1"/>
          <p:nvPr/>
        </p:nvSpPr>
        <p:spPr>
          <a:xfrm>
            <a:off x="5478816" y="3421503"/>
            <a:ext cx="5742432" cy="2344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434264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" name="Rectangle 183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wooden path in a forest&#10;&#10;Description automatically generated">
            <a:extLst>
              <a:ext uri="{FF2B5EF4-FFF2-40B4-BE49-F238E27FC236}">
                <a16:creationId xmlns:a16="http://schemas.microsoft.com/office/drawing/2014/main" id="{BA20552A-ED90-D6D0-A444-DADA575811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0"/>
          <a:stretch/>
        </p:blipFill>
        <p:spPr>
          <a:xfrm>
            <a:off x="-1" y="190"/>
            <a:ext cx="8128855" cy="5291194"/>
          </a:xfrm>
          <a:prstGeom prst="rect">
            <a:avLst/>
          </a:prstGeom>
        </p:spPr>
      </p:pic>
      <p:sp>
        <p:nvSpPr>
          <p:cNvPr id="186" name="Rectangle 185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C9916-380A-D6D3-5986-3B595EE7F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5" y="5635366"/>
            <a:ext cx="7091299" cy="89858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CA" sz="3400" i="1" dirty="0">
                <a:solidFill>
                  <a:srgbClr val="FFFFFF"/>
                </a:solidFill>
              </a:rPr>
              <a:t>So let me conclude this message by asking a simple and yet vital question. </a:t>
            </a:r>
            <a:br>
              <a:rPr lang="en-CA" sz="3400" i="1" dirty="0">
                <a:solidFill>
                  <a:srgbClr val="FFFFFF"/>
                </a:solidFill>
              </a:rPr>
            </a:br>
            <a:r>
              <a:rPr lang="en-CA" sz="3400" i="1" dirty="0">
                <a:solidFill>
                  <a:srgbClr val="FFFFFF"/>
                </a:solidFill>
              </a:rPr>
              <a:t>Do you know that God is with you today? 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hand reaching out to the sun&#10;&#10;Description automatically generated">
            <a:extLst>
              <a:ext uri="{FF2B5EF4-FFF2-40B4-BE49-F238E27FC236}">
                <a16:creationId xmlns:a16="http://schemas.microsoft.com/office/drawing/2014/main" id="{CA4DE288-7685-663D-9F97-2E6B65CEA1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8" r="39978"/>
          <a:stretch/>
        </p:blipFill>
        <p:spPr>
          <a:xfrm>
            <a:off x="8128856" y="1"/>
            <a:ext cx="4063143" cy="52913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988251-AB20-AA6B-D848-C6B4596A9031}"/>
              </a:ext>
            </a:extLst>
          </p:cNvPr>
          <p:cNvSpPr txBox="1"/>
          <p:nvPr/>
        </p:nvSpPr>
        <p:spPr>
          <a:xfrm>
            <a:off x="5478816" y="3421503"/>
            <a:ext cx="5742432" cy="2344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36309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1520B01-A2E4-41C2-8A8F-7683F250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C9916-380A-D6D3-5986-3B595EE7F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7639" y="379379"/>
            <a:ext cx="3505200" cy="31146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3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“A Mighty Fortress</a:t>
            </a:r>
            <a:br>
              <a:rPr lang="en-US" sz="43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3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is our God” 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43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988251-AB20-AA6B-D848-C6B4596A9031}"/>
              </a:ext>
            </a:extLst>
          </p:cNvPr>
          <p:cNvSpPr txBox="1"/>
          <p:nvPr/>
        </p:nvSpPr>
        <p:spPr>
          <a:xfrm>
            <a:off x="4087640" y="3239311"/>
            <a:ext cx="4118318" cy="3239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CA" sz="2800" b="0" i="0" dirty="0">
                <a:solidFill>
                  <a:srgbClr val="2B2B2B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  <a:t>Mount Ruang Indonesia erupted on Thursday. Officials fear that part of the volcano could collapse into the sea and trigger a tsunami which happened after one eruption in 1871</a:t>
            </a:r>
            <a:r>
              <a:rPr lang="en-CA" sz="2400" b="0" i="0" dirty="0">
                <a:solidFill>
                  <a:srgbClr val="2B2B2B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  <a:t>.</a:t>
            </a:r>
            <a:endParaRPr lang="en-US" sz="24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634C0A-A487-42AF-8DFD-4DAD62FE9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412B137-E115-42F2-8CF9-67E40B5D2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779E94B-3A8C-4695-9DA1-2EDEFB170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A4DE288-7685-663D-9F97-2E6B65CEA1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9" r="34277"/>
          <a:stretch/>
        </p:blipFill>
        <p:spPr>
          <a:xfrm>
            <a:off x="20" y="10"/>
            <a:ext cx="3910064" cy="685799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0" y="0"/>
                </a:moveTo>
                <a:lnTo>
                  <a:pt x="2996382" y="0"/>
                </a:lnTo>
                <a:lnTo>
                  <a:pt x="3563333" y="1750276"/>
                </a:lnTo>
                <a:lnTo>
                  <a:pt x="3910084" y="6054385"/>
                </a:lnTo>
                <a:lnTo>
                  <a:pt x="379130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66EE5A2-0D35-4D6A-A5C7-1CA91F740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8589" y="0"/>
            <a:ext cx="1339053" cy="6858000"/>
            <a:chOff x="2661507" y="0"/>
            <a:chExt cx="1339053" cy="6858000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DFBB771-C61C-4F38-ABBB-98A2D8476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2432BD6-3DCC-4397-BD7F-3FE84F321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6AA1647-0DA6-4A17-B3E1-95D61BD54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F1D8352-2F00-4057-8781-E455C455B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E70D92-7E07-4A6F-BD82-729F71C26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volcano erupting at night&#10;&#10;Description automatically generated">
            <a:extLst>
              <a:ext uri="{FF2B5EF4-FFF2-40B4-BE49-F238E27FC236}">
                <a16:creationId xmlns:a16="http://schemas.microsoft.com/office/drawing/2014/main" id="{EBA2061D-9EA3-2FC0-2730-3CCA4F5DAF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" r="13529"/>
          <a:stretch/>
        </p:blipFill>
        <p:spPr>
          <a:xfrm>
            <a:off x="8281916" y="1"/>
            <a:ext cx="3910084" cy="685800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118775" y="0"/>
                </a:moveTo>
                <a:lnTo>
                  <a:pt x="3910084" y="0"/>
                </a:lnTo>
                <a:lnTo>
                  <a:pt x="3910084" y="6858000"/>
                </a:lnTo>
                <a:lnTo>
                  <a:pt x="913702" y="6858000"/>
                </a:lnTo>
                <a:lnTo>
                  <a:pt x="346751" y="5107724"/>
                </a:lnTo>
                <a:lnTo>
                  <a:pt x="0" y="803615"/>
                </a:lnTo>
                <a:close/>
              </a:path>
            </a:pathLst>
          </a:cu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08D20F07-CD49-4F17-BC00-9429DA80C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59" y="-2"/>
            <a:ext cx="1339053" cy="6858000"/>
            <a:chOff x="2661507" y="0"/>
            <a:chExt cx="1339053" cy="6858000"/>
          </a:xfr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1F66703-4D0D-42DF-8150-991FE9F8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96840F9-95E6-4C98-BFE4-21B595423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90237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EAE48C4B-3A90-42C3-BA00-6092B4771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C9916-380A-D6D3-5986-3B595EE7F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329184"/>
            <a:ext cx="6894576" cy="17830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30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I.  God in the Tumult </a:t>
            </a:r>
            <a:br>
              <a:rPr lang="en-US" sz="40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(Psalm 46:1–3)</a:t>
            </a:r>
            <a:b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2061D-9EA3-2FC0-2730-3CCA4F5DAF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40" b="1"/>
          <a:stretch/>
        </p:blipFill>
        <p:spPr>
          <a:xfrm>
            <a:off x="20" y="10"/>
            <a:ext cx="4041316" cy="4193753"/>
          </a:xfrm>
          <a:custGeom>
            <a:avLst/>
            <a:gdLst/>
            <a:ahLst/>
            <a:cxnLst/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</p:spPr>
      </p:pic>
      <p:sp>
        <p:nvSpPr>
          <p:cNvPr id="59" name="sketch line">
            <a:extLst>
              <a:ext uri="{FF2B5EF4-FFF2-40B4-BE49-F238E27FC236}">
                <a16:creationId xmlns:a16="http://schemas.microsoft.com/office/drawing/2014/main" id="{F919E280-CA27-4214-97E6-294E0C3BC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46318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4DE288-7685-663D-9F97-2E6B65CEA1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" r="64" b="2"/>
          <a:stretch/>
        </p:blipFill>
        <p:spPr>
          <a:xfrm>
            <a:off x="1" y="4267200"/>
            <a:ext cx="4051081" cy="2590800"/>
          </a:xfrm>
          <a:custGeom>
            <a:avLst/>
            <a:gdLst/>
            <a:ahLst/>
            <a:cxnLst/>
            <a:rect l="l" t="t" r="r" b="b"/>
            <a:pathLst>
              <a:path w="4051081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cubicBezTo>
                  <a:pt x="4042100" y="1477465"/>
                  <a:pt x="4059584" y="1566941"/>
                  <a:pt x="4046914" y="1661622"/>
                </a:cubicBezTo>
                <a:cubicBezTo>
                  <a:pt x="4039566" y="1720003"/>
                  <a:pt x="4037919" y="177965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988251-AB20-AA6B-D848-C6B4596A9031}"/>
              </a:ext>
            </a:extLst>
          </p:cNvPr>
          <p:cNvSpPr txBox="1"/>
          <p:nvPr/>
        </p:nvSpPr>
        <p:spPr>
          <a:xfrm>
            <a:off x="4654296" y="2706624"/>
            <a:ext cx="6894576" cy="3483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0" i="1" u="none" strike="noStrike" baseline="0" dirty="0"/>
              <a:t>“You say you have strategy and military strength – but you speak only empty words.  On whom are you depending that you rebel against me?”</a:t>
            </a:r>
          </a:p>
          <a:p>
            <a:pPr marR="21600">
              <a:lnSpc>
                <a:spcPct val="90000"/>
              </a:lnSpc>
              <a:spcAft>
                <a:spcPts val="600"/>
              </a:spcAft>
            </a:pPr>
            <a:r>
              <a:rPr lang="en-US" sz="3600" i="1" dirty="0"/>
              <a:t>				 </a:t>
            </a:r>
            <a:r>
              <a:rPr lang="en-US" sz="3600" b="0" i="1" u="none" strike="noStrike" baseline="0" dirty="0"/>
              <a:t>II Kings 18:20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548382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D48D9584-D2FD-48CE-9E17-4E250B743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2061D-9EA3-2FC0-2730-3CCA4F5DAF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" r="8274" b="-2"/>
          <a:stretch/>
        </p:blipFill>
        <p:spPr>
          <a:xfrm>
            <a:off x="357721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4DE288-7685-663D-9F97-2E6B65CEA1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8" r="888"/>
          <a:stretch/>
        </p:blipFill>
        <p:spPr>
          <a:xfrm>
            <a:off x="7822523" y="3456433"/>
            <a:ext cx="4369477" cy="3401568"/>
          </a:xfrm>
          <a:custGeom>
            <a:avLst/>
            <a:gdLst/>
            <a:ahLst/>
            <a:cxnLst/>
            <a:rect l="l" t="t" r="r" b="b"/>
            <a:pathLst>
              <a:path w="4369477" h="3401568">
                <a:moveTo>
                  <a:pt x="781270" y="0"/>
                </a:moveTo>
                <a:lnTo>
                  <a:pt x="4369477" y="0"/>
                </a:lnTo>
                <a:lnTo>
                  <a:pt x="4369477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9" name="Picture 8" descr="A person opening a car door&#10;&#10;Description automatically generated">
            <a:extLst>
              <a:ext uri="{FF2B5EF4-FFF2-40B4-BE49-F238E27FC236}">
                <a16:creationId xmlns:a16="http://schemas.microsoft.com/office/drawing/2014/main" id="{832C743B-B6FE-D1E6-E9C0-27C62ADFE4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/>
          <a:stretch/>
        </p:blipFill>
        <p:spPr>
          <a:xfrm>
            <a:off x="3630260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88" name="Freeform: Shape 87">
            <a:extLst>
              <a:ext uri="{FF2B5EF4-FFF2-40B4-BE49-F238E27FC236}">
                <a16:creationId xmlns:a16="http://schemas.microsoft.com/office/drawing/2014/main" id="{CA17DEF4-6C5D-41C6-8D93-5C7CFD7AD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0" name="Freeform: Shape 89">
            <a:extLst>
              <a:ext uri="{FF2B5EF4-FFF2-40B4-BE49-F238E27FC236}">
                <a16:creationId xmlns:a16="http://schemas.microsoft.com/office/drawing/2014/main" id="{22BBC5A3-5C8C-4FB9-AEFF-8778D2C98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C9916-380A-D6D3-5986-3B595EE7F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2" y="1508760"/>
            <a:ext cx="3429000" cy="2898648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800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I.  God in the Tumult </a:t>
            </a:r>
            <a:br>
              <a:rPr lang="en-US" sz="2800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800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(Psalm 46:1–3)</a:t>
            </a:r>
            <a:br>
              <a:rPr lang="en-US" sz="2800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b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President’s Armored Car</a:t>
            </a:r>
            <a:br>
              <a:rPr lang="en-US" sz="2800" kern="1200">
                <a:latin typeface="+mj-lt"/>
                <a:ea typeface="+mj-ea"/>
                <a:cs typeface="+mj-cs"/>
              </a:rPr>
            </a:br>
            <a:br>
              <a:rPr lang="en-US" sz="2800" kern="1200">
                <a:latin typeface="+mj-lt"/>
                <a:ea typeface="+mj-ea"/>
                <a:cs typeface="+mj-cs"/>
              </a:rPr>
            </a:br>
            <a:endParaRPr lang="en-US" sz="2800" kern="1200">
              <a:latin typeface="+mj-lt"/>
              <a:ea typeface="+mj-ea"/>
              <a:cs typeface="+mj-cs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BB917E8-D696-4787-96D6-521A9C42F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lane with a ramp going into it&#10;&#10;Description automatically generated with medium confidence">
            <a:extLst>
              <a:ext uri="{FF2B5EF4-FFF2-40B4-BE49-F238E27FC236}">
                <a16:creationId xmlns:a16="http://schemas.microsoft.com/office/drawing/2014/main" id="{5E5D5B38-324A-7B1E-058A-04302412DD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2"/>
          <a:stretch/>
        </p:blipFill>
        <p:spPr>
          <a:xfrm>
            <a:off x="7845207" y="10"/>
            <a:ext cx="4346795" cy="3401558"/>
          </a:xfrm>
          <a:custGeom>
            <a:avLst/>
            <a:gdLst/>
            <a:ahLst/>
            <a:cxnLst/>
            <a:rect l="l" t="t" r="r" b="b"/>
            <a:pathLst>
              <a:path w="4346795" h="3401568">
                <a:moveTo>
                  <a:pt x="0" y="0"/>
                </a:moveTo>
                <a:lnTo>
                  <a:pt x="4346795" y="0"/>
                </a:lnTo>
                <a:lnTo>
                  <a:pt x="4346795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39F4C545-E278-42ED-9B78-2EBA46444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988251-AB20-AA6B-D848-C6B4596A9031}"/>
              </a:ext>
            </a:extLst>
          </p:cNvPr>
          <p:cNvSpPr txBox="1"/>
          <p:nvPr/>
        </p:nvSpPr>
        <p:spPr>
          <a:xfrm>
            <a:off x="5449633" y="3455208"/>
            <a:ext cx="5742432" cy="2344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808289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" name="Rectangle 107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2061D-9EA3-2FC0-2730-3CCA4F5DAF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2" b="6833"/>
          <a:stretch/>
        </p:blipFill>
        <p:spPr>
          <a:xfrm>
            <a:off x="-1" y="190"/>
            <a:ext cx="8128855" cy="5291194"/>
          </a:xfrm>
          <a:prstGeom prst="rect">
            <a:avLst/>
          </a:prstGeom>
        </p:spPr>
      </p:pic>
      <p:sp>
        <p:nvSpPr>
          <p:cNvPr id="110" name="Rectangle 109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C9916-380A-D6D3-5986-3B595EE7F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94" y="5716104"/>
            <a:ext cx="8060760" cy="89858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I.  God in the Tumult  (Psalm 46:1–3)</a:t>
            </a:r>
            <a:br>
              <a:rPr lang="en-US" sz="36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Solomon’s Temple and The Ark of the Covenant</a:t>
            </a:r>
            <a:br>
              <a:rPr lang="en-US" sz="1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4DE288-7685-663D-9F97-2E6B65CEA1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2" r="10208" b="-3"/>
          <a:stretch/>
        </p:blipFill>
        <p:spPr>
          <a:xfrm>
            <a:off x="8128856" y="1"/>
            <a:ext cx="4063143" cy="52913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988251-AB20-AA6B-D848-C6B4596A9031}"/>
              </a:ext>
            </a:extLst>
          </p:cNvPr>
          <p:cNvSpPr txBox="1"/>
          <p:nvPr/>
        </p:nvSpPr>
        <p:spPr>
          <a:xfrm>
            <a:off x="5449633" y="3455208"/>
            <a:ext cx="5742432" cy="2344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04647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FC3D2873-2194-4FB0-BFBA-7E7EEB984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4DE288-7685-663D-9F97-2E6B65CEA1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7" r="31676" b="-1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A2061D-9EA3-2FC0-2730-3CCA4F5DAF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" r="4910" b="3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6" name="Picture 5" descr="A silhouette of a person with his arms raised&#10;&#10;Description automatically generated">
            <a:extLst>
              <a:ext uri="{FF2B5EF4-FFF2-40B4-BE49-F238E27FC236}">
                <a16:creationId xmlns:a16="http://schemas.microsoft.com/office/drawing/2014/main" id="{BA20552A-ED90-D6D0-A444-DADA575811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9281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131" name="Freeform: Shape 130">
            <a:extLst>
              <a:ext uri="{FF2B5EF4-FFF2-40B4-BE49-F238E27FC236}">
                <a16:creationId xmlns:a16="http://schemas.microsoft.com/office/drawing/2014/main" id="{B228652A-FD81-4A3C-B164-2012BF4EE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7943" cy="6858000"/>
          </a:xfrm>
          <a:custGeom>
            <a:avLst/>
            <a:gdLst>
              <a:gd name="connsiteX0" fmla="*/ 0 w 5927943"/>
              <a:gd name="connsiteY0" fmla="*/ 0 h 6858000"/>
              <a:gd name="connsiteX1" fmla="*/ 5129522 w 5927943"/>
              <a:gd name="connsiteY1" fmla="*/ 0 h 6858000"/>
              <a:gd name="connsiteX2" fmla="*/ 5289639 w 5927943"/>
              <a:gd name="connsiteY2" fmla="*/ 323150 h 6858000"/>
              <a:gd name="connsiteX3" fmla="*/ 5927943 w 5927943"/>
              <a:gd name="connsiteY3" fmla="*/ 3476847 h 6858000"/>
              <a:gd name="connsiteX4" fmla="*/ 5289639 w 5927943"/>
              <a:gd name="connsiteY4" fmla="*/ 6630545 h 6858000"/>
              <a:gd name="connsiteX5" fmla="*/ 5176937 w 5927943"/>
              <a:gd name="connsiteY5" fmla="*/ 6858000 h 6858000"/>
              <a:gd name="connsiteX6" fmla="*/ 0 w 592794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7943" h="6858000">
                <a:moveTo>
                  <a:pt x="0" y="0"/>
                </a:moveTo>
                <a:lnTo>
                  <a:pt x="5129522" y="0"/>
                </a:lnTo>
                <a:lnTo>
                  <a:pt x="5289639" y="323150"/>
                </a:lnTo>
                <a:cubicBezTo>
                  <a:pt x="5692631" y="1223391"/>
                  <a:pt x="5927943" y="2308646"/>
                  <a:pt x="5927943" y="3476847"/>
                </a:cubicBezTo>
                <a:cubicBezTo>
                  <a:pt x="5927943" y="4645048"/>
                  <a:pt x="5692631" y="5730304"/>
                  <a:pt x="5289639" y="6630545"/>
                </a:cubicBezTo>
                <a:lnTo>
                  <a:pt x="517693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3" name="Freeform: Shape 132">
            <a:extLst>
              <a:ext uri="{FF2B5EF4-FFF2-40B4-BE49-F238E27FC236}">
                <a16:creationId xmlns:a16="http://schemas.microsoft.com/office/drawing/2014/main" id="{FE8F25D8-4980-4C67-9E0C-7BE94C9CB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17310" cy="6858000"/>
          </a:xfrm>
          <a:custGeom>
            <a:avLst/>
            <a:gdLst>
              <a:gd name="connsiteX0" fmla="*/ 0 w 5917310"/>
              <a:gd name="connsiteY0" fmla="*/ 0 h 6858000"/>
              <a:gd name="connsiteX1" fmla="*/ 5118889 w 5917310"/>
              <a:gd name="connsiteY1" fmla="*/ 0 h 6858000"/>
              <a:gd name="connsiteX2" fmla="*/ 5279006 w 5917310"/>
              <a:gd name="connsiteY2" fmla="*/ 323150 h 6858000"/>
              <a:gd name="connsiteX3" fmla="*/ 5917310 w 5917310"/>
              <a:gd name="connsiteY3" fmla="*/ 3476847 h 6858000"/>
              <a:gd name="connsiteX4" fmla="*/ 5279006 w 5917310"/>
              <a:gd name="connsiteY4" fmla="*/ 6630545 h 6858000"/>
              <a:gd name="connsiteX5" fmla="*/ 5166304 w 5917310"/>
              <a:gd name="connsiteY5" fmla="*/ 6858000 h 6858000"/>
              <a:gd name="connsiteX6" fmla="*/ 0 w 591731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17310" h="6858000">
                <a:moveTo>
                  <a:pt x="0" y="0"/>
                </a:moveTo>
                <a:lnTo>
                  <a:pt x="5118889" y="0"/>
                </a:lnTo>
                <a:lnTo>
                  <a:pt x="5279006" y="323150"/>
                </a:lnTo>
                <a:cubicBezTo>
                  <a:pt x="5681998" y="1223391"/>
                  <a:pt x="5917310" y="2308646"/>
                  <a:pt x="5917310" y="3476847"/>
                </a:cubicBezTo>
                <a:cubicBezTo>
                  <a:pt x="5917310" y="4645048"/>
                  <a:pt x="5681998" y="5730304"/>
                  <a:pt x="5279006" y="6630545"/>
                </a:cubicBezTo>
                <a:lnTo>
                  <a:pt x="516630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C9916-380A-D6D3-5986-3B595EE7F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2" y="1527048"/>
            <a:ext cx="5020056" cy="2770632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CA"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 God in the City (Psalm 46:4–7)</a:t>
            </a:r>
            <a:endParaRPr lang="en-US" sz="5400" kern="1200">
              <a:latin typeface="+mj-lt"/>
              <a:ea typeface="+mj-ea"/>
              <a:cs typeface="+mj-cs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1A214C69-1234-4E5D-91CD-BEA002042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86E49C8-40C0-4E80-BAC0-9A66298F1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988251-AB20-AA6B-D848-C6B4596A9031}"/>
              </a:ext>
            </a:extLst>
          </p:cNvPr>
          <p:cNvSpPr txBox="1"/>
          <p:nvPr/>
        </p:nvSpPr>
        <p:spPr>
          <a:xfrm>
            <a:off x="5478816" y="3421503"/>
            <a:ext cx="5742432" cy="2344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07682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FC3D2873-2194-4FB0-BFBA-7E7EEB984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4DE288-7685-663D-9F97-2E6B65CEA1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7" r="31676" b="-1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A2061D-9EA3-2FC0-2730-3CCA4F5DAF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" r="4910" b="3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20552A-ED90-D6D0-A444-DADA575811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1" b="19261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131" name="Freeform: Shape 130">
            <a:extLst>
              <a:ext uri="{FF2B5EF4-FFF2-40B4-BE49-F238E27FC236}">
                <a16:creationId xmlns:a16="http://schemas.microsoft.com/office/drawing/2014/main" id="{B228652A-FD81-4A3C-B164-2012BF4EE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7943" cy="6858000"/>
          </a:xfrm>
          <a:custGeom>
            <a:avLst/>
            <a:gdLst>
              <a:gd name="connsiteX0" fmla="*/ 0 w 5927943"/>
              <a:gd name="connsiteY0" fmla="*/ 0 h 6858000"/>
              <a:gd name="connsiteX1" fmla="*/ 5129522 w 5927943"/>
              <a:gd name="connsiteY1" fmla="*/ 0 h 6858000"/>
              <a:gd name="connsiteX2" fmla="*/ 5289639 w 5927943"/>
              <a:gd name="connsiteY2" fmla="*/ 323150 h 6858000"/>
              <a:gd name="connsiteX3" fmla="*/ 5927943 w 5927943"/>
              <a:gd name="connsiteY3" fmla="*/ 3476847 h 6858000"/>
              <a:gd name="connsiteX4" fmla="*/ 5289639 w 5927943"/>
              <a:gd name="connsiteY4" fmla="*/ 6630545 h 6858000"/>
              <a:gd name="connsiteX5" fmla="*/ 5176937 w 5927943"/>
              <a:gd name="connsiteY5" fmla="*/ 6858000 h 6858000"/>
              <a:gd name="connsiteX6" fmla="*/ 0 w 592794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7943" h="6858000">
                <a:moveTo>
                  <a:pt x="0" y="0"/>
                </a:moveTo>
                <a:lnTo>
                  <a:pt x="5129522" y="0"/>
                </a:lnTo>
                <a:lnTo>
                  <a:pt x="5289639" y="323150"/>
                </a:lnTo>
                <a:cubicBezTo>
                  <a:pt x="5692631" y="1223391"/>
                  <a:pt x="5927943" y="2308646"/>
                  <a:pt x="5927943" y="3476847"/>
                </a:cubicBezTo>
                <a:cubicBezTo>
                  <a:pt x="5927943" y="4645048"/>
                  <a:pt x="5692631" y="5730304"/>
                  <a:pt x="5289639" y="6630545"/>
                </a:cubicBezTo>
                <a:lnTo>
                  <a:pt x="517693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3" name="Freeform: Shape 132">
            <a:extLst>
              <a:ext uri="{FF2B5EF4-FFF2-40B4-BE49-F238E27FC236}">
                <a16:creationId xmlns:a16="http://schemas.microsoft.com/office/drawing/2014/main" id="{FE8F25D8-4980-4C67-9E0C-7BE94C9CB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17310" cy="6858000"/>
          </a:xfrm>
          <a:custGeom>
            <a:avLst/>
            <a:gdLst>
              <a:gd name="connsiteX0" fmla="*/ 0 w 5917310"/>
              <a:gd name="connsiteY0" fmla="*/ 0 h 6858000"/>
              <a:gd name="connsiteX1" fmla="*/ 5118889 w 5917310"/>
              <a:gd name="connsiteY1" fmla="*/ 0 h 6858000"/>
              <a:gd name="connsiteX2" fmla="*/ 5279006 w 5917310"/>
              <a:gd name="connsiteY2" fmla="*/ 323150 h 6858000"/>
              <a:gd name="connsiteX3" fmla="*/ 5917310 w 5917310"/>
              <a:gd name="connsiteY3" fmla="*/ 3476847 h 6858000"/>
              <a:gd name="connsiteX4" fmla="*/ 5279006 w 5917310"/>
              <a:gd name="connsiteY4" fmla="*/ 6630545 h 6858000"/>
              <a:gd name="connsiteX5" fmla="*/ 5166304 w 5917310"/>
              <a:gd name="connsiteY5" fmla="*/ 6858000 h 6858000"/>
              <a:gd name="connsiteX6" fmla="*/ 0 w 591731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17310" h="6858000">
                <a:moveTo>
                  <a:pt x="0" y="0"/>
                </a:moveTo>
                <a:lnTo>
                  <a:pt x="5118889" y="0"/>
                </a:lnTo>
                <a:lnTo>
                  <a:pt x="5279006" y="323150"/>
                </a:lnTo>
                <a:cubicBezTo>
                  <a:pt x="5681998" y="1223391"/>
                  <a:pt x="5917310" y="2308646"/>
                  <a:pt x="5917310" y="3476847"/>
                </a:cubicBezTo>
                <a:cubicBezTo>
                  <a:pt x="5917310" y="4645048"/>
                  <a:pt x="5681998" y="5730304"/>
                  <a:pt x="5279006" y="6630545"/>
                </a:cubicBezTo>
                <a:lnTo>
                  <a:pt x="516630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C9916-380A-D6D3-5986-3B595EE7F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342" y="2967271"/>
            <a:ext cx="5020056" cy="2770632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CA" sz="3600" i="1" dirty="0"/>
              <a:t>“For my people have committed two sins – </a:t>
            </a:r>
            <a:r>
              <a:rPr lang="en-CA" sz="3600" b="1" i="1" dirty="0"/>
              <a:t>they have forsaken me the spring of living water</a:t>
            </a:r>
            <a:r>
              <a:rPr lang="en-CA" sz="3600" i="1" dirty="0"/>
              <a:t>, and have dug their own cisterns, broken cisterns that cannot hold water.”</a:t>
            </a:r>
            <a:br>
              <a:rPr lang="en-CA" sz="3600" i="1" dirty="0"/>
            </a:br>
            <a:br>
              <a:rPr lang="en-CA" sz="3600" i="1" dirty="0"/>
            </a:br>
            <a:r>
              <a:rPr lang="en-CA" sz="3600" i="1" dirty="0"/>
              <a:t>Jeremiah 2:13</a:t>
            </a:r>
            <a:endParaRPr lang="en-US" sz="3600" kern="1200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1A214C69-1234-4E5D-91CD-BEA002042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86E49C8-40C0-4E80-BAC0-9A66298F1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988251-AB20-AA6B-D848-C6B4596A9031}"/>
              </a:ext>
            </a:extLst>
          </p:cNvPr>
          <p:cNvSpPr txBox="1"/>
          <p:nvPr/>
        </p:nvSpPr>
        <p:spPr>
          <a:xfrm>
            <a:off x="5478816" y="3421503"/>
            <a:ext cx="5742432" cy="2344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85723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2" name="Rectangle 141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20552A-ED90-D6D0-A444-DADA575811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" r="1" b="1"/>
          <a:stretch/>
        </p:blipFill>
        <p:spPr>
          <a:xfrm>
            <a:off x="-1" y="190"/>
            <a:ext cx="8128855" cy="5291194"/>
          </a:xfrm>
          <a:prstGeom prst="rect">
            <a:avLst/>
          </a:prstGeom>
        </p:spPr>
      </p:pic>
      <p:sp>
        <p:nvSpPr>
          <p:cNvPr id="144" name="Rectangle 143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C9916-380A-D6D3-5986-3B595EE7F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192" y="5621121"/>
            <a:ext cx="7772400" cy="89858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CA" sz="2800" i="1" dirty="0">
                <a:solidFill>
                  <a:srgbClr val="FFFFFF"/>
                </a:solidFill>
              </a:rPr>
              <a:t>“Whoever believes in me, as the Scripture has said, streams of living water will flow from within him.”							J</a:t>
            </a:r>
            <a:r>
              <a:rPr lang="en-US" sz="2800" i="1" dirty="0" err="1">
                <a:solidFill>
                  <a:srgbClr val="FFFFFF"/>
                </a:solidFill>
              </a:rPr>
              <a:t>ohn</a:t>
            </a:r>
            <a:r>
              <a:rPr lang="en-US" sz="2800" i="1" dirty="0">
                <a:solidFill>
                  <a:srgbClr val="FFFFFF"/>
                </a:solidFill>
              </a:rPr>
              <a:t> 7:38</a:t>
            </a:r>
            <a:endParaRPr lang="en-US" sz="2800" kern="1200" dirty="0">
              <a:solidFill>
                <a:srgbClr val="FFFFFF"/>
              </a:solidFill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4DE288-7685-663D-9F97-2E6B65CEA1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8" r="39978"/>
          <a:stretch/>
        </p:blipFill>
        <p:spPr>
          <a:xfrm>
            <a:off x="8128856" y="1"/>
            <a:ext cx="4063143" cy="52913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988251-AB20-AA6B-D848-C6B4596A9031}"/>
              </a:ext>
            </a:extLst>
          </p:cNvPr>
          <p:cNvSpPr txBox="1"/>
          <p:nvPr/>
        </p:nvSpPr>
        <p:spPr>
          <a:xfrm>
            <a:off x="5478816" y="3421503"/>
            <a:ext cx="5742432" cy="2344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43698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2" name="Rectangle 141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20552A-ED90-D6D0-A444-DADA57581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1" b="7731"/>
          <a:stretch/>
        </p:blipFill>
        <p:spPr>
          <a:xfrm>
            <a:off x="-1" y="190"/>
            <a:ext cx="8128855" cy="5291194"/>
          </a:xfrm>
          <a:prstGeom prst="rect">
            <a:avLst/>
          </a:prstGeom>
        </p:spPr>
      </p:pic>
      <p:sp>
        <p:nvSpPr>
          <p:cNvPr id="144" name="Rectangle 143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C9916-380A-D6D3-5986-3B595EE7F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192" y="5621121"/>
            <a:ext cx="7772400" cy="89858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CA" sz="2800" i="1" dirty="0">
                <a:solidFill>
                  <a:srgbClr val="FFFFFF"/>
                </a:solidFill>
              </a:rPr>
              <a:t>“but whoever drinks the water I give him will never thirst.  Indeed, the water I give him will become, in him a spring of water welling up to eternal life.”</a:t>
            </a:r>
            <a:br>
              <a:rPr lang="en-CA" sz="2800" i="1" dirty="0">
                <a:solidFill>
                  <a:srgbClr val="FFFFFF"/>
                </a:solidFill>
              </a:rPr>
            </a:br>
            <a:r>
              <a:rPr lang="en-CA" sz="2800" i="1" dirty="0">
                <a:solidFill>
                  <a:srgbClr val="FFFFFF"/>
                </a:solidFill>
              </a:rPr>
              <a:t>						John 4:14</a:t>
            </a:r>
            <a:endParaRPr lang="en-US" sz="2800" kern="1200" dirty="0">
              <a:solidFill>
                <a:srgbClr val="FFFFFF"/>
              </a:solidFill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4DE288-7685-663D-9F97-2E6B65CEA1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8" r="39978"/>
          <a:stretch/>
        </p:blipFill>
        <p:spPr>
          <a:xfrm>
            <a:off x="8128856" y="1"/>
            <a:ext cx="4063143" cy="52913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988251-AB20-AA6B-D848-C6B4596A9031}"/>
              </a:ext>
            </a:extLst>
          </p:cNvPr>
          <p:cNvSpPr txBox="1"/>
          <p:nvPr/>
        </p:nvSpPr>
        <p:spPr>
          <a:xfrm>
            <a:off x="5478816" y="3421503"/>
            <a:ext cx="5742432" cy="2344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68514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506</Words>
  <Application>Microsoft Office PowerPoint</Application>
  <PresentationFormat>Widescreen</PresentationFormat>
  <Paragraphs>30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Segoe UI</vt:lpstr>
      <vt:lpstr>Office Theme</vt:lpstr>
      <vt:lpstr>OUR UNSHAKEABLE GOD  </vt:lpstr>
      <vt:lpstr> “A Mighty Fortress is our God”   </vt:lpstr>
      <vt:lpstr> I.  God in the Tumult  (Psalm 46:1–3)  </vt:lpstr>
      <vt:lpstr> I.  God in the Tumult  (Psalm 46:1–3)  The President’s Armored Car  </vt:lpstr>
      <vt:lpstr> I.  God in the Tumult  (Psalm 46:1–3)  Solomon’s Temple and The Ark of the Covenant  </vt:lpstr>
      <vt:lpstr>II.  God in the City (Psalm 46:4–7)</vt:lpstr>
      <vt:lpstr>“For my people have committed two sins – they have forsaken me the spring of living water, and have dug their own cisterns, broken cisterns that cannot hold water.”  Jeremiah 2:13</vt:lpstr>
      <vt:lpstr>“Whoever believes in me, as the Scripture has said, streams of living water will flow from within him.”       John 7:38</vt:lpstr>
      <vt:lpstr>“but whoever drinks the water I give him will never thirst.  Indeed, the water I give him will become, in him a spring of water welling up to eternal life.”       John 4:14</vt:lpstr>
      <vt:lpstr>“but whoever drinks the water I give him will never thirst.  Indeed, the water I give him will become, in him a spring of water welling up to eternal life.”       John 4:14</vt:lpstr>
      <vt:lpstr>There is safety in God’s holiness</vt:lpstr>
      <vt:lpstr>III.  God in the Earth (Psalm 46: 8–11)</vt:lpstr>
      <vt:lpstr>1.  Desolation by wars – fields with blood and carcasses 2.  Desolation by famines – cannibalism becoming the only means to survive 3.  Desolation by the angel of the LORD - 185,000 died in one night 4.  Desolation by floods – rinsing the earth of its uncleanliness 5.  Desolation by earthquakes – swallowing whole cities and populations 6.  Desolation by wild beasts – as in the Ashur (Assyrian Capital) colonies 7.  Desolation by obnoxious creatures – as in Egypt 8.  Desolation brought by evil men – massacres; ethnic cleansing</vt:lpstr>
      <vt:lpstr>“ Be still, and know that I am God; I will be exalted among the nations, I will be exalted in the earth.”   Psalm 46:10</vt:lpstr>
      <vt:lpstr>So let me conclude this message by asking a simple and yet vital question.  Do you know that God is with you today?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UNSHAKEABLE GOD</dc:title>
  <dc:creator>Fountaingate Christian</dc:creator>
  <cp:lastModifiedBy>Fountaingate Christian</cp:lastModifiedBy>
  <cp:revision>8</cp:revision>
  <dcterms:created xsi:type="dcterms:W3CDTF">2024-04-21T00:07:01Z</dcterms:created>
  <dcterms:modified xsi:type="dcterms:W3CDTF">2024-04-21T02:32:50Z</dcterms:modified>
</cp:coreProperties>
</file>