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2"/>
  </p:sldMasterIdLst>
  <p:sldIdLst>
    <p:sldId id="256" r:id="rId3"/>
    <p:sldId id="258" r:id="rId4"/>
    <p:sldId id="259" r:id="rId5"/>
    <p:sldId id="260" r:id="rId6"/>
    <p:sldId id="261" r:id="rId7"/>
    <p:sldId id="262" r:id="rId8"/>
    <p:sldId id="263" r:id="rId9"/>
    <p:sldId id="264" r:id="rId10"/>
    <p:sldId id="257" r:id="rId11"/>
    <p:sldId id="265" r:id="rId12"/>
    <p:sldId id="266" r:id="rId13"/>
    <p:sldId id="267"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p:cViewPr varScale="1">
        <p:scale>
          <a:sx n="80" d="100"/>
          <a:sy n="80"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17463" y="-20638"/>
            <a:ext cx="9159876" cy="6878638"/>
            <a:chOff x="-11" y="-13"/>
            <a:chExt cx="5770" cy="4333"/>
          </a:xfrm>
        </p:grpSpPr>
        <p:sp>
          <p:nvSpPr>
            <p:cNvPr id="2050"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3"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4"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5"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6"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7"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8"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9"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0"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1"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2"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3"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4"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5"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2067" name="Rectangle 19"/>
          <p:cNvSpPr>
            <a:spLocks noGrp="1" noChangeArrowheads="1"/>
          </p:cNvSpPr>
          <p:nvPr>
            <p:ph type="ctrTitle" sz="quarter"/>
          </p:nvPr>
        </p:nvSpPr>
        <p:spPr>
          <a:xfrm>
            <a:off x="1295400" y="2286000"/>
            <a:ext cx="7772400" cy="1143000"/>
          </a:xfrm>
        </p:spPr>
        <p:txBody>
          <a:bodyPr/>
          <a:lstStyle>
            <a:lvl1pPr>
              <a:defRPr/>
            </a:lvl1pPr>
          </a:lstStyle>
          <a:p>
            <a:pPr lvl="0"/>
            <a:r>
              <a:rPr lang="en-US" noProof="0"/>
              <a:t>Click to edit Master title style</a:t>
            </a:r>
            <a:endParaRPr lang="en-US" noProof="0" dirty="0"/>
          </a:p>
        </p:txBody>
      </p:sp>
      <p:sp>
        <p:nvSpPr>
          <p:cNvPr id="2068" name="Rectangle 20"/>
          <p:cNvSpPr>
            <a:spLocks noGrp="1" noChangeArrowheads="1"/>
          </p:cNvSpPr>
          <p:nvPr>
            <p:ph type="subTitle" sz="quarter" idx="1"/>
          </p:nvPr>
        </p:nvSpPr>
        <p:spPr>
          <a:xfrm>
            <a:off x="2057400" y="3810000"/>
            <a:ext cx="6400800" cy="1752600"/>
          </a:xfrm>
        </p:spPr>
        <p:txBody>
          <a:bodyPr/>
          <a:lstStyle>
            <a:lvl1pPr marL="0" indent="0" algn="ctr">
              <a:buFontTx/>
              <a:buNone/>
              <a:defRPr/>
            </a:lvl1pPr>
          </a:lstStyle>
          <a:p>
            <a:pPr lvl="0"/>
            <a:r>
              <a:rPr lang="en-US" noProof="0"/>
              <a:t>Click to edit Master subtitle style</a:t>
            </a:r>
          </a:p>
        </p:txBody>
      </p:sp>
      <p:sp>
        <p:nvSpPr>
          <p:cNvPr id="2069" name="Rectangle 21"/>
          <p:cNvSpPr>
            <a:spLocks noGrp="1" noChangeArrowheads="1"/>
          </p:cNvSpPr>
          <p:nvPr>
            <p:ph type="dt" sz="quarter" idx="2"/>
          </p:nvPr>
        </p:nvSpPr>
        <p:spPr/>
        <p:txBody>
          <a:bodyPr/>
          <a:lstStyle>
            <a:lvl1pPr>
              <a:defRPr/>
            </a:lvl1pPr>
          </a:lstStyle>
          <a:p>
            <a:endParaRPr lang="en-US"/>
          </a:p>
        </p:txBody>
      </p:sp>
      <p:sp>
        <p:nvSpPr>
          <p:cNvPr id="2070" name="Rectangle 22"/>
          <p:cNvSpPr>
            <a:spLocks noGrp="1" noChangeArrowheads="1"/>
          </p:cNvSpPr>
          <p:nvPr>
            <p:ph type="ftr" sz="quarter" idx="3"/>
          </p:nvPr>
        </p:nvSpPr>
        <p:spPr/>
        <p:txBody>
          <a:bodyPr/>
          <a:lstStyle>
            <a:lvl1pPr>
              <a:defRPr/>
            </a:lvl1pPr>
          </a:lstStyle>
          <a:p>
            <a:endParaRPr lang="en-US"/>
          </a:p>
        </p:txBody>
      </p:sp>
      <p:sp>
        <p:nvSpPr>
          <p:cNvPr id="2071" name="Rectangle 23"/>
          <p:cNvSpPr>
            <a:spLocks noGrp="1" noChangeArrowheads="1"/>
          </p:cNvSpPr>
          <p:nvPr>
            <p:ph type="sldNum" sz="quarter" idx="4"/>
          </p:nvPr>
        </p:nvSpPr>
        <p:spPr/>
        <p:txBody>
          <a:bodyPr/>
          <a:lstStyle>
            <a:lvl1pPr>
              <a:defRPr/>
            </a:lvl1pPr>
          </a:lstStyle>
          <a:p>
            <a:fld id="{ABAD2830-F273-4060-86D4-4212F883872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186030-5CC8-4862-BD32-64EE76B21CF8}" type="slidenum">
              <a:rPr lang="en-US"/>
              <a:pPr/>
              <a:t>‹#›</a:t>
            </a:fld>
            <a:endParaRPr lang="en-US"/>
          </a:p>
        </p:txBody>
      </p:sp>
    </p:spTree>
    <p:extLst>
      <p:ext uri="{BB962C8B-B14F-4D97-AF65-F5344CB8AC3E}">
        <p14:creationId xmlns:p14="http://schemas.microsoft.com/office/powerpoint/2010/main" val="424317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6125" y="609600"/>
            <a:ext cx="1946275"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54125" y="609600"/>
            <a:ext cx="56896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DE86A5-5193-4F6E-B814-5140BB00CB2F}" type="slidenum">
              <a:rPr lang="en-US"/>
              <a:pPr/>
              <a:t>‹#›</a:t>
            </a:fld>
            <a:endParaRPr lang="en-US"/>
          </a:p>
        </p:txBody>
      </p:sp>
    </p:spTree>
    <p:extLst>
      <p:ext uri="{BB962C8B-B14F-4D97-AF65-F5344CB8AC3E}">
        <p14:creationId xmlns:p14="http://schemas.microsoft.com/office/powerpoint/2010/main" val="240646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AED484-F614-4F83-9E0A-076B4E5CA0E7}" type="slidenum">
              <a:rPr lang="en-US"/>
              <a:pPr/>
              <a:t>‹#›</a:t>
            </a:fld>
            <a:endParaRPr lang="en-US"/>
          </a:p>
        </p:txBody>
      </p:sp>
    </p:spTree>
    <p:extLst>
      <p:ext uri="{BB962C8B-B14F-4D97-AF65-F5344CB8AC3E}">
        <p14:creationId xmlns:p14="http://schemas.microsoft.com/office/powerpoint/2010/main" val="399364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B13AC2-A539-44A5-A75A-C18879A01690}" type="slidenum">
              <a:rPr lang="en-US"/>
              <a:pPr/>
              <a:t>‹#›</a:t>
            </a:fld>
            <a:endParaRPr lang="en-US"/>
          </a:p>
        </p:txBody>
      </p:sp>
    </p:spTree>
    <p:extLst>
      <p:ext uri="{BB962C8B-B14F-4D97-AF65-F5344CB8AC3E}">
        <p14:creationId xmlns:p14="http://schemas.microsoft.com/office/powerpoint/2010/main" val="163285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541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65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6CBDDE-ADDB-4969-B498-C64558BF0988}" type="slidenum">
              <a:rPr lang="en-US"/>
              <a:pPr/>
              <a:t>‹#›</a:t>
            </a:fld>
            <a:endParaRPr lang="en-US"/>
          </a:p>
        </p:txBody>
      </p:sp>
    </p:spTree>
    <p:extLst>
      <p:ext uri="{BB962C8B-B14F-4D97-AF65-F5344CB8AC3E}">
        <p14:creationId xmlns:p14="http://schemas.microsoft.com/office/powerpoint/2010/main" val="330512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199A621-527F-4419-8114-66700E9D8B3C}" type="slidenum">
              <a:rPr lang="en-US"/>
              <a:pPr/>
              <a:t>‹#›</a:t>
            </a:fld>
            <a:endParaRPr lang="en-US"/>
          </a:p>
        </p:txBody>
      </p:sp>
    </p:spTree>
    <p:extLst>
      <p:ext uri="{BB962C8B-B14F-4D97-AF65-F5344CB8AC3E}">
        <p14:creationId xmlns:p14="http://schemas.microsoft.com/office/powerpoint/2010/main" val="88585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5DA4931-8AD3-4F39-AFC6-75B298129106}" type="slidenum">
              <a:rPr lang="en-US"/>
              <a:pPr/>
              <a:t>‹#›</a:t>
            </a:fld>
            <a:endParaRPr lang="en-US"/>
          </a:p>
        </p:txBody>
      </p:sp>
    </p:spTree>
    <p:extLst>
      <p:ext uri="{BB962C8B-B14F-4D97-AF65-F5344CB8AC3E}">
        <p14:creationId xmlns:p14="http://schemas.microsoft.com/office/powerpoint/2010/main" val="415719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9BF9D10-0EE8-4FE1-A679-2758A24CF54E}" type="slidenum">
              <a:rPr lang="en-US"/>
              <a:pPr/>
              <a:t>‹#›</a:t>
            </a:fld>
            <a:endParaRPr lang="en-US"/>
          </a:p>
        </p:txBody>
      </p:sp>
    </p:spTree>
    <p:extLst>
      <p:ext uri="{BB962C8B-B14F-4D97-AF65-F5344CB8AC3E}">
        <p14:creationId xmlns:p14="http://schemas.microsoft.com/office/powerpoint/2010/main" val="344762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72B9CC-8F96-454A-86EE-0F0157364D54}" type="slidenum">
              <a:rPr lang="en-US"/>
              <a:pPr/>
              <a:t>‹#›</a:t>
            </a:fld>
            <a:endParaRPr lang="en-US"/>
          </a:p>
        </p:txBody>
      </p:sp>
    </p:spTree>
    <p:extLst>
      <p:ext uri="{BB962C8B-B14F-4D97-AF65-F5344CB8AC3E}">
        <p14:creationId xmlns:p14="http://schemas.microsoft.com/office/powerpoint/2010/main" val="2956217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DDDB1C-7DF6-4C06-BC2C-8CA3CB84B2E6}" type="slidenum">
              <a:rPr lang="en-US"/>
              <a:pPr/>
              <a:t>‹#›</a:t>
            </a:fld>
            <a:endParaRPr lang="en-US"/>
          </a:p>
        </p:txBody>
      </p:sp>
    </p:spTree>
    <p:extLst>
      <p:ext uri="{BB962C8B-B14F-4D97-AF65-F5344CB8AC3E}">
        <p14:creationId xmlns:p14="http://schemas.microsoft.com/office/powerpoint/2010/main" val="186487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17463" y="-20638"/>
            <a:ext cx="9159876" cy="6878638"/>
            <a:chOff x="-11" y="-13"/>
            <a:chExt cx="5770" cy="4333"/>
          </a:xfrm>
        </p:grpSpPr>
        <p:sp>
          <p:nvSpPr>
            <p:cNvPr id="1026"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29"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0"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1"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2"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3"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4"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5"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6"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7"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8"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9"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0"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1"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1043" name="Rectangle 19"/>
          <p:cNvSpPr>
            <a:spLocks noGrp="1" noChangeArrowheads="1"/>
          </p:cNvSpPr>
          <p:nvPr>
            <p:ph type="title"/>
          </p:nvPr>
        </p:nvSpPr>
        <p:spPr bwMode="auto">
          <a:xfrm>
            <a:off x="12700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US" dirty="0"/>
          </a:p>
        </p:txBody>
      </p:sp>
      <p:sp>
        <p:nvSpPr>
          <p:cNvPr id="1044" name="Rectangle 20"/>
          <p:cNvSpPr>
            <a:spLocks noGrp="1" noChangeArrowheads="1"/>
          </p:cNvSpPr>
          <p:nvPr>
            <p:ph type="body" idx="1"/>
          </p:nvPr>
        </p:nvSpPr>
        <p:spPr bwMode="auto">
          <a:xfrm>
            <a:off x="1254125"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5" name="Rectangle 21"/>
          <p:cNvSpPr>
            <a:spLocks noGrp="1" noChangeArrowheads="1"/>
          </p:cNvSpPr>
          <p:nvPr>
            <p:ph type="dt" sz="half" idx="2"/>
          </p:nvPr>
        </p:nvSpPr>
        <p:spPr bwMode="auto">
          <a:xfrm>
            <a:off x="12414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defRPr>
            </a:lvl1pPr>
          </a:lstStyle>
          <a:p>
            <a:endParaRPr lang="en-US" dirty="0"/>
          </a:p>
        </p:txBody>
      </p:sp>
      <p:sp>
        <p:nvSpPr>
          <p:cNvPr id="1046" name="Rectangle 22"/>
          <p:cNvSpPr>
            <a:spLocks noGrp="1" noChangeArrowheads="1"/>
          </p:cNvSpPr>
          <p:nvPr>
            <p:ph type="ftr" sz="quarter" idx="3"/>
          </p:nvPr>
        </p:nvSpPr>
        <p:spPr bwMode="auto">
          <a:xfrm>
            <a:off x="3679825"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endParaRPr lang="en-US" dirty="0"/>
          </a:p>
        </p:txBody>
      </p:sp>
      <p:sp>
        <p:nvSpPr>
          <p:cNvPr id="1047" name="Rectangle 23"/>
          <p:cNvSpPr>
            <a:spLocks noGrp="1" noChangeArrowheads="1"/>
          </p:cNvSpPr>
          <p:nvPr>
            <p:ph type="sldNum" sz="quarter" idx="4"/>
          </p:nvPr>
        </p:nvSpPr>
        <p:spPr bwMode="auto">
          <a:xfrm>
            <a:off x="71088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fld id="{99F1CA9D-7821-47AD-A6E4-8DB98AEA0B3D}"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CA" b="1" dirty="0"/>
              <a:t>PARADIGM SHIFTING - I</a:t>
            </a:r>
            <a:br>
              <a:rPr lang="en-CA" b="1" dirty="0"/>
            </a:br>
            <a:r>
              <a:rPr lang="en-CA" b="1" dirty="0"/>
              <a:t>GROWING A HEALTHY CHURCH SERIES</a:t>
            </a:r>
            <a:endParaRPr lang="en-US" dirty="0"/>
          </a:p>
        </p:txBody>
      </p:sp>
      <p:sp>
        <p:nvSpPr>
          <p:cNvPr id="3" name="Subtitle 2"/>
          <p:cNvSpPr>
            <a:spLocks noGrp="1"/>
          </p:cNvSpPr>
          <p:nvPr>
            <p:ph type="subTitle" sz="quarter" idx="1"/>
          </p:nvPr>
        </p:nvSpPr>
        <p:spPr>
          <a:xfrm>
            <a:off x="2057400" y="4581128"/>
            <a:ext cx="6400800" cy="981472"/>
          </a:xfrm>
        </p:spPr>
        <p:txBody>
          <a:bodyPr/>
          <a:lstStyle/>
          <a:p>
            <a:r>
              <a:rPr lang="en-CA" sz="4000" b="1" dirty="0">
                <a:solidFill>
                  <a:schemeClr val="tx2"/>
                </a:solidFill>
                <a:effectLst>
                  <a:outerShdw blurRad="38100" dist="38100" dir="2700000" algn="tl">
                    <a:srgbClr val="000000">
                      <a:alpha val="43137"/>
                    </a:srgbClr>
                  </a:outerShdw>
                </a:effectLst>
              </a:rPr>
              <a:t>Text: Ezekiel 18:1-4</a:t>
            </a:r>
            <a:endParaRPr lang="en-US" sz="40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8617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26CF-4A26-4E0E-8B56-9CCB82A6A687}"/>
              </a:ext>
            </a:extLst>
          </p:cNvPr>
          <p:cNvSpPr>
            <a:spLocks noGrp="1"/>
          </p:cNvSpPr>
          <p:nvPr>
            <p:ph type="title"/>
          </p:nvPr>
        </p:nvSpPr>
        <p:spPr>
          <a:xfrm>
            <a:off x="1835695" y="190500"/>
            <a:ext cx="7190829" cy="1143000"/>
          </a:xfrm>
        </p:spPr>
        <p:txBody>
          <a:bodyPr vert="horz" lIns="91440" tIns="45720" rIns="91440" bIns="45720" rtlCol="0" anchor="t">
            <a:normAutofit fontScale="90000"/>
          </a:bodyPr>
          <a:lstStyle/>
          <a:p>
            <a:pPr algn="l">
              <a:lnSpc>
                <a:spcPct val="90000"/>
              </a:lnSpc>
            </a:pPr>
            <a:r>
              <a:rPr lang="en-US" sz="4300" b="1" kern="1200" dirty="0">
                <a:solidFill>
                  <a:schemeClr val="tx1"/>
                </a:solidFill>
                <a:latin typeface="+mj-lt"/>
                <a:ea typeface="+mj-ea"/>
                <a:cs typeface="+mj-cs"/>
              </a:rPr>
              <a:t>III. LIVE IN AN ATMOSPHERE OF RELATIONSHIP (Ezekiel 18:4a)</a:t>
            </a:r>
            <a:endParaRPr lang="en-US" sz="4300" kern="1200" dirty="0">
              <a:solidFill>
                <a:schemeClr val="tx1"/>
              </a:solidFill>
              <a:latin typeface="+mj-lt"/>
              <a:ea typeface="+mj-ea"/>
              <a:cs typeface="+mj-cs"/>
            </a:endParaRPr>
          </a:p>
        </p:txBody>
      </p:sp>
      <p:sp>
        <p:nvSpPr>
          <p:cNvPr id="4" name="Content Placeholder 3">
            <a:extLst>
              <a:ext uri="{FF2B5EF4-FFF2-40B4-BE49-F238E27FC236}">
                <a16:creationId xmlns:a16="http://schemas.microsoft.com/office/drawing/2014/main" id="{9AFA20A0-BBC0-479E-96BE-0B79491E0B31}"/>
              </a:ext>
            </a:extLst>
          </p:cNvPr>
          <p:cNvSpPr>
            <a:spLocks noGrp="1"/>
          </p:cNvSpPr>
          <p:nvPr>
            <p:ph sz="half" idx="1"/>
          </p:nvPr>
        </p:nvSpPr>
        <p:spPr>
          <a:xfrm>
            <a:off x="1254125" y="3717032"/>
            <a:ext cx="3810000" cy="2378968"/>
          </a:xfrm>
        </p:spPr>
        <p:txBody>
          <a:bodyPr/>
          <a:lstStyle/>
          <a:p>
            <a:pPr marL="0" indent="0">
              <a:buNone/>
            </a:pPr>
            <a:r>
              <a:rPr lang="en-CA" dirty="0"/>
              <a:t>	</a:t>
            </a:r>
            <a:r>
              <a:rPr lang="en-CA" sz="3200" dirty="0">
                <a:solidFill>
                  <a:schemeClr val="tx2">
                    <a:lumMod val="60000"/>
                    <a:lumOff val="40000"/>
                  </a:schemeClr>
                </a:solidFill>
              </a:rPr>
              <a:t>A. With God</a:t>
            </a:r>
          </a:p>
        </p:txBody>
      </p:sp>
      <p:sp>
        <p:nvSpPr>
          <p:cNvPr id="5" name="Content Placeholder 4">
            <a:extLst>
              <a:ext uri="{FF2B5EF4-FFF2-40B4-BE49-F238E27FC236}">
                <a16:creationId xmlns:a16="http://schemas.microsoft.com/office/drawing/2014/main" id="{D3F75A39-2280-4B15-B3DF-88A66D4B01FB}"/>
              </a:ext>
            </a:extLst>
          </p:cNvPr>
          <p:cNvSpPr>
            <a:spLocks noGrp="1"/>
          </p:cNvSpPr>
          <p:nvPr>
            <p:ph sz="half" idx="2"/>
          </p:nvPr>
        </p:nvSpPr>
        <p:spPr/>
        <p:txBody>
          <a:bodyPr/>
          <a:lstStyle/>
          <a:p>
            <a:pPr marL="0" indent="0">
              <a:buNone/>
            </a:pPr>
            <a:r>
              <a:rPr lang="en-CA" i="1" dirty="0"/>
              <a:t>“For every living soul belongs to me, the father as well as the son – both alike belong to me.”</a:t>
            </a:r>
          </a:p>
          <a:p>
            <a:endParaRPr lang="en-CA" i="1" dirty="0"/>
          </a:p>
          <a:p>
            <a:pPr marL="0" indent="0">
              <a:buNone/>
            </a:pPr>
            <a:r>
              <a:rPr lang="en-CA" i="1" dirty="0"/>
              <a:t>		Ezekiel 1:4a</a:t>
            </a:r>
            <a:endParaRPr lang="en-CA" dirty="0"/>
          </a:p>
          <a:p>
            <a:endParaRPr lang="en-CA" dirty="0"/>
          </a:p>
        </p:txBody>
      </p:sp>
    </p:spTree>
    <p:extLst>
      <p:ext uri="{BB962C8B-B14F-4D97-AF65-F5344CB8AC3E}">
        <p14:creationId xmlns:p14="http://schemas.microsoft.com/office/powerpoint/2010/main" val="4918726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26CF-4A26-4E0E-8B56-9CCB82A6A687}"/>
              </a:ext>
            </a:extLst>
          </p:cNvPr>
          <p:cNvSpPr>
            <a:spLocks noGrp="1"/>
          </p:cNvSpPr>
          <p:nvPr>
            <p:ph type="title"/>
          </p:nvPr>
        </p:nvSpPr>
        <p:spPr>
          <a:xfrm>
            <a:off x="1835697" y="190500"/>
            <a:ext cx="7308304" cy="1143000"/>
          </a:xfrm>
        </p:spPr>
        <p:txBody>
          <a:bodyPr vert="horz" lIns="91440" tIns="45720" rIns="91440" bIns="45720" rtlCol="0" anchor="t">
            <a:normAutofit fontScale="90000"/>
          </a:bodyPr>
          <a:lstStyle/>
          <a:p>
            <a:pPr algn="l">
              <a:lnSpc>
                <a:spcPct val="90000"/>
              </a:lnSpc>
            </a:pPr>
            <a:r>
              <a:rPr lang="en-US" sz="4300" b="1" kern="1200" dirty="0">
                <a:solidFill>
                  <a:schemeClr val="tx1"/>
                </a:solidFill>
                <a:latin typeface="+mj-lt"/>
                <a:ea typeface="+mj-ea"/>
                <a:cs typeface="+mj-cs"/>
              </a:rPr>
              <a:t>III. LIVE IN AN ATMOSPHERE OF RELATIONSHIP (Ezekiel 18:4a)</a:t>
            </a:r>
            <a:endParaRPr lang="en-US" sz="4300" kern="1200" dirty="0">
              <a:solidFill>
                <a:schemeClr val="tx1"/>
              </a:solidFill>
              <a:latin typeface="+mj-lt"/>
              <a:ea typeface="+mj-ea"/>
              <a:cs typeface="+mj-cs"/>
            </a:endParaRPr>
          </a:p>
        </p:txBody>
      </p:sp>
      <p:sp>
        <p:nvSpPr>
          <p:cNvPr id="4" name="Content Placeholder 3">
            <a:extLst>
              <a:ext uri="{FF2B5EF4-FFF2-40B4-BE49-F238E27FC236}">
                <a16:creationId xmlns:a16="http://schemas.microsoft.com/office/drawing/2014/main" id="{9AFA20A0-BBC0-479E-96BE-0B79491E0B31}"/>
              </a:ext>
            </a:extLst>
          </p:cNvPr>
          <p:cNvSpPr>
            <a:spLocks noGrp="1"/>
          </p:cNvSpPr>
          <p:nvPr>
            <p:ph sz="half" idx="1"/>
          </p:nvPr>
        </p:nvSpPr>
        <p:spPr>
          <a:xfrm>
            <a:off x="1254125" y="3717032"/>
            <a:ext cx="3810000" cy="2378968"/>
          </a:xfrm>
        </p:spPr>
        <p:txBody>
          <a:bodyPr/>
          <a:lstStyle/>
          <a:p>
            <a:pPr marL="0" indent="0">
              <a:buNone/>
            </a:pPr>
            <a:r>
              <a:rPr lang="en-CA" dirty="0"/>
              <a:t>	</a:t>
            </a:r>
            <a:r>
              <a:rPr lang="en-CA" sz="3200" dirty="0">
                <a:solidFill>
                  <a:schemeClr val="tx2">
                    <a:lumMod val="60000"/>
                    <a:lumOff val="40000"/>
                  </a:schemeClr>
                </a:solidFill>
              </a:rPr>
              <a:t>A. With Others</a:t>
            </a:r>
          </a:p>
        </p:txBody>
      </p:sp>
      <p:sp>
        <p:nvSpPr>
          <p:cNvPr id="5" name="Content Placeholder 4">
            <a:extLst>
              <a:ext uri="{FF2B5EF4-FFF2-40B4-BE49-F238E27FC236}">
                <a16:creationId xmlns:a16="http://schemas.microsoft.com/office/drawing/2014/main" id="{D3F75A39-2280-4B15-B3DF-88A66D4B01FB}"/>
              </a:ext>
            </a:extLst>
          </p:cNvPr>
          <p:cNvSpPr>
            <a:spLocks noGrp="1"/>
          </p:cNvSpPr>
          <p:nvPr>
            <p:ph sz="half" idx="2"/>
          </p:nvPr>
        </p:nvSpPr>
        <p:spPr>
          <a:xfrm>
            <a:off x="5172823" y="1844824"/>
            <a:ext cx="3810000" cy="4760168"/>
          </a:xfrm>
        </p:spPr>
        <p:txBody>
          <a:bodyPr/>
          <a:lstStyle/>
          <a:p>
            <a:pPr marL="0" indent="0">
              <a:buNone/>
            </a:pPr>
            <a:r>
              <a:rPr lang="en-CA" sz="2400" i="1" dirty="0"/>
              <a:t>“Do nothing out of selfish ambition or vain conceit, but in humility consider others greater than yourselves.</a:t>
            </a:r>
          </a:p>
          <a:p>
            <a:pPr marL="0" indent="0">
              <a:buNone/>
            </a:pPr>
            <a:r>
              <a:rPr lang="en-CA" sz="2400" i="1" dirty="0"/>
              <a:t>4. Each of you should look not only to your own interests, but also to the interest of others.</a:t>
            </a:r>
          </a:p>
          <a:p>
            <a:pPr marL="0" indent="0">
              <a:buNone/>
            </a:pPr>
            <a:r>
              <a:rPr lang="en-CA" sz="2400" i="1" dirty="0"/>
              <a:t>5. Your attitude should be the same as that of Christ Jesus . . .”			Philippians 2:3-5</a:t>
            </a:r>
            <a:endParaRPr lang="en-CA" sz="2400" dirty="0"/>
          </a:p>
        </p:txBody>
      </p:sp>
    </p:spTree>
    <p:extLst>
      <p:ext uri="{BB962C8B-B14F-4D97-AF65-F5344CB8AC3E}">
        <p14:creationId xmlns:p14="http://schemas.microsoft.com/office/powerpoint/2010/main" val="4371033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26CF-4A26-4E0E-8B56-9CCB82A6A687}"/>
              </a:ext>
            </a:extLst>
          </p:cNvPr>
          <p:cNvSpPr>
            <a:spLocks noGrp="1"/>
          </p:cNvSpPr>
          <p:nvPr>
            <p:ph type="title"/>
          </p:nvPr>
        </p:nvSpPr>
        <p:spPr>
          <a:xfrm>
            <a:off x="1835697" y="190500"/>
            <a:ext cx="7308304" cy="1143000"/>
          </a:xfrm>
        </p:spPr>
        <p:txBody>
          <a:bodyPr vert="horz" lIns="91440" tIns="45720" rIns="91440" bIns="45720" rtlCol="0" anchor="t">
            <a:normAutofit fontScale="90000"/>
          </a:bodyPr>
          <a:lstStyle/>
          <a:p>
            <a:pPr algn="l">
              <a:lnSpc>
                <a:spcPct val="90000"/>
              </a:lnSpc>
            </a:pPr>
            <a:r>
              <a:rPr lang="en-US" sz="4300" b="1" kern="1200" dirty="0">
                <a:solidFill>
                  <a:schemeClr val="tx1"/>
                </a:solidFill>
                <a:latin typeface="+mj-lt"/>
                <a:ea typeface="+mj-ea"/>
                <a:cs typeface="+mj-cs"/>
              </a:rPr>
              <a:t>III. LIVE IN AN ATMOSPHERE OF RELATIONSHIP (Ezekiel 18:4a)</a:t>
            </a:r>
            <a:endParaRPr lang="en-US" sz="4300" kern="1200" dirty="0">
              <a:solidFill>
                <a:schemeClr val="tx1"/>
              </a:solidFill>
              <a:latin typeface="+mj-lt"/>
              <a:ea typeface="+mj-ea"/>
              <a:cs typeface="+mj-cs"/>
            </a:endParaRPr>
          </a:p>
        </p:txBody>
      </p:sp>
      <p:sp>
        <p:nvSpPr>
          <p:cNvPr id="4" name="Content Placeholder 3">
            <a:extLst>
              <a:ext uri="{FF2B5EF4-FFF2-40B4-BE49-F238E27FC236}">
                <a16:creationId xmlns:a16="http://schemas.microsoft.com/office/drawing/2014/main" id="{9AFA20A0-BBC0-479E-96BE-0B79491E0B31}"/>
              </a:ext>
            </a:extLst>
          </p:cNvPr>
          <p:cNvSpPr>
            <a:spLocks noGrp="1"/>
          </p:cNvSpPr>
          <p:nvPr>
            <p:ph sz="half" idx="1"/>
          </p:nvPr>
        </p:nvSpPr>
        <p:spPr>
          <a:xfrm>
            <a:off x="1254125" y="3717032"/>
            <a:ext cx="3810000" cy="2378968"/>
          </a:xfrm>
        </p:spPr>
        <p:txBody>
          <a:bodyPr/>
          <a:lstStyle/>
          <a:p>
            <a:pPr marL="0" indent="0">
              <a:buNone/>
            </a:pPr>
            <a:r>
              <a:rPr lang="en-CA" dirty="0"/>
              <a:t>	</a:t>
            </a:r>
            <a:r>
              <a:rPr lang="en-CA" sz="3200" dirty="0">
                <a:solidFill>
                  <a:schemeClr val="tx2">
                    <a:lumMod val="60000"/>
                    <a:lumOff val="40000"/>
                  </a:schemeClr>
                </a:solidFill>
              </a:rPr>
              <a:t>A. With Others</a:t>
            </a:r>
          </a:p>
        </p:txBody>
      </p:sp>
      <p:sp>
        <p:nvSpPr>
          <p:cNvPr id="5" name="Content Placeholder 4">
            <a:extLst>
              <a:ext uri="{FF2B5EF4-FFF2-40B4-BE49-F238E27FC236}">
                <a16:creationId xmlns:a16="http://schemas.microsoft.com/office/drawing/2014/main" id="{D3F75A39-2280-4B15-B3DF-88A66D4B01FB}"/>
              </a:ext>
            </a:extLst>
          </p:cNvPr>
          <p:cNvSpPr>
            <a:spLocks noGrp="1"/>
          </p:cNvSpPr>
          <p:nvPr>
            <p:ph sz="half" idx="2"/>
          </p:nvPr>
        </p:nvSpPr>
        <p:spPr>
          <a:xfrm>
            <a:off x="5172823" y="1844824"/>
            <a:ext cx="3810000" cy="4760168"/>
          </a:xfrm>
        </p:spPr>
        <p:txBody>
          <a:bodyPr/>
          <a:lstStyle/>
          <a:p>
            <a:pPr marL="0" indent="0">
              <a:buNone/>
            </a:pPr>
            <a:r>
              <a:rPr lang="en-CA" i="1" dirty="0"/>
              <a:t>“So in everything, do to others what you would have them do to you.”</a:t>
            </a:r>
          </a:p>
          <a:p>
            <a:pPr marL="0" indent="0">
              <a:buNone/>
            </a:pPr>
            <a:r>
              <a:rPr lang="en-CA" i="1" dirty="0"/>
              <a:t>	     Matthew 7:12</a:t>
            </a:r>
            <a:endParaRPr lang="en-CA" sz="2400" dirty="0"/>
          </a:p>
        </p:txBody>
      </p:sp>
    </p:spTree>
    <p:extLst>
      <p:ext uri="{BB962C8B-B14F-4D97-AF65-F5344CB8AC3E}">
        <p14:creationId xmlns:p14="http://schemas.microsoft.com/office/powerpoint/2010/main" val="35823842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4">
            <a:extLst>
              <a:ext uri="{FF2B5EF4-FFF2-40B4-BE49-F238E27FC236}">
                <a16:creationId xmlns:a16="http://schemas.microsoft.com/office/drawing/2014/main" id="{C66F2F30-5DC0-44A0-BFA6-E12F46ED16D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440464"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 name="Freeform: Shape 9">
            <a:extLst>
              <a:ext uri="{FF2B5EF4-FFF2-40B4-BE49-F238E27FC236}">
                <a16:creationId xmlns:a16="http://schemas.microsoft.com/office/drawing/2014/main" id="{04DC2037-48A0-4F22-B9D4-8EAEBC780AB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12290" y="4682920"/>
            <a:ext cx="3392097"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2" name="Freeform 22">
            <a:extLst>
              <a:ext uri="{FF2B5EF4-FFF2-40B4-BE49-F238E27FC236}">
                <a16:creationId xmlns:a16="http://schemas.microsoft.com/office/drawing/2014/main" id="{0006CBFD-ADA0-43D1-9332-9C34CA1C76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4682920"/>
            <a:ext cx="4443893"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21">
            <a:extLst>
              <a:ext uri="{FF2B5EF4-FFF2-40B4-BE49-F238E27FC236}">
                <a16:creationId xmlns:a16="http://schemas.microsoft.com/office/drawing/2014/main" id="{85872F57-7F42-4F97-8391-DDC8D0054C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3379" y="0"/>
            <a:ext cx="532062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5">
            <a:extLst>
              <a:ext uri="{FF2B5EF4-FFF2-40B4-BE49-F238E27FC236}">
                <a16:creationId xmlns:a16="http://schemas.microsoft.com/office/drawing/2014/main" id="{2B931666-F28F-45F3-A074-66D2272D58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5335901"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sz="quarter"/>
          </p:nvPr>
        </p:nvSpPr>
        <p:spPr>
          <a:xfrm>
            <a:off x="2203553" y="2492896"/>
            <a:ext cx="6264696" cy="1564716"/>
          </a:xfrm>
        </p:spPr>
        <p:txBody>
          <a:bodyPr>
            <a:normAutofit/>
          </a:bodyPr>
          <a:lstStyle/>
          <a:p>
            <a:pPr algn="l">
              <a:lnSpc>
                <a:spcPct val="90000"/>
              </a:lnSpc>
            </a:pPr>
            <a:r>
              <a:rPr lang="en-CA" b="1" dirty="0"/>
              <a:t>How Can We Set a New Paradigm for Our Lives?</a:t>
            </a:r>
            <a:endParaRPr lang="en-US" sz="3300" dirty="0"/>
          </a:p>
        </p:txBody>
      </p:sp>
    </p:spTree>
    <p:extLst>
      <p:ext uri="{BB962C8B-B14F-4D97-AF65-F5344CB8AC3E}">
        <p14:creationId xmlns:p14="http://schemas.microsoft.com/office/powerpoint/2010/main" val="2610912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F9EB9F2-07E2-4D64-BBD8-BB5B217F121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F0C57C7C-DFE9-4A1E-B7A9-DF40E63366B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sz="quarter"/>
          </p:nvPr>
        </p:nvSpPr>
        <p:spPr>
          <a:xfrm>
            <a:off x="3285441" y="965199"/>
            <a:ext cx="5074558" cy="4927601"/>
          </a:xfrm>
        </p:spPr>
        <p:txBody>
          <a:bodyPr anchor="ctr">
            <a:normAutofit/>
          </a:bodyPr>
          <a:lstStyle/>
          <a:p>
            <a:pPr algn="l"/>
            <a:r>
              <a:rPr lang="en-CA" b="1" dirty="0"/>
              <a:t>I. BEGIN WITH A TIME OF RESOLUTION (Ezekiel 18:1-3)</a:t>
            </a:r>
            <a:endParaRPr lang="en-US" sz="4700" dirty="0">
              <a:solidFill>
                <a:schemeClr val="tx1">
                  <a:lumMod val="85000"/>
                  <a:lumOff val="15000"/>
                </a:schemeClr>
              </a:solidFill>
            </a:endParaRPr>
          </a:p>
        </p:txBody>
      </p:sp>
    </p:spTree>
    <p:extLst>
      <p:ext uri="{BB962C8B-B14F-4D97-AF65-F5344CB8AC3E}">
        <p14:creationId xmlns:p14="http://schemas.microsoft.com/office/powerpoint/2010/main" val="10542528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28" name="Group 27" title="intersecting circles">
            <a:extLst>
              <a:ext uri="{FF2B5EF4-FFF2-40B4-BE49-F238E27FC236}">
                <a16:creationId xmlns:a16="http://schemas.microsoft.com/office/drawing/2014/main" id="{D2C4BFA1-2075-4901-9E24-E41D1FDD51FD}"/>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6610" y="498348"/>
            <a:ext cx="7426997" cy="5861304"/>
            <a:chOff x="1155481" y="498348"/>
            <a:chExt cx="9902663" cy="5861304"/>
          </a:xfrm>
        </p:grpSpPr>
        <p:sp>
          <p:nvSpPr>
            <p:cNvPr id="29" name="Oval 5">
              <a:extLst>
                <a:ext uri="{FF2B5EF4-FFF2-40B4-BE49-F238E27FC236}">
                  <a16:creationId xmlns:a16="http://schemas.microsoft.com/office/drawing/2014/main" id="{985A7375-E3AF-4F5C-85AE-17E8832952CA}"/>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30" name="Oval 29">
              <a:extLst>
                <a:ext uri="{FF2B5EF4-FFF2-40B4-BE49-F238E27FC236}">
                  <a16:creationId xmlns:a16="http://schemas.microsoft.com/office/drawing/2014/main" id="{F0307F65-8304-4FA8-A841-D4D7625411BE}"/>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31" name="Oval 5">
              <a:extLst>
                <a:ext uri="{FF2B5EF4-FFF2-40B4-BE49-F238E27FC236}">
                  <a16:creationId xmlns:a16="http://schemas.microsoft.com/office/drawing/2014/main" id="{C8B8394C-136F-4E05-A002-D93A5E79CD50}"/>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3" name="Rectangle 32" title="ribbon">
            <a:extLst>
              <a:ext uri="{FF2B5EF4-FFF2-40B4-BE49-F238E27FC236}">
                <a16:creationId xmlns:a16="http://schemas.microsoft.com/office/drawing/2014/main" id="{053FB2EE-284F-4C87-AB3D-BBF87A9FAB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9144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sz="quarter"/>
          </p:nvPr>
        </p:nvSpPr>
        <p:spPr>
          <a:xfrm>
            <a:off x="1223627" y="2738406"/>
            <a:ext cx="6696744" cy="1381188"/>
          </a:xfrm>
        </p:spPr>
        <p:txBody>
          <a:bodyPr anchor="ctr">
            <a:noAutofit/>
          </a:bodyPr>
          <a:lstStyle/>
          <a:p>
            <a:r>
              <a:rPr lang="en-CA" sz="2800" i="1" dirty="0">
                <a:solidFill>
                  <a:schemeClr val="accent2">
                    <a:lumMod val="50000"/>
                  </a:schemeClr>
                </a:solidFill>
              </a:rPr>
              <a:t>“You shall not make for yourself an idol in the form of anything in heaven above or on the earth beneath or in the waters below</a:t>
            </a:r>
            <a:br>
              <a:rPr lang="en-CA" sz="2800" i="1" dirty="0">
                <a:solidFill>
                  <a:schemeClr val="accent2">
                    <a:lumMod val="50000"/>
                  </a:schemeClr>
                </a:solidFill>
              </a:rPr>
            </a:br>
            <a:r>
              <a:rPr lang="en-CA" sz="2800" i="1" dirty="0">
                <a:solidFill>
                  <a:schemeClr val="accent2">
                    <a:lumMod val="50000"/>
                  </a:schemeClr>
                </a:solidFill>
              </a:rPr>
              <a:t>5. You shall not bow down to them or worship them; </a:t>
            </a:r>
            <a:r>
              <a:rPr lang="en-CA" sz="2800" i="1" u="sng" dirty="0">
                <a:solidFill>
                  <a:schemeClr val="accent2">
                    <a:lumMod val="50000"/>
                  </a:schemeClr>
                </a:solidFill>
              </a:rPr>
              <a:t>For I, the LORD your God, am a jealous God, punishing hate children for the sins of the fathers to the third and fourth generation </a:t>
            </a:r>
            <a:r>
              <a:rPr lang="en-CA" sz="2800" b="1" i="1" u="sng" dirty="0">
                <a:solidFill>
                  <a:schemeClr val="accent2">
                    <a:lumMod val="50000"/>
                  </a:schemeClr>
                </a:solidFill>
              </a:rPr>
              <a:t>of those who hate me,</a:t>
            </a:r>
            <a:br>
              <a:rPr lang="en-CA" sz="2800" i="1" dirty="0">
                <a:solidFill>
                  <a:schemeClr val="accent2">
                    <a:lumMod val="50000"/>
                  </a:schemeClr>
                </a:solidFill>
              </a:rPr>
            </a:br>
            <a:br>
              <a:rPr lang="en-CA" sz="2800" i="1" dirty="0">
                <a:solidFill>
                  <a:schemeClr val="accent2">
                    <a:lumMod val="50000"/>
                  </a:schemeClr>
                </a:solidFill>
              </a:rPr>
            </a:br>
            <a:r>
              <a:rPr lang="en-CA" sz="2800" i="1" dirty="0">
                <a:solidFill>
                  <a:schemeClr val="accent2">
                    <a:lumMod val="50000"/>
                  </a:schemeClr>
                </a:solidFill>
              </a:rPr>
              <a:t>	Exodus 20:4-5</a:t>
            </a:r>
            <a:endParaRPr lang="en-US" sz="2800" dirty="0">
              <a:solidFill>
                <a:schemeClr val="accent2">
                  <a:lumMod val="50000"/>
                </a:schemeClr>
              </a:solidFill>
            </a:endParaRPr>
          </a:p>
        </p:txBody>
      </p:sp>
    </p:spTree>
    <p:extLst>
      <p:ext uri="{BB962C8B-B14F-4D97-AF65-F5344CB8AC3E}">
        <p14:creationId xmlns:p14="http://schemas.microsoft.com/office/powerpoint/2010/main" val="76330791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28" name="Group 27" title="intersecting circles">
            <a:extLst>
              <a:ext uri="{FF2B5EF4-FFF2-40B4-BE49-F238E27FC236}">
                <a16:creationId xmlns:a16="http://schemas.microsoft.com/office/drawing/2014/main" id="{D2C4BFA1-2075-4901-9E24-E41D1FDD51FD}"/>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6610" y="498348"/>
            <a:ext cx="7426997" cy="5861304"/>
            <a:chOff x="1155481" y="498348"/>
            <a:chExt cx="9902663" cy="5861304"/>
          </a:xfrm>
        </p:grpSpPr>
        <p:sp>
          <p:nvSpPr>
            <p:cNvPr id="29" name="Oval 5">
              <a:extLst>
                <a:ext uri="{FF2B5EF4-FFF2-40B4-BE49-F238E27FC236}">
                  <a16:creationId xmlns:a16="http://schemas.microsoft.com/office/drawing/2014/main" id="{985A7375-E3AF-4F5C-85AE-17E8832952CA}"/>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30" name="Oval 29">
              <a:extLst>
                <a:ext uri="{FF2B5EF4-FFF2-40B4-BE49-F238E27FC236}">
                  <a16:creationId xmlns:a16="http://schemas.microsoft.com/office/drawing/2014/main" id="{F0307F65-8304-4FA8-A841-D4D7625411BE}"/>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31" name="Oval 5">
              <a:extLst>
                <a:ext uri="{FF2B5EF4-FFF2-40B4-BE49-F238E27FC236}">
                  <a16:creationId xmlns:a16="http://schemas.microsoft.com/office/drawing/2014/main" id="{C8B8394C-136F-4E05-A002-D93A5E79CD50}"/>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3" name="Rectangle 32" title="ribbon">
            <a:extLst>
              <a:ext uri="{FF2B5EF4-FFF2-40B4-BE49-F238E27FC236}">
                <a16:creationId xmlns:a16="http://schemas.microsoft.com/office/drawing/2014/main" id="{053FB2EE-284F-4C87-AB3D-BBF87A9FAB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9144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sz="quarter"/>
          </p:nvPr>
        </p:nvSpPr>
        <p:spPr>
          <a:xfrm>
            <a:off x="1143000" y="2328926"/>
            <a:ext cx="6858000" cy="1828800"/>
          </a:xfrm>
        </p:spPr>
        <p:txBody>
          <a:bodyPr anchor="ctr">
            <a:noAutofit/>
          </a:bodyPr>
          <a:lstStyle/>
          <a:p>
            <a:br>
              <a:rPr lang="en-CA" sz="2800" i="1" dirty="0"/>
            </a:br>
            <a:r>
              <a:rPr lang="en-CA" sz="2800" i="1" dirty="0">
                <a:solidFill>
                  <a:schemeClr val="accent2">
                    <a:lumMod val="50000"/>
                  </a:schemeClr>
                </a:solidFill>
              </a:rPr>
              <a:t>6. But showing love to a thousand generations of those who love me and keep my commandments.”</a:t>
            </a:r>
            <a:br>
              <a:rPr lang="en-CA" sz="2800" i="1" dirty="0">
                <a:solidFill>
                  <a:schemeClr val="accent2">
                    <a:lumMod val="50000"/>
                  </a:schemeClr>
                </a:solidFill>
              </a:rPr>
            </a:br>
            <a:r>
              <a:rPr lang="en-CA" sz="2800" i="1" dirty="0">
                <a:solidFill>
                  <a:schemeClr val="accent2">
                    <a:lumMod val="50000"/>
                  </a:schemeClr>
                </a:solidFill>
              </a:rPr>
              <a:t>	Exodus 20:6</a:t>
            </a:r>
            <a:endParaRPr lang="en-US" sz="2800" dirty="0">
              <a:solidFill>
                <a:schemeClr val="accent2">
                  <a:lumMod val="50000"/>
                </a:schemeClr>
              </a:solidFill>
            </a:endParaRPr>
          </a:p>
        </p:txBody>
      </p:sp>
    </p:spTree>
    <p:extLst>
      <p:ext uri="{BB962C8B-B14F-4D97-AF65-F5344CB8AC3E}">
        <p14:creationId xmlns:p14="http://schemas.microsoft.com/office/powerpoint/2010/main" val="30363533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28" name="Group 27" title="intersecting circles">
            <a:extLst>
              <a:ext uri="{FF2B5EF4-FFF2-40B4-BE49-F238E27FC236}">
                <a16:creationId xmlns:a16="http://schemas.microsoft.com/office/drawing/2014/main" id="{D2C4BFA1-2075-4901-9E24-E41D1FDD51FD}"/>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6610" y="498348"/>
            <a:ext cx="7426997" cy="5861304"/>
            <a:chOff x="1155481" y="498348"/>
            <a:chExt cx="9902663" cy="5861304"/>
          </a:xfrm>
        </p:grpSpPr>
        <p:sp>
          <p:nvSpPr>
            <p:cNvPr id="29" name="Oval 5">
              <a:extLst>
                <a:ext uri="{FF2B5EF4-FFF2-40B4-BE49-F238E27FC236}">
                  <a16:creationId xmlns:a16="http://schemas.microsoft.com/office/drawing/2014/main" id="{985A7375-E3AF-4F5C-85AE-17E8832952CA}"/>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30" name="Oval 29">
              <a:extLst>
                <a:ext uri="{FF2B5EF4-FFF2-40B4-BE49-F238E27FC236}">
                  <a16:creationId xmlns:a16="http://schemas.microsoft.com/office/drawing/2014/main" id="{F0307F65-8304-4FA8-A841-D4D7625411BE}"/>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31" name="Oval 5">
              <a:extLst>
                <a:ext uri="{FF2B5EF4-FFF2-40B4-BE49-F238E27FC236}">
                  <a16:creationId xmlns:a16="http://schemas.microsoft.com/office/drawing/2014/main" id="{C8B8394C-136F-4E05-A002-D93A5E79CD50}"/>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3" name="Rectangle 32" title="ribbon">
            <a:extLst>
              <a:ext uri="{FF2B5EF4-FFF2-40B4-BE49-F238E27FC236}">
                <a16:creationId xmlns:a16="http://schemas.microsoft.com/office/drawing/2014/main" id="{053FB2EE-284F-4C87-AB3D-BBF87A9FAB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9144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sz="quarter"/>
          </p:nvPr>
        </p:nvSpPr>
        <p:spPr>
          <a:xfrm>
            <a:off x="1142999" y="2514600"/>
            <a:ext cx="6858000" cy="1828800"/>
          </a:xfrm>
        </p:spPr>
        <p:txBody>
          <a:bodyPr anchor="ctr">
            <a:noAutofit/>
          </a:bodyPr>
          <a:lstStyle/>
          <a:p>
            <a:br>
              <a:rPr lang="en-CA" sz="2800" i="1" dirty="0"/>
            </a:br>
            <a:r>
              <a:rPr lang="en-CA" i="1" dirty="0">
                <a:solidFill>
                  <a:schemeClr val="accent2">
                    <a:lumMod val="50000"/>
                  </a:schemeClr>
                </a:solidFill>
              </a:rPr>
              <a:t>“The father’s eat sour grapes, and the children’s teeth are set on edge.</a:t>
            </a:r>
            <a:br>
              <a:rPr lang="en-CA" i="1" dirty="0">
                <a:solidFill>
                  <a:schemeClr val="accent2">
                    <a:lumMod val="50000"/>
                  </a:schemeClr>
                </a:solidFill>
              </a:rPr>
            </a:br>
            <a:r>
              <a:rPr lang="en-CA" i="1" dirty="0">
                <a:solidFill>
                  <a:schemeClr val="accent2">
                    <a:lumMod val="50000"/>
                  </a:schemeClr>
                </a:solidFill>
              </a:rPr>
              <a:t>3. As surely as I live, declares the Sovereign LORD, you will no longer quote this proverb in Israel.”</a:t>
            </a:r>
            <a:br>
              <a:rPr lang="en-CA" i="1" dirty="0">
                <a:solidFill>
                  <a:schemeClr val="accent2">
                    <a:lumMod val="50000"/>
                  </a:schemeClr>
                </a:solidFill>
              </a:rPr>
            </a:br>
            <a:r>
              <a:rPr lang="en-CA" i="1" dirty="0">
                <a:solidFill>
                  <a:schemeClr val="accent2">
                    <a:lumMod val="50000"/>
                  </a:schemeClr>
                </a:solidFill>
              </a:rPr>
              <a:t>	Ezekiel 18:2,3</a:t>
            </a:r>
            <a:endParaRPr lang="en-US" sz="2800" dirty="0">
              <a:solidFill>
                <a:schemeClr val="accent2">
                  <a:lumMod val="50000"/>
                </a:schemeClr>
              </a:solidFill>
            </a:endParaRPr>
          </a:p>
        </p:txBody>
      </p:sp>
    </p:spTree>
    <p:extLst>
      <p:ext uri="{BB962C8B-B14F-4D97-AF65-F5344CB8AC3E}">
        <p14:creationId xmlns:p14="http://schemas.microsoft.com/office/powerpoint/2010/main" val="37810379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6F9EB9F2-07E2-4D64-BBD8-BB5B217F121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a:extLst>
              <a:ext uri="{FF2B5EF4-FFF2-40B4-BE49-F238E27FC236}">
                <a16:creationId xmlns:a16="http://schemas.microsoft.com/office/drawing/2014/main" id="{F0C57C7C-DFE9-4A1E-B7A9-DF40E63366B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sz="quarter"/>
          </p:nvPr>
        </p:nvSpPr>
        <p:spPr>
          <a:xfrm>
            <a:off x="3285441" y="965199"/>
            <a:ext cx="5074558" cy="4927601"/>
          </a:xfrm>
        </p:spPr>
        <p:txBody>
          <a:bodyPr anchor="ctr">
            <a:normAutofit/>
          </a:bodyPr>
          <a:lstStyle/>
          <a:p>
            <a:pPr algn="l"/>
            <a:r>
              <a:rPr lang="en-CA" sz="4700" b="1">
                <a:solidFill>
                  <a:schemeClr val="tx1">
                    <a:lumMod val="85000"/>
                    <a:lumOff val="15000"/>
                  </a:schemeClr>
                </a:solidFill>
              </a:rPr>
              <a:t>II. MATURE TO A STAGE OF RESTORATION (Ezekiel 18:4b)</a:t>
            </a:r>
            <a:endParaRPr lang="en-US" sz="4700">
              <a:solidFill>
                <a:schemeClr val="tx1">
                  <a:lumMod val="85000"/>
                  <a:lumOff val="15000"/>
                </a:schemeClr>
              </a:solidFill>
            </a:endParaRPr>
          </a:p>
        </p:txBody>
      </p:sp>
    </p:spTree>
    <p:extLst>
      <p:ext uri="{BB962C8B-B14F-4D97-AF65-F5344CB8AC3E}">
        <p14:creationId xmlns:p14="http://schemas.microsoft.com/office/powerpoint/2010/main" val="8158545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793EF0C2-EE57-40DD-B754-BF1477FABAB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902" y="0"/>
            <a:ext cx="3054098"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sz="quarter"/>
          </p:nvPr>
        </p:nvSpPr>
        <p:spPr>
          <a:xfrm>
            <a:off x="1835696" y="965198"/>
            <a:ext cx="4006305" cy="4927601"/>
          </a:xfrm>
        </p:spPr>
        <p:txBody>
          <a:bodyPr anchor="ctr">
            <a:normAutofit/>
          </a:bodyPr>
          <a:lstStyle/>
          <a:p>
            <a:r>
              <a:rPr lang="en-CA" i="1" dirty="0"/>
              <a:t>“The soul who sins is the one who will die.”</a:t>
            </a:r>
            <a:br>
              <a:rPr lang="en-CA" i="1" dirty="0"/>
            </a:br>
            <a:r>
              <a:rPr lang="en-CA" i="1" dirty="0"/>
              <a:t>Ezekiel 18:4b</a:t>
            </a:r>
            <a:endParaRPr lang="en-US" dirty="0"/>
          </a:p>
        </p:txBody>
      </p:sp>
    </p:spTree>
    <p:extLst>
      <p:ext uri="{BB962C8B-B14F-4D97-AF65-F5344CB8AC3E}">
        <p14:creationId xmlns:p14="http://schemas.microsoft.com/office/powerpoint/2010/main" val="31881346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9EB9F2-07E2-4D64-BBD8-BB5B217F121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0C57C7C-DFE9-4A1E-B7A9-DF40E63366B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27726CF-4A26-4E0E-8B56-9CCB82A6A687}"/>
              </a:ext>
            </a:extLst>
          </p:cNvPr>
          <p:cNvSpPr>
            <a:spLocks noGrp="1"/>
          </p:cNvSpPr>
          <p:nvPr>
            <p:ph type="title"/>
          </p:nvPr>
        </p:nvSpPr>
        <p:spPr>
          <a:xfrm>
            <a:off x="3285441" y="965199"/>
            <a:ext cx="5074558" cy="4927601"/>
          </a:xfrm>
        </p:spPr>
        <p:txBody>
          <a:bodyPr vert="horz" lIns="91440" tIns="45720" rIns="91440" bIns="45720" rtlCol="0" anchor="ctr">
            <a:normAutofit/>
          </a:bodyPr>
          <a:lstStyle/>
          <a:p>
            <a:pPr algn="l">
              <a:lnSpc>
                <a:spcPct val="90000"/>
              </a:lnSpc>
            </a:pPr>
            <a:r>
              <a:rPr lang="en-CA" b="1" dirty="0"/>
              <a:t>III. LIVE IN AN ATMOSPHERE OF RELATIONSHIP (Ezekiel 18:4a)</a:t>
            </a:r>
            <a:endParaRPr lang="en-US" sz="4700" kern="120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36163623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3366"/>
        </a:dk1>
        <a:lt1>
          <a:srgbClr val="CCECFF"/>
        </a:lt1>
        <a:dk2>
          <a:srgbClr val="0099CC"/>
        </a:dk2>
        <a:lt2>
          <a:srgbClr val="99CCFF"/>
        </a:lt2>
        <a:accent1>
          <a:srgbClr val="33CCFF"/>
        </a:accent1>
        <a:accent2>
          <a:srgbClr val="9999FF"/>
        </a:accent2>
        <a:accent3>
          <a:srgbClr val="E2F4FF"/>
        </a:accent3>
        <a:accent4>
          <a:srgbClr val="002A56"/>
        </a:accent4>
        <a:accent5>
          <a:srgbClr val="ADE2FF"/>
        </a:accent5>
        <a:accent6>
          <a:srgbClr val="8A8AE7"/>
        </a:accent6>
        <a:hlink>
          <a:srgbClr val="CC99FF"/>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0033"/>
        </a:dk2>
        <a:lt2>
          <a:srgbClr val="FFCCCC"/>
        </a:lt2>
        <a:accent1>
          <a:srgbClr val="0099FF"/>
        </a:accent1>
        <a:accent2>
          <a:srgbClr val="33CC33"/>
        </a:accent2>
        <a:accent3>
          <a:srgbClr val="FFFFFF"/>
        </a:accent3>
        <a:accent4>
          <a:srgbClr val="000000"/>
        </a:accent4>
        <a:accent5>
          <a:srgbClr val="AACAFF"/>
        </a:accent5>
        <a:accent6>
          <a:srgbClr val="2DB92D"/>
        </a:accent6>
        <a:hlink>
          <a:srgbClr val="FFFF66"/>
        </a:hlink>
        <a:folHlink>
          <a:srgbClr val="FFFFCC"/>
        </a:folHlink>
      </a:clrScheme>
      <a:clrMap bg1="lt1" tx1="dk1" bg2="lt2" tx2="dk2" accent1="accent1" accent2="accent2" accent3="accent3" accent4="accent4" accent5="accent5" accent6="accent6" hlink="hlink" folHlink="folHlink"/>
    </a:extraClrScheme>
    <a:extraClrScheme>
      <a:clrScheme name="Office Theme 5">
        <a:dk1>
          <a:srgbClr val="6B4587"/>
        </a:dk1>
        <a:lt1>
          <a:srgbClr val="CCECFF"/>
        </a:lt1>
        <a:dk2>
          <a:srgbClr val="A67FC4"/>
        </a:dk2>
        <a:lt2>
          <a:srgbClr val="66FFFF"/>
        </a:lt2>
        <a:accent1>
          <a:srgbClr val="0099FF"/>
        </a:accent1>
        <a:accent2>
          <a:srgbClr val="9999FF"/>
        </a:accent2>
        <a:accent3>
          <a:srgbClr val="D0C0DE"/>
        </a:accent3>
        <a:accent4>
          <a:srgbClr val="AEC9DA"/>
        </a:accent4>
        <a:accent5>
          <a:srgbClr val="AACAFF"/>
        </a:accent5>
        <a:accent6>
          <a:srgbClr val="8A8AE7"/>
        </a:accent6>
        <a:hlink>
          <a:srgbClr val="CC99FF"/>
        </a:hlink>
        <a:folHlink>
          <a:srgbClr val="0099CC"/>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7E1596A-A690-4827-8B17-F638600A8E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Jigsaw design slides</Template>
  <TotalTime>32</TotalTime>
  <Words>228</Words>
  <Application>Microsoft Office PowerPoint</Application>
  <PresentationFormat>On-screen Show (4:3)</PresentationFormat>
  <Paragraphs>24</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Times New Roman</vt:lpstr>
      <vt:lpstr>Office Theme</vt:lpstr>
      <vt:lpstr>PARADIGM SHIFTING - I GROWING A HEALTHY CHURCH SERIES</vt:lpstr>
      <vt:lpstr>How Can We Set a New Paradigm for Our Lives?</vt:lpstr>
      <vt:lpstr>I. BEGIN WITH A TIME OF RESOLUTION (Ezekiel 18:1-3)</vt:lpstr>
      <vt:lpstr>“You shall not make for yourself an idol in the form of anything in heaven above or on the earth beneath or in the waters below 5. You shall not bow down to them or worship them; For I, the LORD your God, am a jealous God, punishing hate children for the sins of the fathers to the third and fourth generation of those who hate me,   Exodus 20:4-5</vt:lpstr>
      <vt:lpstr> 6. But showing love to a thousand generations of those who love me and keep my commandments.”  Exodus 20:6</vt:lpstr>
      <vt:lpstr> “The father’s eat sour grapes, and the children’s teeth are set on edge. 3. As surely as I live, declares the Sovereign LORD, you will no longer quote this proverb in Israel.”  Ezekiel 18:2,3</vt:lpstr>
      <vt:lpstr>II. MATURE TO A STAGE OF RESTORATION (Ezekiel 18:4b)</vt:lpstr>
      <vt:lpstr>“The soul who sins is the one who will die.” Ezekiel 18:4b</vt:lpstr>
      <vt:lpstr>III. LIVE IN AN ATMOSPHERE OF RELATIONSHIP (Ezekiel 18:4a)</vt:lpstr>
      <vt:lpstr>III. LIVE IN AN ATMOSPHERE OF RELATIONSHIP (Ezekiel 18:4a)</vt:lpstr>
      <vt:lpstr>III. LIVE IN AN ATMOSPHERE OF RELATIONSHIP (Ezekiel 18:4a)</vt:lpstr>
      <vt:lpstr>III. LIVE IN AN ATMOSPHERE OF RELATIONSHIP (Ezekiel 18:4a)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PARADIGM SHIFTING - I GROWING A HEALTHY CHURCH SERIES</dc:title>
  <dc:creator>Brad Montsion</dc:creator>
  <cp:keywords/>
  <cp:lastModifiedBy>Brad Montsion</cp:lastModifiedBy>
  <cp:revision>7</cp:revision>
  <cp:lastPrinted>1601-01-01T00:00:00Z</cp:lastPrinted>
  <dcterms:created xsi:type="dcterms:W3CDTF">2018-01-07T00:05:10Z</dcterms:created>
  <dcterms:modified xsi:type="dcterms:W3CDTF">2018-01-07T00:37:38Z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TC010690321033</vt:lpwstr>
  </property>
</Properties>
</file>