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notesMasterIdLst>
    <p:notesMasterId r:id="rId12"/>
  </p:notesMasterIdLst>
  <p:handoutMasterIdLst>
    <p:handoutMasterId r:id="rId13"/>
  </p:handoutMasterIdLst>
  <p:sldIdLst>
    <p:sldId id="265" r:id="rId5"/>
    <p:sldId id="266" r:id="rId6"/>
    <p:sldId id="267" r:id="rId7"/>
    <p:sldId id="268" r:id="rId8"/>
    <p:sldId id="269" r:id="rId9"/>
    <p:sldId id="270" r:id="rId10"/>
    <p:sldId id="27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2" d="100"/>
          <a:sy n="72" d="100"/>
        </p:scale>
        <p:origin x="660" y="7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6" d="100"/>
          <a:sy n="76" d="100"/>
        </p:scale>
        <p:origin x="24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1658A34-83F4-4B2E-BC5A-DE51EE8822F9}" type="datetimeFigureOut">
              <a:rPr lang="en-US" smtClean="0"/>
              <a:t>9/1/2018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78FE58C-C1A6-4C4C-90C2-B7F5B0504B2D}" type="slidenum">
              <a:rPr lang="en-US" smtClean="0"/>
              <a:t>‹#›</a:t>
            </a:fld>
            <a:endParaRPr lang="en-US"/>
          </a:p>
        </p:txBody>
      </p:sp>
    </p:spTree>
    <p:extLst>
      <p:ext uri="{BB962C8B-B14F-4D97-AF65-F5344CB8AC3E}">
        <p14:creationId xmlns:p14="http://schemas.microsoft.com/office/powerpoint/2010/main" val="4034605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2E1917-0BAF-4687-978A-82FFF05559C3}"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0E1E9A-E921-4174-A0FC-51868D7AC568}" type="slidenum">
              <a:rPr lang="en-US" smtClean="0"/>
              <a:t>‹#›</a:t>
            </a:fld>
            <a:endParaRPr lang="en-US"/>
          </a:p>
        </p:txBody>
      </p:sp>
    </p:spTree>
    <p:extLst>
      <p:ext uri="{BB962C8B-B14F-4D97-AF65-F5344CB8AC3E}">
        <p14:creationId xmlns:p14="http://schemas.microsoft.com/office/powerpoint/2010/main" val="373786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EAB7D7-3608-4730-B2E2-670834DF882C}" type="datetimeFigureOut">
              <a:rPr lang="en-US" smtClean="0"/>
              <a:t>9/1/2018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646705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562100" y="1825625"/>
            <a:ext cx="9791700" cy="43513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EAB7D7-3608-4730-B2E2-670834DF882C}" type="datetimeFigureOut">
              <a:rPr lang="en-US" smtClean="0"/>
              <a:t>9/1/2018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2821885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62100" y="365125"/>
            <a:ext cx="70104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EAB7D7-3608-4730-B2E2-670834DF882C}" type="datetimeFigureOut">
              <a:rPr lang="en-US" smtClean="0"/>
              <a:t>9/1/2018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3388830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9"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t>9/1/2018</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3413888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EAB7D7-3608-4730-B2E2-670834DF882C}" type="datetimeFigureOut">
              <a:rPr lang="en-US" smtClean="0"/>
              <a:t>9/1/2018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2198793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41658" y="1709738"/>
            <a:ext cx="10105791" cy="2862262"/>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1241658" y="4589463"/>
            <a:ext cx="10105791"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p>
            <a:fld id="{84EAB7D7-3608-4730-B2E2-670834DF882C}" type="datetimeFigureOut">
              <a:rPr lang="en-US" smtClean="0"/>
              <a:t>9/1/2018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4067686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69700"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5325"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EAB7D7-3608-4730-B2E2-670834DF882C}" type="datetimeFigureOut">
              <a:rPr lang="en-US" smtClean="0"/>
              <a:t>9/1/2018</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1063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324100" y="274638"/>
            <a:ext cx="9023350" cy="1143000"/>
          </a:xfrm>
        </p:spPr>
        <p:txBody>
          <a:bodyPr/>
          <a:lstStyle/>
          <a:p>
            <a:r>
              <a:rPr lang="en-US"/>
              <a:t>Click to edit Master title style</a:t>
            </a:r>
          </a:p>
        </p:txBody>
      </p:sp>
      <p:sp>
        <p:nvSpPr>
          <p:cNvPr id="3" name="Text Placeholder 2"/>
          <p:cNvSpPr>
            <a:spLocks noGrp="1"/>
          </p:cNvSpPr>
          <p:nvPr>
            <p:ph type="body" idx="1"/>
          </p:nvPr>
        </p:nvSpPr>
        <p:spPr>
          <a:xfrm>
            <a:off x="1562100" y="1489075"/>
            <a:ext cx="4754880" cy="641350"/>
          </a:xfrm>
          <a:noFill/>
          <a:ln>
            <a:noFill/>
          </a:ln>
        </p:spPr>
        <p:txBody>
          <a:bodyPr anchor="b"/>
          <a:lstStyle>
            <a:lvl1pPr marL="0" indent="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6210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98920" y="1489075"/>
            <a:ext cx="4754880" cy="641350"/>
          </a:xfrm>
          <a:noFill/>
          <a:ln>
            <a:noFill/>
          </a:ln>
        </p:spPr>
        <p:txBody>
          <a:bodyPr anchor="b"/>
          <a:lstStyle>
            <a:lvl1pPr marL="0" indent="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9892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EAB7D7-3608-4730-B2E2-670834DF882C}" type="datetimeFigureOut">
              <a:rPr lang="en-US" smtClean="0"/>
              <a:t>9/1/2018</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3231661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EAB7D7-3608-4730-B2E2-670834DF882C}" type="datetimeFigureOut">
              <a:rPr lang="en-US" smtClean="0"/>
              <a:t>9/1/2018</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510586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EAB7D7-3608-4730-B2E2-670834DF882C}" type="datetimeFigureOut">
              <a:rPr lang="en-US" smtClean="0"/>
              <a:t>9/1/2018</a:t>
            </a:fld>
            <a:endParaRPr lang="en-US"/>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321514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678905" y="987425"/>
            <a:ext cx="567648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t>9/1/2018</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2198712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9"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t>9/1/2018</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161935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24100" y="365125"/>
            <a:ext cx="9029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562100" y="1825625"/>
            <a:ext cx="9791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562100" y="6356350"/>
            <a:ext cx="2552700"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84EAB7D7-3608-4730-B2E2-670834DF882C}" type="datetimeFigureOut">
              <a:rPr lang="en-US" smtClean="0"/>
              <a:pPr/>
              <a:t>9/1/2018</a:t>
            </a:fld>
            <a:endParaRPr lang="en-US"/>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r>
              <a:rPr lang="en-US"/>
              <a:t>Add a footer</a:t>
            </a:r>
            <a:endParaRPr lang="en-US" dirty="0"/>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B7BAC7-FE87-40F6-AA24-4F4685D1B022}" type="slidenum">
              <a:rPr lang="en-US" smtClean="0"/>
              <a:pPr/>
              <a:t>‹#›</a:t>
            </a:fld>
            <a:endParaRPr lang="en-US"/>
          </a:p>
        </p:txBody>
      </p:sp>
    </p:spTree>
    <p:extLst>
      <p:ext uri="{BB962C8B-B14F-4D97-AF65-F5344CB8AC3E}">
        <p14:creationId xmlns:p14="http://schemas.microsoft.com/office/powerpoint/2010/main" val="32193672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81"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1464" userDrawn="1">
          <p15:clr>
            <a:srgbClr val="F26B43"/>
          </p15:clr>
        </p15:guide>
        <p15:guide id="3" pos="7152" userDrawn="1">
          <p15:clr>
            <a:srgbClr val="F26B43"/>
          </p15:clr>
        </p15:guide>
        <p15:guide id="4" pos="984" userDrawn="1">
          <p15:clr>
            <a:srgbClr val="F26B43"/>
          </p15:clr>
        </p15:guide>
        <p15:guide id="5" orient="horz" pos="388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P</a:t>
            </a:r>
            <a:r>
              <a:rPr lang="en-CA" b="1" dirty="0"/>
              <a:t>ORTIONS</a:t>
            </a:r>
            <a:endParaRPr lang="en-US" dirty="0"/>
          </a:p>
        </p:txBody>
      </p:sp>
      <p:sp>
        <p:nvSpPr>
          <p:cNvPr id="3" name="Subtitle 2"/>
          <p:cNvSpPr>
            <a:spLocks noGrp="1"/>
          </p:cNvSpPr>
          <p:nvPr>
            <p:ph type="subTitle" idx="1"/>
          </p:nvPr>
        </p:nvSpPr>
        <p:spPr/>
        <p:txBody>
          <a:bodyPr>
            <a:noAutofit/>
          </a:bodyPr>
          <a:lstStyle/>
          <a:p>
            <a:r>
              <a:rPr lang="fr-FR" sz="3600" b="1" dirty="0" err="1">
                <a:solidFill>
                  <a:schemeClr val="accent1">
                    <a:lumMod val="75000"/>
                  </a:schemeClr>
                </a:solidFill>
              </a:rPr>
              <a:t>Text</a:t>
            </a:r>
            <a:r>
              <a:rPr lang="fr-FR" sz="3600" b="1" dirty="0">
                <a:solidFill>
                  <a:schemeClr val="accent1">
                    <a:lumMod val="75000"/>
                  </a:schemeClr>
                </a:solidFill>
              </a:rPr>
              <a:t>: Luke 15:12; </a:t>
            </a:r>
          </a:p>
          <a:p>
            <a:r>
              <a:rPr lang="fr-FR" sz="3600" b="1" dirty="0">
                <a:solidFill>
                  <a:schemeClr val="accent1">
                    <a:lumMod val="75000"/>
                  </a:schemeClr>
                </a:solidFill>
              </a:rPr>
              <a:t>Lamentations 3:24;</a:t>
            </a:r>
          </a:p>
          <a:p>
            <a:r>
              <a:rPr lang="fr-FR" sz="3600" b="1" dirty="0" err="1">
                <a:solidFill>
                  <a:schemeClr val="accent1">
                    <a:lumMod val="75000"/>
                  </a:schemeClr>
                </a:solidFill>
              </a:rPr>
              <a:t>Deuteronomy</a:t>
            </a:r>
            <a:r>
              <a:rPr lang="fr-FR" sz="3600" b="1" dirty="0">
                <a:solidFill>
                  <a:schemeClr val="accent1">
                    <a:lumMod val="75000"/>
                  </a:schemeClr>
                </a:solidFill>
              </a:rPr>
              <a:t> 32:9</a:t>
            </a:r>
            <a:endParaRPr lang="en-US" sz="3600" dirty="0">
              <a:solidFill>
                <a:schemeClr val="accent1">
                  <a:lumMod val="75000"/>
                </a:schemeClr>
              </a:solidFill>
            </a:endParaRPr>
          </a:p>
        </p:txBody>
      </p:sp>
    </p:spTree>
    <p:extLst>
      <p:ext uri="{BB962C8B-B14F-4D97-AF65-F5344CB8AC3E}">
        <p14:creationId xmlns:p14="http://schemas.microsoft.com/office/powerpoint/2010/main" val="923078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81150" y="2766218"/>
            <a:ext cx="9029700" cy="1325563"/>
          </a:xfrm>
        </p:spPr>
        <p:txBody>
          <a:bodyPr>
            <a:normAutofit fontScale="90000"/>
          </a:bodyPr>
          <a:lstStyle/>
          <a:p>
            <a:pPr algn="ctr"/>
            <a:r>
              <a:rPr lang="en-US" b="1" dirty="0">
                <a:effectLst>
                  <a:outerShdw blurRad="38100" dist="38100" dir="2700000" algn="tl">
                    <a:srgbClr val="000000">
                      <a:alpha val="43137"/>
                    </a:srgbClr>
                  </a:outerShdw>
                </a:effectLst>
              </a:rPr>
              <a:t>What Are a Few of the “Portions” That Are Described in the Bible and</a:t>
            </a:r>
            <a:br>
              <a:rPr lang="en-US" b="1" dirty="0">
                <a:effectLst>
                  <a:outerShdw blurRad="38100" dist="38100" dir="2700000" algn="tl">
                    <a:srgbClr val="000000">
                      <a:alpha val="43137"/>
                    </a:srgbClr>
                  </a:outerShdw>
                </a:effectLst>
              </a:rPr>
            </a:br>
            <a:r>
              <a:rPr lang="en-US" b="1" dirty="0">
                <a:effectLst>
                  <a:outerShdw blurRad="38100" dist="38100" dir="2700000" algn="tl">
                    <a:srgbClr val="000000">
                      <a:alpha val="43137"/>
                    </a:srgbClr>
                  </a:outerShdw>
                </a:effectLst>
              </a:rPr>
              <a:t>What Is Their Significance to Us. </a:t>
            </a:r>
          </a:p>
        </p:txBody>
      </p:sp>
    </p:spTree>
    <p:extLst>
      <p:ext uri="{BB962C8B-B14F-4D97-AF65-F5344CB8AC3E}">
        <p14:creationId xmlns:p14="http://schemas.microsoft.com/office/powerpoint/2010/main" val="23649342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62100" y="365125"/>
            <a:ext cx="9791700" cy="1325563"/>
          </a:xfrm>
        </p:spPr>
        <p:txBody>
          <a:bodyPr>
            <a:normAutofit fontScale="90000"/>
          </a:bodyPr>
          <a:lstStyle/>
          <a:p>
            <a:pPr algn="ctr"/>
            <a:r>
              <a:rPr lang="en-US" b="1" dirty="0"/>
              <a:t>I. THE SINNER'S PORTION (Luke 15:12)</a:t>
            </a:r>
            <a:endParaRPr lang="en-US" b="1" dirty="0">
              <a:effectLst>
                <a:outerShdw blurRad="38100" dist="38100" dir="2700000" algn="tl">
                  <a:srgbClr val="000000">
                    <a:alpha val="43137"/>
                  </a:srgbClr>
                </a:outerShdw>
              </a:effectLst>
            </a:endParaRPr>
          </a:p>
        </p:txBody>
      </p:sp>
      <p:sp>
        <p:nvSpPr>
          <p:cNvPr id="2" name="Content Placeholder 1">
            <a:extLst>
              <a:ext uri="{FF2B5EF4-FFF2-40B4-BE49-F238E27FC236}">
                <a16:creationId xmlns:a16="http://schemas.microsoft.com/office/drawing/2014/main" id="{1E8469FB-2C8C-4372-9708-C8826755775C}"/>
              </a:ext>
            </a:extLst>
          </p:cNvPr>
          <p:cNvSpPr>
            <a:spLocks noGrp="1"/>
          </p:cNvSpPr>
          <p:nvPr>
            <p:ph idx="1"/>
          </p:nvPr>
        </p:nvSpPr>
        <p:spPr>
          <a:xfrm>
            <a:off x="1562100" y="1825625"/>
            <a:ext cx="9791700" cy="4800462"/>
          </a:xfrm>
        </p:spPr>
        <p:txBody>
          <a:bodyPr>
            <a:noAutofit/>
          </a:bodyPr>
          <a:lstStyle/>
          <a:p>
            <a:pPr marL="0" indent="0">
              <a:buNone/>
            </a:pPr>
            <a:r>
              <a:rPr lang="en-US" sz="3400" i="1" dirty="0">
                <a:solidFill>
                  <a:srgbClr val="0070C0"/>
                </a:solidFill>
              </a:rPr>
              <a:t>“The younger of them [inappropriately] said to his father, ‘Father, give me the share of the property that falls to me.’ So he divided the estate between them.”</a:t>
            </a:r>
          </a:p>
          <a:p>
            <a:pPr marL="0" indent="0">
              <a:buNone/>
            </a:pPr>
            <a:r>
              <a:rPr lang="en-US" sz="3400" i="1" dirty="0">
                <a:solidFill>
                  <a:srgbClr val="0070C0"/>
                </a:solidFill>
              </a:rPr>
              <a:t>		  					      Luke 15:2 AMP</a:t>
            </a:r>
          </a:p>
          <a:p>
            <a:pPr marL="0" indent="0">
              <a:buNone/>
            </a:pPr>
            <a:endParaRPr lang="en-US" sz="3400" i="1" dirty="0">
              <a:solidFill>
                <a:srgbClr val="0070C0"/>
              </a:solidFill>
            </a:endParaRPr>
          </a:p>
          <a:p>
            <a:pPr marL="0" indent="0">
              <a:buNone/>
            </a:pPr>
            <a:r>
              <a:rPr lang="en-US" sz="3400" i="1" dirty="0">
                <a:solidFill>
                  <a:srgbClr val="0070C0"/>
                </a:solidFill>
              </a:rPr>
              <a:t>“and the younger of them said to his father, Father, give to me the share of the property that falls [to me]. And he divided to them </a:t>
            </a:r>
            <a:r>
              <a:rPr lang="en-US" sz="3400" i="1" u="sng" dirty="0">
                <a:solidFill>
                  <a:srgbClr val="0070C0"/>
                </a:solidFill>
              </a:rPr>
              <a:t>what he was possessed of</a:t>
            </a:r>
            <a:r>
              <a:rPr lang="en-US" sz="3400" i="1" dirty="0">
                <a:solidFill>
                  <a:srgbClr val="0070C0"/>
                </a:solidFill>
              </a:rPr>
              <a:t>.</a:t>
            </a:r>
          </a:p>
          <a:p>
            <a:pPr marL="0" indent="0">
              <a:buNone/>
            </a:pPr>
            <a:r>
              <a:rPr lang="en-US" sz="3400" i="1" dirty="0">
                <a:solidFill>
                  <a:srgbClr val="0070C0"/>
                </a:solidFill>
              </a:rPr>
              <a:t>				           Luke 15:2 Darby Translation</a:t>
            </a:r>
            <a:endParaRPr lang="en-CA" sz="3400" i="1" dirty="0">
              <a:solidFill>
                <a:srgbClr val="0070C0"/>
              </a:solidFill>
            </a:endParaRPr>
          </a:p>
        </p:txBody>
      </p:sp>
    </p:spTree>
    <p:extLst>
      <p:ext uri="{BB962C8B-B14F-4D97-AF65-F5344CB8AC3E}">
        <p14:creationId xmlns:p14="http://schemas.microsoft.com/office/powerpoint/2010/main" val="2401201077"/>
      </p:ext>
    </p:extLst>
  </p:cSld>
  <p:clrMapOvr>
    <a:masterClrMapping/>
  </p:clrMapOvr>
  <mc:AlternateContent xmlns:mc="http://schemas.openxmlformats.org/markup-compatibility/2006" xmlns:p14="http://schemas.microsoft.com/office/powerpoint/2010/main">
    <mc:Choice Requires="p14">
      <p:transition spd="slow" p14:dur="2000">
        <p:wheel spokes="1"/>
      </p:transition>
    </mc:Choice>
    <mc:Fallback xmlns="">
      <p:transition spd="slow">
        <p:wheel spokes="1"/>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62100" y="365125"/>
            <a:ext cx="9791700" cy="1325563"/>
          </a:xfrm>
        </p:spPr>
        <p:txBody>
          <a:bodyPr>
            <a:normAutofit fontScale="90000"/>
          </a:bodyPr>
          <a:lstStyle/>
          <a:p>
            <a:pPr algn="ctr"/>
            <a:r>
              <a:rPr lang="en-US" b="1" dirty="0"/>
              <a:t>I. THE SINNER'S PORTION (Luke 15:12)</a:t>
            </a:r>
            <a:endParaRPr lang="en-US" b="1" dirty="0">
              <a:effectLst>
                <a:outerShdw blurRad="38100" dist="38100" dir="2700000" algn="tl">
                  <a:srgbClr val="000000">
                    <a:alpha val="43137"/>
                  </a:srgbClr>
                </a:outerShdw>
              </a:effectLst>
            </a:endParaRPr>
          </a:p>
        </p:txBody>
      </p:sp>
      <p:sp>
        <p:nvSpPr>
          <p:cNvPr id="2" name="Content Placeholder 1">
            <a:extLst>
              <a:ext uri="{FF2B5EF4-FFF2-40B4-BE49-F238E27FC236}">
                <a16:creationId xmlns:a16="http://schemas.microsoft.com/office/drawing/2014/main" id="{1E8469FB-2C8C-4372-9708-C8826755775C}"/>
              </a:ext>
            </a:extLst>
          </p:cNvPr>
          <p:cNvSpPr>
            <a:spLocks noGrp="1"/>
          </p:cNvSpPr>
          <p:nvPr>
            <p:ph idx="1"/>
          </p:nvPr>
        </p:nvSpPr>
        <p:spPr/>
        <p:txBody>
          <a:bodyPr>
            <a:noAutofit/>
          </a:bodyPr>
          <a:lstStyle/>
          <a:p>
            <a:pPr marL="0" indent="0">
              <a:buNone/>
            </a:pPr>
            <a:r>
              <a:rPr lang="en-US" sz="4000" i="1" dirty="0">
                <a:solidFill>
                  <a:srgbClr val="0070C0"/>
                </a:solidFill>
              </a:rPr>
              <a:t>"Now this is what the LORD Almighty says: 'Give careful thought to your ways.</a:t>
            </a:r>
          </a:p>
          <a:p>
            <a:pPr marL="0" indent="0">
              <a:buNone/>
            </a:pPr>
            <a:r>
              <a:rPr lang="en-US" sz="4000" i="1" dirty="0">
                <a:solidFill>
                  <a:srgbClr val="0070C0"/>
                </a:solidFill>
              </a:rPr>
              <a:t>6. You have planted much, but have harvested little. You eat, but never have enough. You drink, but never have your fill. You put on clothes, but are not warm. You earn wages, only to put them in a purse with holes in it."</a:t>
            </a:r>
          </a:p>
          <a:p>
            <a:pPr marL="0" indent="0">
              <a:buNone/>
            </a:pPr>
            <a:r>
              <a:rPr lang="en-CA" sz="4000" i="1" dirty="0">
                <a:solidFill>
                  <a:srgbClr val="0070C0"/>
                </a:solidFill>
              </a:rPr>
              <a:t>							Haggai 1:5,6</a:t>
            </a:r>
            <a:endParaRPr lang="en-CA" sz="4000" dirty="0">
              <a:solidFill>
                <a:srgbClr val="0070C0"/>
              </a:solidFill>
            </a:endParaRPr>
          </a:p>
        </p:txBody>
      </p:sp>
    </p:spTree>
    <p:extLst>
      <p:ext uri="{BB962C8B-B14F-4D97-AF65-F5344CB8AC3E}">
        <p14:creationId xmlns:p14="http://schemas.microsoft.com/office/powerpoint/2010/main" val="1172440463"/>
      </p:ext>
    </p:extLst>
  </p:cSld>
  <p:clrMapOvr>
    <a:masterClrMapping/>
  </p:clrMapOvr>
  <mc:AlternateContent xmlns:mc="http://schemas.openxmlformats.org/markup-compatibility/2006" xmlns:p14="http://schemas.microsoft.com/office/powerpoint/2010/main">
    <mc:Choice Requires="p14">
      <p:transition spd="slow" p14:dur="2000">
        <p:wheel spokes="1"/>
      </p:transition>
    </mc:Choice>
    <mc:Fallback xmlns="">
      <p:transition spd="slow">
        <p:wheel spokes="1"/>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09600" y="365125"/>
            <a:ext cx="10959548" cy="1325563"/>
          </a:xfrm>
        </p:spPr>
        <p:txBody>
          <a:bodyPr>
            <a:normAutofit fontScale="90000"/>
          </a:bodyPr>
          <a:lstStyle/>
          <a:p>
            <a:pPr algn="ctr"/>
            <a:r>
              <a:rPr lang="en-US" b="1" dirty="0"/>
              <a:t>II. THE SAINT'S PORTION (Lamentations 3:24)</a:t>
            </a:r>
            <a:endParaRPr lang="en-US" b="1" dirty="0">
              <a:effectLst>
                <a:outerShdw blurRad="38100" dist="38100" dir="2700000" algn="tl">
                  <a:srgbClr val="000000">
                    <a:alpha val="43137"/>
                  </a:srgbClr>
                </a:outerShdw>
              </a:effectLst>
            </a:endParaRPr>
          </a:p>
        </p:txBody>
      </p:sp>
      <p:sp>
        <p:nvSpPr>
          <p:cNvPr id="2" name="Content Placeholder 1">
            <a:extLst>
              <a:ext uri="{FF2B5EF4-FFF2-40B4-BE49-F238E27FC236}">
                <a16:creationId xmlns:a16="http://schemas.microsoft.com/office/drawing/2014/main" id="{1E8469FB-2C8C-4372-9708-C8826755775C}"/>
              </a:ext>
            </a:extLst>
          </p:cNvPr>
          <p:cNvSpPr>
            <a:spLocks noGrp="1"/>
          </p:cNvSpPr>
          <p:nvPr>
            <p:ph idx="1"/>
          </p:nvPr>
        </p:nvSpPr>
        <p:spPr/>
        <p:txBody>
          <a:bodyPr>
            <a:noAutofit/>
          </a:bodyPr>
          <a:lstStyle/>
          <a:p>
            <a:pPr marL="0" indent="0">
              <a:buNone/>
            </a:pPr>
            <a:r>
              <a:rPr lang="en-US" sz="3600" i="1" dirty="0">
                <a:solidFill>
                  <a:srgbClr val="0070C0"/>
                </a:solidFill>
              </a:rPr>
              <a:t>"I say to myself, </a:t>
            </a:r>
            <a:r>
              <a:rPr lang="en-US" sz="3600" i="1" u="sng" dirty="0">
                <a:solidFill>
                  <a:srgbClr val="0070C0"/>
                </a:solidFill>
              </a:rPr>
              <a:t>'The LORD is my portion;</a:t>
            </a:r>
            <a:r>
              <a:rPr lang="en-US" sz="3600" i="1" dirty="0">
                <a:solidFill>
                  <a:srgbClr val="0070C0"/>
                </a:solidFill>
              </a:rPr>
              <a:t> therefore I will wait for him."</a:t>
            </a:r>
          </a:p>
          <a:p>
            <a:pPr marL="0" indent="0">
              <a:buNone/>
            </a:pPr>
            <a:r>
              <a:rPr lang="en-CA" sz="3600" i="1" dirty="0">
                <a:solidFill>
                  <a:srgbClr val="0070C0"/>
                </a:solidFill>
              </a:rPr>
              <a:t>						Lamentations 3:24</a:t>
            </a:r>
            <a:endParaRPr lang="en-CA" sz="3600" dirty="0">
              <a:solidFill>
                <a:srgbClr val="0070C0"/>
              </a:solidFill>
            </a:endParaRPr>
          </a:p>
          <a:p>
            <a:pPr marL="0" indent="0">
              <a:buNone/>
            </a:pPr>
            <a:r>
              <a:rPr lang="en-US" sz="3600" i="1" dirty="0">
                <a:solidFill>
                  <a:srgbClr val="0070C0"/>
                </a:solidFill>
              </a:rPr>
              <a:t>"Whom have I in heaven but you? And earth has nothing I desire besides you.</a:t>
            </a:r>
          </a:p>
          <a:p>
            <a:pPr marL="0" indent="0">
              <a:buNone/>
            </a:pPr>
            <a:r>
              <a:rPr lang="en-US" sz="3600" i="1" dirty="0">
                <a:solidFill>
                  <a:srgbClr val="0070C0"/>
                </a:solidFill>
              </a:rPr>
              <a:t>26. My flesh and my heart may fail, but God is the strength of my heart and </a:t>
            </a:r>
            <a:r>
              <a:rPr lang="en-US" sz="3600" i="1" u="sng" dirty="0">
                <a:solidFill>
                  <a:srgbClr val="0070C0"/>
                </a:solidFill>
              </a:rPr>
              <a:t>my portion forever</a:t>
            </a:r>
            <a:r>
              <a:rPr lang="en-US" sz="3600" i="1" dirty="0">
                <a:solidFill>
                  <a:srgbClr val="0070C0"/>
                </a:solidFill>
              </a:rPr>
              <a:t>."</a:t>
            </a:r>
          </a:p>
          <a:p>
            <a:pPr marL="0" indent="0">
              <a:buNone/>
            </a:pPr>
            <a:r>
              <a:rPr lang="en-CA" sz="3600" i="1" dirty="0">
                <a:solidFill>
                  <a:srgbClr val="0070C0"/>
                </a:solidFill>
              </a:rPr>
              <a:t>							Psalm 73:25,26</a:t>
            </a:r>
            <a:endParaRPr lang="en-CA" sz="3600" dirty="0">
              <a:solidFill>
                <a:srgbClr val="0070C0"/>
              </a:solidFill>
            </a:endParaRPr>
          </a:p>
        </p:txBody>
      </p:sp>
    </p:spTree>
    <p:extLst>
      <p:ext uri="{BB962C8B-B14F-4D97-AF65-F5344CB8AC3E}">
        <p14:creationId xmlns:p14="http://schemas.microsoft.com/office/powerpoint/2010/main" val="3421881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fltVal val="0"/>
                                          </p:val>
                                        </p:tav>
                                        <p:tav tm="100000">
                                          <p:val>
                                            <p:strVal val="#ppt_w"/>
                                          </p:val>
                                        </p:tav>
                                      </p:tavLst>
                                    </p:anim>
                                    <p:anim calcmode="lin" valueType="num">
                                      <p:cBhvr>
                                        <p:cTn id="8" dur="1000" fill="hold"/>
                                        <p:tgtEl>
                                          <p:spTgt spid="13"/>
                                        </p:tgtEl>
                                        <p:attrNameLst>
                                          <p:attrName>ppt_h</p:attrName>
                                        </p:attrNameLst>
                                      </p:cBhvr>
                                      <p:tavLst>
                                        <p:tav tm="0">
                                          <p:val>
                                            <p:fltVal val="0"/>
                                          </p:val>
                                        </p:tav>
                                        <p:tav tm="100000">
                                          <p:val>
                                            <p:strVal val="#ppt_h"/>
                                          </p:val>
                                        </p:tav>
                                      </p:tavLst>
                                    </p:anim>
                                    <p:anim calcmode="lin" valueType="num">
                                      <p:cBhvr>
                                        <p:cTn id="9" dur="1000" fill="hold"/>
                                        <p:tgtEl>
                                          <p:spTgt spid="13"/>
                                        </p:tgtEl>
                                        <p:attrNameLst>
                                          <p:attrName>style.rotation</p:attrName>
                                        </p:attrNameLst>
                                      </p:cBhvr>
                                      <p:tavLst>
                                        <p:tav tm="0">
                                          <p:val>
                                            <p:fltVal val="90"/>
                                          </p:val>
                                        </p:tav>
                                        <p:tav tm="100000">
                                          <p:val>
                                            <p:fltVal val="0"/>
                                          </p:val>
                                        </p:tav>
                                      </p:tavLst>
                                    </p:anim>
                                    <p:animEffect transition="in" filter="fade">
                                      <p:cBhvr>
                                        <p:cTn id="10" dur="10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wheel(1)">
                                      <p:cBhvr>
                                        <p:cTn id="15" dur="2000"/>
                                        <p:tgtEl>
                                          <p:spTgt spid="2">
                                            <p:txEl>
                                              <p:pRg st="0" end="0"/>
                                            </p:txEl>
                                          </p:spTgt>
                                        </p:tgtEl>
                                      </p:cBhvr>
                                    </p:animEffect>
                                  </p:childTnLst>
                                </p:cTn>
                              </p:par>
                              <p:par>
                                <p:cTn id="16" presetID="21" presetClass="entr" presetSubtype="1" fill="hold" nodeType="with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Effect transition="in" filter="wheel(1)">
                                      <p:cBhvr>
                                        <p:cTn id="18" dur="20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wheel(1)">
                                      <p:cBhvr>
                                        <p:cTn id="23" dur="2000"/>
                                        <p:tgtEl>
                                          <p:spTgt spid="2">
                                            <p:txEl>
                                              <p:pRg st="2" end="2"/>
                                            </p:txEl>
                                          </p:spTgt>
                                        </p:tgtEl>
                                      </p:cBhvr>
                                    </p:animEffect>
                                  </p:childTnLst>
                                </p:cTn>
                              </p:par>
                              <p:par>
                                <p:cTn id="24" presetID="21" presetClass="entr" presetSubtype="1" fill="hold" nodeType="with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wheel(1)">
                                      <p:cBhvr>
                                        <p:cTn id="26" dur="2000"/>
                                        <p:tgtEl>
                                          <p:spTgt spid="2">
                                            <p:txEl>
                                              <p:pRg st="3" end="3"/>
                                            </p:txEl>
                                          </p:spTgt>
                                        </p:tgtEl>
                                      </p:cBhvr>
                                    </p:animEffect>
                                  </p:childTnLst>
                                </p:cTn>
                              </p:par>
                              <p:par>
                                <p:cTn id="27" presetID="21" presetClass="entr" presetSubtype="1" fill="hold" nodeType="with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Effect transition="in" filter="wheel(1)">
                                      <p:cBhvr>
                                        <p:cTn id="29"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09600" y="365125"/>
            <a:ext cx="10959548" cy="1325563"/>
          </a:xfrm>
        </p:spPr>
        <p:txBody>
          <a:bodyPr>
            <a:normAutofit fontScale="90000"/>
          </a:bodyPr>
          <a:lstStyle/>
          <a:p>
            <a:pPr algn="ctr"/>
            <a:r>
              <a:rPr lang="en-US" b="1" dirty="0"/>
              <a:t>II. THE SAINT'S PORTION (Lamentations 3:24)</a:t>
            </a:r>
            <a:endParaRPr lang="en-US" b="1" dirty="0">
              <a:effectLst>
                <a:outerShdw blurRad="38100" dist="38100" dir="2700000" algn="tl">
                  <a:srgbClr val="000000">
                    <a:alpha val="43137"/>
                  </a:srgbClr>
                </a:outerShdw>
              </a:effectLst>
            </a:endParaRPr>
          </a:p>
        </p:txBody>
      </p:sp>
      <p:sp>
        <p:nvSpPr>
          <p:cNvPr id="2" name="Content Placeholder 1">
            <a:extLst>
              <a:ext uri="{FF2B5EF4-FFF2-40B4-BE49-F238E27FC236}">
                <a16:creationId xmlns:a16="http://schemas.microsoft.com/office/drawing/2014/main" id="{1E8469FB-2C8C-4372-9708-C8826755775C}"/>
              </a:ext>
            </a:extLst>
          </p:cNvPr>
          <p:cNvSpPr>
            <a:spLocks noGrp="1"/>
          </p:cNvSpPr>
          <p:nvPr>
            <p:ph idx="1"/>
          </p:nvPr>
        </p:nvSpPr>
        <p:spPr/>
        <p:txBody>
          <a:bodyPr>
            <a:noAutofit/>
          </a:bodyPr>
          <a:lstStyle/>
          <a:p>
            <a:pPr marL="0" indent="0">
              <a:buNone/>
            </a:pPr>
            <a:r>
              <a:rPr lang="en-US" sz="3600" i="1" dirty="0">
                <a:solidFill>
                  <a:srgbClr val="0070C0"/>
                </a:solidFill>
              </a:rPr>
              <a:t>"I cry to you, O LORD; I say, '</a:t>
            </a:r>
            <a:r>
              <a:rPr lang="en-US" sz="3600" i="1" u="sng" dirty="0">
                <a:solidFill>
                  <a:srgbClr val="0070C0"/>
                </a:solidFill>
              </a:rPr>
              <a:t>You are my refuge, my portion</a:t>
            </a:r>
            <a:r>
              <a:rPr lang="en-US" sz="3600" i="1" dirty="0">
                <a:solidFill>
                  <a:srgbClr val="0070C0"/>
                </a:solidFill>
              </a:rPr>
              <a:t> in the land of the living."</a:t>
            </a:r>
          </a:p>
          <a:p>
            <a:pPr marL="0" indent="0">
              <a:buNone/>
            </a:pPr>
            <a:r>
              <a:rPr lang="en-CA" sz="3600" i="1" dirty="0">
                <a:solidFill>
                  <a:srgbClr val="0070C0"/>
                </a:solidFill>
              </a:rPr>
              <a:t>								Psalm 142:5</a:t>
            </a:r>
          </a:p>
          <a:p>
            <a:pPr marL="0" indent="0">
              <a:buNone/>
            </a:pPr>
            <a:endParaRPr lang="en-CA" sz="3600" i="1" dirty="0">
              <a:solidFill>
                <a:srgbClr val="0070C0"/>
              </a:solidFill>
            </a:endParaRPr>
          </a:p>
          <a:p>
            <a:pPr marL="0" indent="0">
              <a:buNone/>
            </a:pPr>
            <a:r>
              <a:rPr lang="en-US" sz="3600" dirty="0">
                <a:solidFill>
                  <a:srgbClr val="0070C0"/>
                </a:solidFill>
              </a:rPr>
              <a:t>"God wants no man to be more prosperous than his soul."</a:t>
            </a:r>
          </a:p>
          <a:p>
            <a:pPr marL="0" indent="0">
              <a:buNone/>
            </a:pPr>
            <a:r>
              <a:rPr lang="en-CA" sz="3600" dirty="0">
                <a:solidFill>
                  <a:srgbClr val="0070C0"/>
                </a:solidFill>
              </a:rPr>
              <a:t>							     Vance </a:t>
            </a:r>
            <a:r>
              <a:rPr lang="en-CA" sz="3600" dirty="0" err="1">
                <a:solidFill>
                  <a:srgbClr val="0070C0"/>
                </a:solidFill>
              </a:rPr>
              <a:t>Havner</a:t>
            </a:r>
            <a:endParaRPr lang="en-CA" sz="3600" dirty="0">
              <a:solidFill>
                <a:srgbClr val="0070C0"/>
              </a:solidFill>
            </a:endParaRPr>
          </a:p>
          <a:p>
            <a:pPr marL="0" indent="0">
              <a:buNone/>
            </a:pPr>
            <a:endParaRPr lang="en-CA" sz="3600" dirty="0">
              <a:solidFill>
                <a:srgbClr val="0070C0"/>
              </a:solidFill>
            </a:endParaRPr>
          </a:p>
        </p:txBody>
      </p:sp>
    </p:spTree>
    <p:extLst>
      <p:ext uri="{BB962C8B-B14F-4D97-AF65-F5344CB8AC3E}">
        <p14:creationId xmlns:p14="http://schemas.microsoft.com/office/powerpoint/2010/main" val="601391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1)">
                                      <p:cBhvr>
                                        <p:cTn id="7" dur="2000"/>
                                        <p:tgtEl>
                                          <p:spTgt spid="2">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heel(1)">
                                      <p:cBhvr>
                                        <p:cTn id="10" dur="20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wheel(1)">
                                      <p:cBhvr>
                                        <p:cTn id="15" dur="2000"/>
                                        <p:tgtEl>
                                          <p:spTgt spid="2">
                                            <p:txEl>
                                              <p:pRg st="3" end="3"/>
                                            </p:txEl>
                                          </p:spTgt>
                                        </p:tgtEl>
                                      </p:cBhvr>
                                    </p:animEffect>
                                  </p:childTnLst>
                                </p:cTn>
                              </p:par>
                              <p:par>
                                <p:cTn id="16" presetID="21" presetClass="entr" presetSubtype="1" fill="hold" nodeType="with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wheel(1)">
                                      <p:cBhvr>
                                        <p:cTn id="18"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12035" y="365125"/>
            <a:ext cx="11781182" cy="1325563"/>
          </a:xfrm>
        </p:spPr>
        <p:txBody>
          <a:bodyPr>
            <a:normAutofit fontScale="90000"/>
          </a:bodyPr>
          <a:lstStyle/>
          <a:p>
            <a:pPr algn="ctr"/>
            <a:r>
              <a:rPr lang="en-US" b="1" dirty="0"/>
              <a:t>III. THE SAVIOUR'S PORTION (Deuteronomy 32:9)</a:t>
            </a:r>
            <a:endParaRPr lang="en-US" b="1" dirty="0">
              <a:effectLst>
                <a:outerShdw blurRad="38100" dist="38100" dir="2700000" algn="tl">
                  <a:srgbClr val="000000">
                    <a:alpha val="43137"/>
                  </a:srgbClr>
                </a:outerShdw>
              </a:effectLst>
            </a:endParaRPr>
          </a:p>
        </p:txBody>
      </p:sp>
      <p:sp>
        <p:nvSpPr>
          <p:cNvPr id="2" name="Content Placeholder 1">
            <a:extLst>
              <a:ext uri="{FF2B5EF4-FFF2-40B4-BE49-F238E27FC236}">
                <a16:creationId xmlns:a16="http://schemas.microsoft.com/office/drawing/2014/main" id="{1E8469FB-2C8C-4372-9708-C8826755775C}"/>
              </a:ext>
            </a:extLst>
          </p:cNvPr>
          <p:cNvSpPr>
            <a:spLocks noGrp="1"/>
          </p:cNvSpPr>
          <p:nvPr>
            <p:ph idx="1"/>
          </p:nvPr>
        </p:nvSpPr>
        <p:spPr/>
        <p:txBody>
          <a:bodyPr>
            <a:noAutofit/>
          </a:bodyPr>
          <a:lstStyle/>
          <a:p>
            <a:pPr marL="0" indent="0">
              <a:buNone/>
            </a:pPr>
            <a:r>
              <a:rPr lang="en-US" sz="3600" i="1" dirty="0">
                <a:solidFill>
                  <a:srgbClr val="0070C0"/>
                </a:solidFill>
              </a:rPr>
              <a:t>"The </a:t>
            </a:r>
            <a:r>
              <a:rPr lang="en-US" sz="3600" i="1" u="sng" dirty="0">
                <a:solidFill>
                  <a:srgbClr val="0070C0"/>
                </a:solidFill>
              </a:rPr>
              <a:t>Lord's portion</a:t>
            </a:r>
            <a:r>
              <a:rPr lang="en-US" sz="3600" i="1" dirty="0">
                <a:solidFill>
                  <a:srgbClr val="0070C0"/>
                </a:solidFill>
              </a:rPr>
              <a:t> is His people, Jacob his allotted inheritance."</a:t>
            </a:r>
          </a:p>
          <a:p>
            <a:pPr marL="0" indent="0">
              <a:buNone/>
            </a:pPr>
            <a:r>
              <a:rPr lang="en-CA" sz="3600" i="1" dirty="0">
                <a:solidFill>
                  <a:srgbClr val="0070C0"/>
                </a:solidFill>
              </a:rPr>
              <a:t>						     Deuteronomy 32:9</a:t>
            </a:r>
            <a:endParaRPr lang="en-CA" sz="3600" dirty="0">
              <a:solidFill>
                <a:srgbClr val="0070C0"/>
              </a:solidFill>
            </a:endParaRPr>
          </a:p>
          <a:p>
            <a:pPr marL="0" indent="0">
              <a:buNone/>
            </a:pPr>
            <a:endParaRPr lang="en-CA" sz="3600" dirty="0">
              <a:solidFill>
                <a:srgbClr val="0070C0"/>
              </a:solidFill>
            </a:endParaRPr>
          </a:p>
        </p:txBody>
      </p:sp>
    </p:spTree>
    <p:extLst>
      <p:ext uri="{BB962C8B-B14F-4D97-AF65-F5344CB8AC3E}">
        <p14:creationId xmlns:p14="http://schemas.microsoft.com/office/powerpoint/2010/main" val="4060526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fltVal val="0"/>
                                          </p:val>
                                        </p:tav>
                                        <p:tav tm="100000">
                                          <p:val>
                                            <p:strVal val="#ppt_w"/>
                                          </p:val>
                                        </p:tav>
                                      </p:tavLst>
                                    </p:anim>
                                    <p:anim calcmode="lin" valueType="num">
                                      <p:cBhvr>
                                        <p:cTn id="8" dur="1000" fill="hold"/>
                                        <p:tgtEl>
                                          <p:spTgt spid="13"/>
                                        </p:tgtEl>
                                        <p:attrNameLst>
                                          <p:attrName>ppt_h</p:attrName>
                                        </p:attrNameLst>
                                      </p:cBhvr>
                                      <p:tavLst>
                                        <p:tav tm="0">
                                          <p:val>
                                            <p:fltVal val="0"/>
                                          </p:val>
                                        </p:tav>
                                        <p:tav tm="100000">
                                          <p:val>
                                            <p:strVal val="#ppt_h"/>
                                          </p:val>
                                        </p:tav>
                                      </p:tavLst>
                                    </p:anim>
                                    <p:anim calcmode="lin" valueType="num">
                                      <p:cBhvr>
                                        <p:cTn id="9" dur="1000" fill="hold"/>
                                        <p:tgtEl>
                                          <p:spTgt spid="13"/>
                                        </p:tgtEl>
                                        <p:attrNameLst>
                                          <p:attrName>style.rotation</p:attrName>
                                        </p:attrNameLst>
                                      </p:cBhvr>
                                      <p:tavLst>
                                        <p:tav tm="0">
                                          <p:val>
                                            <p:fltVal val="90"/>
                                          </p:val>
                                        </p:tav>
                                        <p:tav tm="100000">
                                          <p:val>
                                            <p:fltVal val="0"/>
                                          </p:val>
                                        </p:tav>
                                      </p:tavLst>
                                    </p:anim>
                                    <p:animEffect transition="in" filter="fade">
                                      <p:cBhvr>
                                        <p:cTn id="10" dur="10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circle(in)">
                                      <p:cBhvr>
                                        <p:cTn id="15" dur="2000"/>
                                        <p:tgtEl>
                                          <p:spTgt spid="2">
                                            <p:txEl>
                                              <p:pRg st="0" end="0"/>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Effect transition="in" filter="circle(in)">
                                      <p:cBhvr>
                                        <p:cTn id="18"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theme/theme1.xml><?xml version="1.0" encoding="utf-8"?>
<a:theme xmlns:a="http://schemas.openxmlformats.org/drawingml/2006/main" name="Cloud skipper design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Cloud skipper design slides.potx" id="{E8493412-85DD-4641-9E8A-937B29FD6AA2}" vid="{77E91E09-5010-404D-ADF4-B79FA46D72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024FD56-CE1B-42FC-9E83-BFBF160724C6}">
  <ds:schemaRefs>
    <ds:schemaRef ds:uri="http://schemas.microsoft.com/sharepoint/v3/contenttype/forms"/>
  </ds:schemaRefs>
</ds:datastoreItem>
</file>

<file path=customXml/itemProps2.xml><?xml version="1.0" encoding="utf-8"?>
<ds:datastoreItem xmlns:ds="http://schemas.openxmlformats.org/officeDocument/2006/customXml" ds:itemID="{DEDD01B8-816B-49B7-8C81-03AB51D87C54}">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40262f94-9f35-4ac3-9a90-690165a166b7"/>
    <ds:schemaRef ds:uri="a4f35948-e619-41b3-aa29-22878b09cfd2"/>
    <ds:schemaRef ds:uri="http://www.w3.org/XML/1998/namespace"/>
  </ds:schemaRefs>
</ds:datastoreItem>
</file>

<file path=customXml/itemProps3.xml><?xml version="1.0" encoding="utf-8"?>
<ds:datastoreItem xmlns:ds="http://schemas.openxmlformats.org/officeDocument/2006/customXml" ds:itemID="{6253D857-4181-4777-8893-6E45A690F9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Cloud skipper design slides</Template>
  <TotalTime>37</TotalTime>
  <Words>208</Words>
  <Application>Microsoft Office PowerPoint</Application>
  <PresentationFormat>Widescreen</PresentationFormat>
  <Paragraphs>30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Cambria</vt:lpstr>
      <vt:lpstr>Cloud skipper design template</vt:lpstr>
      <vt:lpstr>PORTIONS</vt:lpstr>
      <vt:lpstr>What Are a Few of the “Portions” That Are Described in the Bible and What Is Their Significance to Us. </vt:lpstr>
      <vt:lpstr>I. THE SINNER'S PORTION (Luke 15:12)</vt:lpstr>
      <vt:lpstr>I. THE SINNER'S PORTION (Luke 15:12)</vt:lpstr>
      <vt:lpstr>II. THE SAINT'S PORTION (Lamentations 3:24)</vt:lpstr>
      <vt:lpstr>II. THE SAINT'S PORTION (Lamentations 3:24)</vt:lpstr>
      <vt:lpstr>III. THE SAVIOUR'S PORTION (Deuteronomy 32:9)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PORTIONS</dc:title>
  <dc:creator>Brad Montsion</dc:creator>
  <cp:lastModifiedBy>Brad Montsion</cp:lastModifiedBy>
  <cp:revision>5</cp:revision>
  <dcterms:created xsi:type="dcterms:W3CDTF">2018-08-30T19:49:31Z</dcterms:created>
  <dcterms:modified xsi:type="dcterms:W3CDTF">2018-09-02T01:49:50Z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74062900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