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April 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0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7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April 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23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April 1,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6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0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2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April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April 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83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en-CA" i="0" dirty="0">
                <a:latin typeface="Terminal Grotesque" panose="00000400000000000000" pitchFamily="2" charset="-79"/>
                <a:ea typeface="Nirmala Text" panose="020B0502040204020203" pitchFamily="34" charset="0"/>
                <a:cs typeface="Terminal Grotesque" panose="00000400000000000000" pitchFamily="2" charset="-79"/>
              </a:rPr>
              <a:t>PROCESSING PAIN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D29E6-3D6D-AE23-3C2C-5B33110B9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CA" sz="5900" i="1" dirty="0">
                <a:solidFill>
                  <a:srgbClr val="FFFFFF"/>
                </a:solidFill>
                <a:latin typeface="Terminal Grotesque" panose="00000400000000000000" pitchFamily="2" charset="-79"/>
                <a:cs typeface="Terminal Grotesque" panose="00000400000000000000" pitchFamily="2" charset="-79"/>
              </a:rPr>
              <a:t>Job 6:1-30</a:t>
            </a:r>
          </a:p>
        </p:txBody>
      </p:sp>
      <p:cxnSp>
        <p:nvCxnSpPr>
          <p:cNvPr id="31" name="Straight Connector 2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7" b="25993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2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900" y="448056"/>
            <a:ext cx="5428996" cy="3401568"/>
          </a:xfrm>
        </p:spPr>
        <p:txBody>
          <a:bodyPr>
            <a:normAutofit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III. HIS REFRESHING (Job 6:11-13)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r>
              <a:rPr lang="en-CA" sz="3500" dirty="0"/>
              <a:t>	</a:t>
            </a: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B. Patience Increases Our Prospects </a:t>
            </a:r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>
            <a:off x="451104" y="2527988"/>
            <a:ext cx="5422576" cy="1388023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8321" y="4122000"/>
            <a:ext cx="5447091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4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4719600" cy="2986300"/>
          </a:xfrm>
        </p:spPr>
        <p:txBody>
          <a:bodyPr anchor="t">
            <a:normAutofit fontScale="90000"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IV. HIS RESOLUTION (Job 6:14-30)</a:t>
            </a:r>
            <a:br>
              <a:rPr lang="en-CA" sz="3500" i="0" dirty="0"/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A. Be Straightforward with Your Teaching Toward Others - Job 6:24-25</a:t>
            </a:r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 rot="19695065">
            <a:off x="5384143" y="2551132"/>
            <a:ext cx="6859116" cy="1755735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88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4719600" cy="2986300"/>
          </a:xfrm>
        </p:spPr>
        <p:txBody>
          <a:bodyPr anchor="t">
            <a:normAutofit fontScale="90000"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IV. HIS RESOLUTION (Job 6:14-30)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B. Be Considerate with Your Words Toward Others - Job 6:26,27</a:t>
            </a:r>
            <a:br>
              <a:rPr lang="en-CA" sz="3500" dirty="0"/>
            </a:br>
            <a:endParaRPr lang="en-CA" sz="3500" dirty="0"/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 rot="19695065">
            <a:off x="5384143" y="2551132"/>
            <a:ext cx="6859116" cy="1755735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92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4719600" cy="2986300"/>
          </a:xfrm>
        </p:spPr>
        <p:txBody>
          <a:bodyPr anchor="t">
            <a:normAutofit fontScale="90000"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IV. HIS RESOLUTION (Job 6:14-30)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C. Be Understanding How Your Words Affect Others - II Timothy 2:14,15</a:t>
            </a:r>
            <a:br>
              <a:rPr lang="en-CA" sz="3500" dirty="0"/>
            </a:br>
            <a:endParaRPr lang="en-CA" sz="3500" dirty="0"/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 rot="19695065">
            <a:off x="5384143" y="2551132"/>
            <a:ext cx="6859116" cy="1755735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6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4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2548655"/>
            <a:ext cx="5432045" cy="1969200"/>
          </a:xfrm>
        </p:spPr>
        <p:txBody>
          <a:bodyPr anchor="b">
            <a:normAutofit fontScale="90000"/>
          </a:bodyPr>
          <a:lstStyle/>
          <a:p>
            <a:r>
              <a:rPr lang="en-CA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Lets Consider Some Points of Interest with Job’s Reply to Eliphaz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4" r="23478" b="-1"/>
          <a:stretch/>
        </p:blipFill>
        <p:spPr>
          <a:xfrm>
            <a:off x="6311900" y="900001"/>
            <a:ext cx="5436688" cy="5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0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2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49" name="Rectangle 44">
            <a:extLst>
              <a:ext uri="{FF2B5EF4-FFF2-40B4-BE49-F238E27FC236}">
                <a16:creationId xmlns:a16="http://schemas.microsoft.com/office/drawing/2014/main" id="{54B995A6-4802-435A-B06E-300075505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311901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770327"/>
            <a:ext cx="5432044" cy="1969200"/>
          </a:xfrm>
        </p:spPr>
        <p:txBody>
          <a:bodyPr anchor="b">
            <a:normAutofit fontScale="90000"/>
          </a:bodyPr>
          <a:lstStyle/>
          <a:p>
            <a: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I. HIS REASONING (Job 6:2-7)</a:t>
            </a:r>
            <a:b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4500" dirty="0"/>
            </a:br>
            <a:br>
              <a:rPr lang="en-CA" sz="4500" dirty="0"/>
            </a:br>
            <a:br>
              <a:rPr lang="en-CA" sz="4500" dirty="0"/>
            </a:br>
            <a:r>
              <a:rPr lang="en-CA" sz="4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A. Like the Sand of the Seas - Galatians 6:1-4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01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500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2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49" name="Rectangle 44">
            <a:extLst>
              <a:ext uri="{FF2B5EF4-FFF2-40B4-BE49-F238E27FC236}">
                <a16:creationId xmlns:a16="http://schemas.microsoft.com/office/drawing/2014/main" id="{54B995A6-4802-435A-B06E-300075505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311901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770327"/>
            <a:ext cx="5432044" cy="1969200"/>
          </a:xfrm>
        </p:spPr>
        <p:txBody>
          <a:bodyPr anchor="b">
            <a:normAutofit fontScale="90000"/>
          </a:bodyPr>
          <a:lstStyle/>
          <a:p>
            <a: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I. HIS REASONING (Job 6:2-7)</a:t>
            </a:r>
            <a:b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4500" dirty="0"/>
            </a:br>
            <a:br>
              <a:rPr lang="en-CA" sz="4500" dirty="0"/>
            </a:br>
            <a:br>
              <a:rPr lang="en-CA" sz="4500" dirty="0"/>
            </a:br>
            <a:r>
              <a:rPr lang="en-CA" sz="4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B. Like Arrows that Cut Deep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01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121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2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49" name="Rectangle 44">
            <a:extLst>
              <a:ext uri="{FF2B5EF4-FFF2-40B4-BE49-F238E27FC236}">
                <a16:creationId xmlns:a16="http://schemas.microsoft.com/office/drawing/2014/main" id="{54B995A6-4802-435A-B06E-300075505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311901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770327"/>
            <a:ext cx="5432044" cy="1969200"/>
          </a:xfrm>
        </p:spPr>
        <p:txBody>
          <a:bodyPr anchor="b">
            <a:normAutofit fontScale="90000"/>
          </a:bodyPr>
          <a:lstStyle/>
          <a:p>
            <a:r>
              <a:rPr lang="en-CA" sz="4500" i="0" dirty="0"/>
              <a:t>I</a:t>
            </a:r>
            <a: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. HIS REASONING (Job 6:2-7)</a:t>
            </a:r>
            <a:br>
              <a:rPr lang="en-CA" sz="4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4500" dirty="0"/>
            </a:br>
            <a:br>
              <a:rPr lang="en-CA" sz="4500" dirty="0"/>
            </a:br>
            <a:br>
              <a:rPr lang="en-CA" sz="4500" dirty="0"/>
            </a:br>
            <a:r>
              <a:rPr lang="en-CA" sz="4500" dirty="0"/>
              <a:t>	</a:t>
            </a:r>
            <a:r>
              <a:rPr lang="en-CA" sz="4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C. Like Tasteless Food or Slimy Juice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01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649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6645600" cy="2986300"/>
          </a:xfrm>
        </p:spPr>
        <p:txBody>
          <a:bodyPr anchor="t">
            <a:normAutofit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III. HIS REQUEST (Job 6:8-10)</a:t>
            </a:r>
            <a:b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A. He Would Rather Be Crushed to Death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600" y="450000"/>
            <a:ext cx="0" cy="27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>
            <a:off x="450000" y="3639600"/>
            <a:ext cx="10843200" cy="27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6645600" cy="2986300"/>
          </a:xfrm>
        </p:spPr>
        <p:txBody>
          <a:bodyPr anchor="t">
            <a:normAutofit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III. HIS REQUEST (Job 6:8-10)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B. He Would Rather Have His </a:t>
            </a:r>
            <a:r>
              <a:rPr lang="en-CA" sz="3500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rminal Grotesque" panose="00000400000000000000" pitchFamily="2" charset="-79"/>
                <a:cs typeface="Terminal Grotesque" panose="00000400000000000000" pitchFamily="2" charset="-79"/>
              </a:rPr>
              <a:t>Life</a:t>
            </a:r>
            <a:r>
              <a:rPr lang="en-CA" sz="3500" strike="sngStrike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  Be Cut off </a:t>
            </a:r>
            <a:b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endParaRPr lang="en-CA" sz="3500" dirty="0">
              <a:latin typeface="Terminal Grotesque" panose="00000400000000000000" pitchFamily="2" charset="-79"/>
              <a:cs typeface="Terminal Grotesque" panose="00000400000000000000" pitchFamily="2" charset="-79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600" y="450000"/>
            <a:ext cx="0" cy="27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>
            <a:off x="450000" y="3639600"/>
            <a:ext cx="10843200" cy="27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4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A5F57220-B3BC-40FE-9FA8-28584D25C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226800"/>
            <a:ext cx="6645600" cy="2986300"/>
          </a:xfrm>
        </p:spPr>
        <p:txBody>
          <a:bodyPr anchor="t">
            <a:normAutofit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III. HIS REQUEST (Job 6:8-10)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C. He Would Then Be Consoled by Words Not Spoken - Galatians 6:22-23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162CD6F-E89D-4CC2-BA38-20EB86002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600" y="450000"/>
            <a:ext cx="0" cy="277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>
            <a:off x="450000" y="3639600"/>
            <a:ext cx="10843200" cy="27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1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78E8-34B2-4319-CE75-72EFB17F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900" y="448056"/>
            <a:ext cx="5428996" cy="3401568"/>
          </a:xfrm>
        </p:spPr>
        <p:txBody>
          <a:bodyPr>
            <a:normAutofit/>
          </a:bodyPr>
          <a:lstStyle/>
          <a:p>
            <a: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III. HIS REFRESHING (Job 6:11-13)</a:t>
            </a:r>
            <a:br>
              <a:rPr lang="en-CA" sz="3500" i="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</a:br>
            <a:r>
              <a:rPr lang="en-CA" sz="3500" dirty="0"/>
              <a:t>	</a:t>
            </a:r>
            <a:br>
              <a:rPr lang="en-CA" sz="3500" dirty="0"/>
            </a:br>
            <a:r>
              <a:rPr lang="en-CA" sz="3500" dirty="0"/>
              <a:t>	</a:t>
            </a:r>
            <a:r>
              <a:rPr lang="en-CA" sz="3500" dirty="0">
                <a:latin typeface="Terminal Grotesque" panose="00000400000000000000" pitchFamily="2" charset="-79"/>
                <a:cs typeface="Terminal Grotesque" panose="00000400000000000000" pitchFamily="2" charset="-79"/>
              </a:rPr>
              <a:t>A. Hope Brings Strength </a:t>
            </a:r>
          </a:p>
        </p:txBody>
      </p:sp>
      <p:pic>
        <p:nvPicPr>
          <p:cNvPr id="4" name="Picture 3" descr="A person standing in front of a large screen&#10;&#10;Description automatically generated with low confidence">
            <a:extLst>
              <a:ext uri="{FF2B5EF4-FFF2-40B4-BE49-F238E27FC236}">
                <a16:creationId xmlns:a16="http://schemas.microsoft.com/office/drawing/2014/main" id="{E7C5BE1D-2694-57A7-4FDF-74D6C2920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29" b="31665"/>
          <a:stretch/>
        </p:blipFill>
        <p:spPr>
          <a:xfrm>
            <a:off x="451104" y="2527988"/>
            <a:ext cx="5422576" cy="1388023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8321" y="4122000"/>
            <a:ext cx="5447091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260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inLineVTI">
  <a:themeElements>
    <a:clrScheme name="AnalogousFromRegularSeedRightStep">
      <a:dk1>
        <a:srgbClr val="000000"/>
      </a:dk1>
      <a:lt1>
        <a:srgbClr val="FFFFFF"/>
      </a:lt1>
      <a:dk2>
        <a:srgbClr val="34371F"/>
      </a:dk2>
      <a:lt2>
        <a:srgbClr val="E2E8E8"/>
      </a:lt2>
      <a:accent1>
        <a:srgbClr val="C34D51"/>
      </a:accent1>
      <a:accent2>
        <a:srgbClr val="B1673B"/>
      </a:accent2>
      <a:accent3>
        <a:srgbClr val="B9A249"/>
      </a:accent3>
      <a:accent4>
        <a:srgbClr val="95AE3A"/>
      </a:accent4>
      <a:accent5>
        <a:srgbClr val="70B447"/>
      </a:accent5>
      <a:accent6>
        <a:srgbClr val="3BB140"/>
      </a:accent6>
      <a:hlink>
        <a:srgbClr val="30918D"/>
      </a:hlink>
      <a:folHlink>
        <a:srgbClr val="7F7F7F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253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Bell MT</vt:lpstr>
      <vt:lpstr>Calibri Light</vt:lpstr>
      <vt:lpstr>Terminal Grotesque</vt:lpstr>
      <vt:lpstr>ThinLineVTI</vt:lpstr>
      <vt:lpstr>PROCESSING PAIN</vt:lpstr>
      <vt:lpstr>Lets Consider Some Points of Interest with Job’s Reply to Eliphaz</vt:lpstr>
      <vt:lpstr>I. HIS REASONING (Job 6:2-7)    A. Like the Sand of the Seas - Galatians 6:1-4</vt:lpstr>
      <vt:lpstr>I. HIS REASONING (Job 6:2-7)    B. Like Arrows that Cut Deep </vt:lpstr>
      <vt:lpstr>I. HIS REASONING (Job 6:2-7)     C. Like Tasteless Food or Slimy Juice</vt:lpstr>
      <vt:lpstr>III. HIS REQUEST (Job 6:8-10)   A. He Would Rather Be Crushed to Death </vt:lpstr>
      <vt:lpstr>III. HIS REQUEST (Job 6:8-10)   B. He Would Rather Have His Life  Be Cut off  </vt:lpstr>
      <vt:lpstr>III. HIS REQUEST (Job 6:8-10)   C. He Would Then Be Consoled by Words Not Spoken - Galatians 6:22-23 </vt:lpstr>
      <vt:lpstr>III. HIS REFRESHING (Job 6:11-13)    A. Hope Brings Strength </vt:lpstr>
      <vt:lpstr>III. HIS REFRESHING (Job 6:11-13)    B. Patience Increases Our Prospects </vt:lpstr>
      <vt:lpstr>IV. HIS RESOLUTION (Job 6:14-30)   A. Be Straightforward with Your Teaching Toward Others - Job 6:24-25</vt:lpstr>
      <vt:lpstr>IV. HIS RESOLUTION (Job 6:14-30)   B. Be Considerate with Your Words Toward Others - Job 6:26,27 </vt:lpstr>
      <vt:lpstr>IV. HIS RESOLUTION (Job 6:14-30)   C. Be Understanding How Your Words Affect Others - II Timothy 2:14,15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PAIN</dc:title>
  <dc:creator>Fountaingate Christian</dc:creator>
  <cp:lastModifiedBy>Fountaingate Christian</cp:lastModifiedBy>
  <cp:revision>7</cp:revision>
  <dcterms:created xsi:type="dcterms:W3CDTF">2023-04-01T22:13:44Z</dcterms:created>
  <dcterms:modified xsi:type="dcterms:W3CDTF">2023-04-02T00:05:52Z</dcterms:modified>
</cp:coreProperties>
</file>