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Saturday, January 29,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66320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Saturday, January 29,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7599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Saturday, January 29,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8624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Saturday, January 29,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30995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Saturday, January 29,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56638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Saturday, January 29,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32769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Saturday, January 29,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4253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Saturday, January 29,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57518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Saturday, January 29,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3974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Saturday, January 29,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2908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Saturday, January 29,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02071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Saturday, January 29,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485914987"/>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6424EA-2FE7-47E5-99E5-7EDD3063F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9BCF698D-0C4A-4F3D-B7D5-81DE3AD5014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0" y="0"/>
            <a:ext cx="12191981" cy="6857990"/>
          </a:xfrm>
          <a:custGeom>
            <a:avLst/>
            <a:gdLst/>
            <a:ahLst/>
            <a:cxnLst/>
            <a:rect l="l" t="t" r="r" b="b"/>
            <a:pathLst>
              <a:path w="7448551" h="6858000">
                <a:moveTo>
                  <a:pt x="0" y="0"/>
                </a:moveTo>
                <a:lnTo>
                  <a:pt x="7448551" y="0"/>
                </a:lnTo>
                <a:lnTo>
                  <a:pt x="7448551" y="6858000"/>
                </a:lnTo>
                <a:lnTo>
                  <a:pt x="0" y="6858000"/>
                </a:lnTo>
                <a:close/>
              </a:path>
            </a:pathLst>
          </a:custGeom>
        </p:spPr>
      </p:pic>
      <p:sp useBgFill="1">
        <p:nvSpPr>
          <p:cNvPr id="11" name="Rectangle 1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4345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AD130-1A05-4CFC-B774-588C45E9FC83}"/>
              </a:ext>
            </a:extLst>
          </p:cNvPr>
          <p:cNvSpPr>
            <a:spLocks noGrp="1"/>
          </p:cNvSpPr>
          <p:nvPr>
            <p:ph type="ctrTitle"/>
          </p:nvPr>
        </p:nvSpPr>
        <p:spPr>
          <a:xfrm>
            <a:off x="550864" y="1051551"/>
            <a:ext cx="3565524" cy="2384898"/>
          </a:xfrm>
        </p:spPr>
        <p:txBody>
          <a:bodyPr anchor="b">
            <a:normAutofit fontScale="90000"/>
          </a:bodyPr>
          <a:lstStyle/>
          <a:p>
            <a:pPr algn="ctr"/>
            <a:r>
              <a:rPr lang="en-US" sz="5400" dirty="0"/>
              <a:t>Prepare For the Spirit of Victory</a:t>
            </a:r>
          </a:p>
        </p:txBody>
      </p:sp>
      <p:sp>
        <p:nvSpPr>
          <p:cNvPr id="3" name="Subtitle 2">
            <a:extLst>
              <a:ext uri="{FF2B5EF4-FFF2-40B4-BE49-F238E27FC236}">
                <a16:creationId xmlns:a16="http://schemas.microsoft.com/office/drawing/2014/main" id="{6782749E-8A9D-4175-BACF-ABC50BD0D05C}"/>
              </a:ext>
            </a:extLst>
          </p:cNvPr>
          <p:cNvSpPr>
            <a:spLocks noGrp="1"/>
          </p:cNvSpPr>
          <p:nvPr>
            <p:ph type="subTitle" idx="1"/>
          </p:nvPr>
        </p:nvSpPr>
        <p:spPr>
          <a:xfrm>
            <a:off x="550863" y="3776955"/>
            <a:ext cx="3565525" cy="799438"/>
          </a:xfrm>
        </p:spPr>
        <p:txBody>
          <a:bodyPr>
            <a:normAutofit/>
          </a:bodyPr>
          <a:lstStyle/>
          <a:p>
            <a:pPr algn="ctr"/>
            <a:r>
              <a:rPr lang="en-US" sz="3200" b="1" dirty="0">
                <a:solidFill>
                  <a:schemeClr val="tx1">
                    <a:alpha val="60000"/>
                  </a:schemeClr>
                </a:solidFill>
              </a:rPr>
              <a:t>Galatians 5:16-25</a:t>
            </a:r>
          </a:p>
        </p:txBody>
      </p:sp>
      <p:grpSp>
        <p:nvGrpSpPr>
          <p:cNvPr id="13" name="Group 12">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14" name="Freeform: Shape 13">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Rectangle 16">
            <a:extLst>
              <a:ext uri="{FF2B5EF4-FFF2-40B4-BE49-F238E27FC236}">
                <a16:creationId xmlns:a16="http://schemas.microsoft.com/office/drawing/2014/main" id="{34520CD9-5C02-4804-B8B5-9D167FDA9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0662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180BC-C376-4F72-BD1B-237F3BEDB0ED}"/>
              </a:ext>
            </a:extLst>
          </p:cNvPr>
          <p:cNvSpPr>
            <a:spLocks noGrp="1"/>
          </p:cNvSpPr>
          <p:nvPr>
            <p:ph type="title"/>
          </p:nvPr>
        </p:nvSpPr>
        <p:spPr>
          <a:xfrm>
            <a:off x="600206" y="1383086"/>
            <a:ext cx="3565524" cy="3845055"/>
          </a:xfrm>
        </p:spPr>
        <p:txBody>
          <a:bodyPr vert="horz" wrap="square" lIns="0" tIns="0" rIns="0" bIns="0" rtlCol="0" anchor="b" anchorCtr="0">
            <a:normAutofit/>
          </a:bodyPr>
          <a:lstStyle/>
          <a:p>
            <a:pPr algn="ctr"/>
            <a:r>
              <a:rPr lang="en-US" b="1" kern="1200" dirty="0">
                <a:solidFill>
                  <a:schemeClr val="tx1"/>
                </a:solidFill>
                <a:latin typeface="+mj-lt"/>
                <a:ea typeface="+mj-ea"/>
                <a:cs typeface="+mj-cs"/>
              </a:rPr>
              <a:t>Are you bearing </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fruit </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for His Glory?</a:t>
            </a:r>
          </a:p>
        </p:txBody>
      </p:sp>
      <p:grpSp>
        <p:nvGrpSpPr>
          <p:cNvPr id="24" name="Group 23">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25" name="Freeform: Shape 24">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Content Placeholder 4" descr="Oranges in a fruit tree farm">
            <a:extLst>
              <a:ext uri="{FF2B5EF4-FFF2-40B4-BE49-F238E27FC236}">
                <a16:creationId xmlns:a16="http://schemas.microsoft.com/office/drawing/2014/main" id="{0809155A-138F-4A70-8F2E-F5B341CD1F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229" r="4174"/>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28" name="Rectangle 27">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8637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1EF3-458D-4971-9369-E05FAFAA1FDA}"/>
              </a:ext>
            </a:extLst>
          </p:cNvPr>
          <p:cNvSpPr>
            <a:spLocks noGrp="1"/>
          </p:cNvSpPr>
          <p:nvPr>
            <p:ph type="title"/>
          </p:nvPr>
        </p:nvSpPr>
        <p:spPr>
          <a:xfrm>
            <a:off x="3002509" y="204716"/>
            <a:ext cx="9062113" cy="6318913"/>
          </a:xfrm>
        </p:spPr>
        <p:txBody>
          <a:bodyPr>
            <a:normAutofit fontScale="90000"/>
          </a:bodyPr>
          <a:lstStyle/>
          <a:p>
            <a:pPr marL="0" marR="0" algn="ctr">
              <a:lnSpc>
                <a:spcPct val="107000"/>
              </a:lnSpc>
              <a:spcBef>
                <a:spcPts val="0"/>
              </a:spcBef>
              <a:spcAft>
                <a:spcPts val="800"/>
              </a:spcAft>
            </a:pPr>
            <a:br>
              <a:rPr lang="en-US" sz="2400" dirty="0">
                <a:effectLst/>
                <a:latin typeface="Times New Roman" panose="02020603050405020304" pitchFamily="18" charset="0"/>
                <a:ea typeface="Calibri" panose="020F0502020204030204" pitchFamily="34" charset="0"/>
                <a:cs typeface="Times New Roman" panose="02020603050405020304" pitchFamily="18" charset="0"/>
              </a:rPr>
            </a:br>
            <a:br>
              <a:rPr lang="en-US" sz="2400"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“So I say, walk by the Spirit, and you will not gratify the desires of the flesh. </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17 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For the flesh desires what is contrary to the Spirit, and the Spirit what is contrary to the flesh. They are in conflict with each other, so that you are not to do whatever</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you want. </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18 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But if you are led by the Spirit, you are not under the law.</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19 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acts of the flesh are obvious: sexual immorality, impurity and debauchery; </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20 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idolatry and witchcraft; hatred, discord, jealousy, fits of rage, selfish ambition, dissensions, factions </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21 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and envy; drunkenness, orgies, and the like. I warn you, as I did before, that those who live like this will not inherit the kingdom of God.</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22 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But the fruit of the Spirit is love, joy, peace, forbearance, kindness, goodness, faithfulness, </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23 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gentleness and self-control. Against such things there is no law. </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24 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Those who belong to Christ Jesus have crucified the flesh with its passions and desires. </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25 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Since we live by the Spirit, let us keep in step with the Spirit.”</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Galatians 5:16-25</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endParaRPr lang="en-US" sz="6000" dirty="0"/>
          </a:p>
        </p:txBody>
      </p:sp>
    </p:spTree>
    <p:extLst>
      <p:ext uri="{BB962C8B-B14F-4D97-AF65-F5344CB8AC3E}">
        <p14:creationId xmlns:p14="http://schemas.microsoft.com/office/powerpoint/2010/main" val="350075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6" name="Freeform: Shape 1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Oval 1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21" name="Rectangle 2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40037-0A03-4AF9-947B-550CAEEC1912}"/>
              </a:ext>
            </a:extLst>
          </p:cNvPr>
          <p:cNvSpPr>
            <a:spLocks noGrp="1"/>
          </p:cNvSpPr>
          <p:nvPr>
            <p:ph type="title"/>
          </p:nvPr>
        </p:nvSpPr>
        <p:spPr>
          <a:xfrm>
            <a:off x="774845" y="1826972"/>
            <a:ext cx="5437185" cy="2483893"/>
          </a:xfrm>
          <a:solidFill>
            <a:schemeClr val="accent6">
              <a:lumMod val="60000"/>
              <a:lumOff val="40000"/>
            </a:schemeClr>
          </a:solidFill>
        </p:spPr>
        <p:txBody>
          <a:bodyPr vert="horz" wrap="square" lIns="0" tIns="0" rIns="0" bIns="0" rtlCol="0" anchor="b" anchorCtr="0">
            <a:normAutofit/>
          </a:bodyPr>
          <a:lstStyle/>
          <a:p>
            <a:pPr algn="ctr"/>
            <a:r>
              <a:rPr lang="en-US" sz="8000" dirty="0">
                <a:solidFill>
                  <a:schemeClr val="bg2"/>
                </a:solidFill>
                <a:latin typeface="+mn-lt"/>
              </a:rPr>
              <a:t>2 POSSIBLE PATHWAYS</a:t>
            </a:r>
          </a:p>
        </p:txBody>
      </p:sp>
      <p:pic>
        <p:nvPicPr>
          <p:cNvPr id="8" name="Content Placeholder 7" descr="A picture containing text, sign, grass, outdoor&#10;&#10;Description automatically generated">
            <a:extLst>
              <a:ext uri="{FF2B5EF4-FFF2-40B4-BE49-F238E27FC236}">
                <a16:creationId xmlns:a16="http://schemas.microsoft.com/office/drawing/2014/main" id="{E8879171-84B8-4CF5-9A26-846987E8260D}"/>
              </a:ext>
            </a:extLst>
          </p:cNvPr>
          <p:cNvPicPr>
            <a:picLocks noChangeAspect="1"/>
          </p:cNvPicPr>
          <p:nvPr/>
        </p:nvPicPr>
        <p:blipFill rotWithShape="1">
          <a:blip r:embed="rId2">
            <a:extLst>
              <a:ext uri="{28A0092B-C50C-407E-A947-70E740481C1C}">
                <a14:useLocalDpi xmlns:a14="http://schemas.microsoft.com/office/drawing/2010/main" val="0"/>
              </a:ext>
            </a:extLst>
          </a:blip>
          <a:srcRect b="5826"/>
          <a:stretch/>
        </p:blipFill>
        <p:spPr>
          <a:xfrm>
            <a:off x="6698320" y="227175"/>
            <a:ext cx="4884112" cy="6501171"/>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2813876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9DDA-63D6-4800-9222-01142CD6F451}"/>
              </a:ext>
            </a:extLst>
          </p:cNvPr>
          <p:cNvSpPr>
            <a:spLocks noGrp="1"/>
          </p:cNvSpPr>
          <p:nvPr>
            <p:ph type="title"/>
          </p:nvPr>
        </p:nvSpPr>
        <p:spPr/>
        <p:txBody>
          <a:bodyPr>
            <a:normAutofit/>
          </a:bodyPr>
          <a:lstStyle/>
          <a:p>
            <a:pPr algn="ctr"/>
            <a:r>
              <a:rPr lang="en-US" sz="3600" u="sng" dirty="0"/>
              <a:t>I. THE PATHWAY OF SPIRITUAL LOSS &amp; SLAVERY</a:t>
            </a:r>
          </a:p>
        </p:txBody>
      </p:sp>
      <p:sp>
        <p:nvSpPr>
          <p:cNvPr id="5" name="Text Placeholder 4">
            <a:extLst>
              <a:ext uri="{FF2B5EF4-FFF2-40B4-BE49-F238E27FC236}">
                <a16:creationId xmlns:a16="http://schemas.microsoft.com/office/drawing/2014/main" id="{0702B322-6199-4754-AF82-EDCF38161799}"/>
              </a:ext>
            </a:extLst>
          </p:cNvPr>
          <p:cNvSpPr>
            <a:spLocks noGrp="1"/>
          </p:cNvSpPr>
          <p:nvPr>
            <p:ph type="body" idx="1"/>
          </p:nvPr>
        </p:nvSpPr>
        <p:spPr>
          <a:xfrm>
            <a:off x="550864" y="1881275"/>
            <a:ext cx="5437186" cy="425197"/>
          </a:xfrm>
          <a:ln>
            <a:solidFill>
              <a:schemeClr val="bg2">
                <a:lumMod val="10000"/>
                <a:lumOff val="90000"/>
              </a:schemeClr>
            </a:solidFill>
          </a:ln>
        </p:spPr>
        <p:txBody>
          <a:bodyPr>
            <a:normAutofit/>
          </a:bodyPr>
          <a:lstStyle/>
          <a:p>
            <a:pPr algn="ctr"/>
            <a:r>
              <a:rPr lang="en-US" sz="2000" b="1" dirty="0"/>
              <a:t>FLESH IS OPPOSED TO THE SPIRIT</a:t>
            </a:r>
          </a:p>
        </p:txBody>
      </p:sp>
      <p:pic>
        <p:nvPicPr>
          <p:cNvPr id="8" name="Content Placeholder 7" descr="A person standing in front of a large explosion&#10;&#10;Description automatically generated with low confidence">
            <a:extLst>
              <a:ext uri="{FF2B5EF4-FFF2-40B4-BE49-F238E27FC236}">
                <a16:creationId xmlns:a16="http://schemas.microsoft.com/office/drawing/2014/main" id="{6C780591-5478-4050-BEDA-6D5B88A5EE1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9684" y="2589038"/>
            <a:ext cx="5129946" cy="3503787"/>
          </a:xfrm>
        </p:spPr>
      </p:pic>
      <p:sp>
        <p:nvSpPr>
          <p:cNvPr id="6" name="Text Placeholder 5">
            <a:extLst>
              <a:ext uri="{FF2B5EF4-FFF2-40B4-BE49-F238E27FC236}">
                <a16:creationId xmlns:a16="http://schemas.microsoft.com/office/drawing/2014/main" id="{D553DE3D-2F3E-40C8-9E2B-7F83FCD7BA21}"/>
              </a:ext>
            </a:extLst>
          </p:cNvPr>
          <p:cNvSpPr>
            <a:spLocks noGrp="1"/>
          </p:cNvSpPr>
          <p:nvPr>
            <p:ph type="body" sz="quarter" idx="3"/>
          </p:nvPr>
        </p:nvSpPr>
        <p:spPr>
          <a:xfrm>
            <a:off x="6212024" y="1881275"/>
            <a:ext cx="5436392" cy="425197"/>
          </a:xfrm>
          <a:ln>
            <a:solidFill>
              <a:schemeClr val="tx2"/>
            </a:solidFill>
          </a:ln>
        </p:spPr>
        <p:txBody>
          <a:bodyPr>
            <a:normAutofit/>
          </a:bodyPr>
          <a:lstStyle/>
          <a:p>
            <a:pPr marL="0" indent="0" algn="ctr">
              <a:buNone/>
            </a:pPr>
            <a:r>
              <a:rPr lang="en-US" sz="2000" b="1" dirty="0"/>
              <a:t>FLESH IS OPEN TO ANY SIN</a:t>
            </a:r>
          </a:p>
        </p:txBody>
      </p:sp>
      <p:pic>
        <p:nvPicPr>
          <p:cNvPr id="10" name="Content Placeholder 9" descr="Graphical user interface, text, application&#10;&#10;Description automatically generated">
            <a:extLst>
              <a:ext uri="{FF2B5EF4-FFF2-40B4-BE49-F238E27FC236}">
                <a16:creationId xmlns:a16="http://schemas.microsoft.com/office/drawing/2014/main" id="{1C8C2A22-C808-49F6-A67F-08FA595F938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52370" y="2708956"/>
            <a:ext cx="5129946" cy="3263949"/>
          </a:xfrm>
        </p:spPr>
      </p:pic>
    </p:spTree>
    <p:extLst>
      <p:ext uri="{BB962C8B-B14F-4D97-AF65-F5344CB8AC3E}">
        <p14:creationId xmlns:p14="http://schemas.microsoft.com/office/powerpoint/2010/main" val="969111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94EA-02C8-4778-B433-FDA60166345B}"/>
              </a:ext>
            </a:extLst>
          </p:cNvPr>
          <p:cNvSpPr>
            <a:spLocks noGrp="1"/>
          </p:cNvSpPr>
          <p:nvPr>
            <p:ph type="title"/>
          </p:nvPr>
        </p:nvSpPr>
        <p:spPr/>
        <p:txBody>
          <a:bodyPr>
            <a:normAutofit/>
          </a:bodyPr>
          <a:lstStyle/>
          <a:p>
            <a:pPr algn="ctr"/>
            <a:r>
              <a:rPr lang="en-US" sz="3600" u="sng" dirty="0"/>
              <a:t>I. THE PATHWAY OF SPIRITUAL LOSS &amp; SLAVERY</a:t>
            </a:r>
          </a:p>
        </p:txBody>
      </p:sp>
      <p:sp>
        <p:nvSpPr>
          <p:cNvPr id="3" name="Text Placeholder 2">
            <a:extLst>
              <a:ext uri="{FF2B5EF4-FFF2-40B4-BE49-F238E27FC236}">
                <a16:creationId xmlns:a16="http://schemas.microsoft.com/office/drawing/2014/main" id="{47F22332-14F0-4513-98D2-2CD0269D9804}"/>
              </a:ext>
            </a:extLst>
          </p:cNvPr>
          <p:cNvSpPr>
            <a:spLocks noGrp="1"/>
          </p:cNvSpPr>
          <p:nvPr>
            <p:ph type="body" idx="1"/>
          </p:nvPr>
        </p:nvSpPr>
        <p:spPr>
          <a:xfrm>
            <a:off x="2926080" y="1426240"/>
            <a:ext cx="6485206" cy="552685"/>
          </a:xfrm>
          <a:ln>
            <a:solidFill>
              <a:schemeClr val="tx2"/>
            </a:solidFill>
          </a:ln>
        </p:spPr>
        <p:txBody>
          <a:bodyPr>
            <a:normAutofit/>
          </a:bodyPr>
          <a:lstStyle/>
          <a:p>
            <a:pPr algn="ctr"/>
            <a:r>
              <a:rPr lang="en-US" sz="2400" b="1" dirty="0"/>
              <a:t>THE FLESH IS ORDAINED TO JUDGEMENT</a:t>
            </a:r>
          </a:p>
        </p:txBody>
      </p:sp>
      <p:pic>
        <p:nvPicPr>
          <p:cNvPr id="8" name="Content Placeholder 7" descr="A person writing on a piece of paper&#10;&#10;Description automatically generated with medium confidence">
            <a:extLst>
              <a:ext uri="{FF2B5EF4-FFF2-40B4-BE49-F238E27FC236}">
                <a16:creationId xmlns:a16="http://schemas.microsoft.com/office/drawing/2014/main" id="{3C550655-46C0-4667-AA99-B610BC7DF78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925" y="2292747"/>
            <a:ext cx="5066771" cy="3800078"/>
          </a:xfrm>
        </p:spPr>
      </p:pic>
      <p:pic>
        <p:nvPicPr>
          <p:cNvPr id="10" name="Content Placeholder 9" descr="A picture containing text&#10;&#10;Description automatically generated">
            <a:extLst>
              <a:ext uri="{FF2B5EF4-FFF2-40B4-BE49-F238E27FC236}">
                <a16:creationId xmlns:a16="http://schemas.microsoft.com/office/drawing/2014/main" id="{49ACDC53-A200-4006-9A8C-918AB13A40B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752452" y="2542562"/>
            <a:ext cx="6124282" cy="3114395"/>
          </a:xfrm>
        </p:spPr>
      </p:pic>
    </p:spTree>
    <p:extLst>
      <p:ext uri="{BB962C8B-B14F-4D97-AF65-F5344CB8AC3E}">
        <p14:creationId xmlns:p14="http://schemas.microsoft.com/office/powerpoint/2010/main" val="148796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55671-EBA1-44E4-9B55-B979A2ECB81F}"/>
              </a:ext>
            </a:extLst>
          </p:cNvPr>
          <p:cNvSpPr>
            <a:spLocks noGrp="1"/>
          </p:cNvSpPr>
          <p:nvPr>
            <p:ph type="title"/>
          </p:nvPr>
        </p:nvSpPr>
        <p:spPr>
          <a:xfrm>
            <a:off x="547224" y="365111"/>
            <a:ext cx="11097551" cy="1136143"/>
          </a:xfrm>
        </p:spPr>
        <p:txBody>
          <a:bodyPr>
            <a:normAutofit/>
          </a:bodyPr>
          <a:lstStyle/>
          <a:p>
            <a:pPr algn="ctr"/>
            <a:r>
              <a:rPr lang="en-US" sz="3600" b="1" u="sng" dirty="0"/>
              <a:t>II. THE PATHWAY OF SPIRITUAL VICTORY &amp; FREEDOM</a:t>
            </a:r>
          </a:p>
        </p:txBody>
      </p:sp>
      <p:sp>
        <p:nvSpPr>
          <p:cNvPr id="3" name="Text Placeholder 2">
            <a:extLst>
              <a:ext uri="{FF2B5EF4-FFF2-40B4-BE49-F238E27FC236}">
                <a16:creationId xmlns:a16="http://schemas.microsoft.com/office/drawing/2014/main" id="{3E409F78-8383-4210-87B2-86CE0B52B8E4}"/>
              </a:ext>
            </a:extLst>
          </p:cNvPr>
          <p:cNvSpPr>
            <a:spLocks noGrp="1"/>
          </p:cNvSpPr>
          <p:nvPr>
            <p:ph type="body" idx="1"/>
          </p:nvPr>
        </p:nvSpPr>
        <p:spPr>
          <a:xfrm>
            <a:off x="994214" y="1613598"/>
            <a:ext cx="10203572" cy="535354"/>
          </a:xfrm>
          <a:ln w="38100">
            <a:solidFill>
              <a:schemeClr val="tx2"/>
            </a:solidFill>
          </a:ln>
        </p:spPr>
        <p:txBody>
          <a:bodyPr>
            <a:normAutofit/>
          </a:bodyPr>
          <a:lstStyle/>
          <a:p>
            <a:pPr algn="ctr"/>
            <a:r>
              <a:rPr lang="en-US" sz="2800" b="1" dirty="0"/>
              <a:t>THE SPIRIT GIVES US VICTORY OVER OUR LUSTS</a:t>
            </a:r>
          </a:p>
        </p:txBody>
      </p:sp>
      <p:pic>
        <p:nvPicPr>
          <p:cNvPr id="8" name="Content Placeholder 7" descr="Diagram, text&#10;&#10;Description automatically generated">
            <a:extLst>
              <a:ext uri="{FF2B5EF4-FFF2-40B4-BE49-F238E27FC236}">
                <a16:creationId xmlns:a16="http://schemas.microsoft.com/office/drawing/2014/main" id="{C61C8D94-5DF1-4015-843D-4FBCA216F5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35933" y="2493683"/>
            <a:ext cx="6862811" cy="3860331"/>
          </a:xfrm>
        </p:spPr>
      </p:pic>
    </p:spTree>
    <p:extLst>
      <p:ext uri="{BB962C8B-B14F-4D97-AF65-F5344CB8AC3E}">
        <p14:creationId xmlns:p14="http://schemas.microsoft.com/office/powerpoint/2010/main" val="46041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55671-EBA1-44E4-9B55-B979A2ECB81F}"/>
              </a:ext>
            </a:extLst>
          </p:cNvPr>
          <p:cNvSpPr>
            <a:spLocks noGrp="1"/>
          </p:cNvSpPr>
          <p:nvPr>
            <p:ph type="title"/>
          </p:nvPr>
        </p:nvSpPr>
        <p:spPr>
          <a:xfrm>
            <a:off x="547224" y="365111"/>
            <a:ext cx="11097551" cy="1136143"/>
          </a:xfrm>
        </p:spPr>
        <p:txBody>
          <a:bodyPr>
            <a:normAutofit/>
          </a:bodyPr>
          <a:lstStyle/>
          <a:p>
            <a:pPr algn="ctr"/>
            <a:r>
              <a:rPr lang="en-US" sz="3600" b="1" u="sng" dirty="0"/>
              <a:t>II. THE PATHWAY OF SPIRITUAL VICTORY &amp; FREEDOM</a:t>
            </a:r>
          </a:p>
        </p:txBody>
      </p:sp>
      <p:sp>
        <p:nvSpPr>
          <p:cNvPr id="3" name="Text Placeholder 2">
            <a:extLst>
              <a:ext uri="{FF2B5EF4-FFF2-40B4-BE49-F238E27FC236}">
                <a16:creationId xmlns:a16="http://schemas.microsoft.com/office/drawing/2014/main" id="{3E409F78-8383-4210-87B2-86CE0B52B8E4}"/>
              </a:ext>
            </a:extLst>
          </p:cNvPr>
          <p:cNvSpPr>
            <a:spLocks noGrp="1"/>
          </p:cNvSpPr>
          <p:nvPr>
            <p:ph type="body" idx="1"/>
          </p:nvPr>
        </p:nvSpPr>
        <p:spPr>
          <a:xfrm>
            <a:off x="994214" y="1613598"/>
            <a:ext cx="10203572" cy="535354"/>
          </a:xfrm>
          <a:ln w="38100">
            <a:solidFill>
              <a:schemeClr val="tx2"/>
            </a:solidFill>
          </a:ln>
        </p:spPr>
        <p:txBody>
          <a:bodyPr>
            <a:normAutofit/>
          </a:bodyPr>
          <a:lstStyle/>
          <a:p>
            <a:pPr algn="ctr"/>
            <a:r>
              <a:rPr lang="en-US" sz="2800" b="1" dirty="0"/>
              <a:t>THE SPIRIT GIVES US VICTORY OVER THE LAW</a:t>
            </a:r>
          </a:p>
        </p:txBody>
      </p:sp>
      <p:pic>
        <p:nvPicPr>
          <p:cNvPr id="8" name="Content Placeholder 7">
            <a:extLst>
              <a:ext uri="{FF2B5EF4-FFF2-40B4-BE49-F238E27FC236}">
                <a16:creationId xmlns:a16="http://schemas.microsoft.com/office/drawing/2014/main" id="{C61C8D94-5DF1-4015-843D-4FBCA216F5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2250831" y="2628346"/>
            <a:ext cx="7570675" cy="3961399"/>
          </a:xfrm>
        </p:spPr>
      </p:pic>
    </p:spTree>
    <p:extLst>
      <p:ext uri="{BB962C8B-B14F-4D97-AF65-F5344CB8AC3E}">
        <p14:creationId xmlns:p14="http://schemas.microsoft.com/office/powerpoint/2010/main" val="303285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55671-EBA1-44E4-9B55-B979A2ECB81F}"/>
              </a:ext>
            </a:extLst>
          </p:cNvPr>
          <p:cNvSpPr>
            <a:spLocks noGrp="1"/>
          </p:cNvSpPr>
          <p:nvPr>
            <p:ph type="title"/>
          </p:nvPr>
        </p:nvSpPr>
        <p:spPr>
          <a:xfrm>
            <a:off x="547224" y="365111"/>
            <a:ext cx="11097551" cy="1136143"/>
          </a:xfrm>
        </p:spPr>
        <p:txBody>
          <a:bodyPr>
            <a:normAutofit/>
          </a:bodyPr>
          <a:lstStyle/>
          <a:p>
            <a:pPr algn="ctr"/>
            <a:r>
              <a:rPr lang="en-US" sz="3600" b="1" u="sng" dirty="0"/>
              <a:t>II. THE PATHWAY OF SPIRITUAL VICTORY &amp; FREEDOM</a:t>
            </a:r>
          </a:p>
        </p:txBody>
      </p:sp>
      <p:sp>
        <p:nvSpPr>
          <p:cNvPr id="3" name="Text Placeholder 2">
            <a:extLst>
              <a:ext uri="{FF2B5EF4-FFF2-40B4-BE49-F238E27FC236}">
                <a16:creationId xmlns:a16="http://schemas.microsoft.com/office/drawing/2014/main" id="{3E409F78-8383-4210-87B2-86CE0B52B8E4}"/>
              </a:ext>
            </a:extLst>
          </p:cNvPr>
          <p:cNvSpPr>
            <a:spLocks noGrp="1"/>
          </p:cNvSpPr>
          <p:nvPr>
            <p:ph type="body" idx="1"/>
          </p:nvPr>
        </p:nvSpPr>
        <p:spPr>
          <a:xfrm>
            <a:off x="815020" y="2616591"/>
            <a:ext cx="3690328" cy="2532185"/>
          </a:xfrm>
          <a:ln w="38100">
            <a:solidFill>
              <a:schemeClr val="tx2"/>
            </a:solidFill>
          </a:ln>
        </p:spPr>
        <p:txBody>
          <a:bodyPr>
            <a:normAutofit/>
          </a:bodyPr>
          <a:lstStyle/>
          <a:p>
            <a:pPr algn="ctr"/>
            <a:r>
              <a:rPr lang="en-US" sz="3600" b="1" dirty="0"/>
              <a:t>THE SPIRIT GIVES US VICTORY OVER THIS LIFE</a:t>
            </a:r>
          </a:p>
        </p:txBody>
      </p:sp>
      <p:pic>
        <p:nvPicPr>
          <p:cNvPr id="8" name="Content Placeholder 7">
            <a:extLst>
              <a:ext uri="{FF2B5EF4-FFF2-40B4-BE49-F238E27FC236}">
                <a16:creationId xmlns:a16="http://schemas.microsoft.com/office/drawing/2014/main" id="{C61C8D94-5DF1-4015-843D-4FBCA216F5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725550" y="1895982"/>
            <a:ext cx="5651430" cy="4737583"/>
          </a:xfr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50499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D0EC6-78C2-455B-A856-5F2B9EE7E249}"/>
              </a:ext>
            </a:extLst>
          </p:cNvPr>
          <p:cNvSpPr>
            <a:spLocks noGrp="1"/>
          </p:cNvSpPr>
          <p:nvPr>
            <p:ph type="title"/>
          </p:nvPr>
        </p:nvSpPr>
        <p:spPr>
          <a:xfrm>
            <a:off x="550864" y="1341437"/>
            <a:ext cx="3565524" cy="3540379"/>
          </a:xfrm>
        </p:spPr>
        <p:txBody>
          <a:bodyPr vert="horz" wrap="square" lIns="0" tIns="0" rIns="0" bIns="0" rtlCol="0" anchor="b" anchorCtr="0">
            <a:normAutofit/>
          </a:bodyPr>
          <a:lstStyle/>
          <a:p>
            <a:pPr algn="ctr">
              <a:lnSpc>
                <a:spcPct val="90000"/>
              </a:lnSpc>
            </a:pPr>
            <a:r>
              <a:rPr lang="en-US" sz="3400" b="1" kern="1200" dirty="0">
                <a:solidFill>
                  <a:schemeClr val="tx1"/>
                </a:solidFill>
                <a:latin typeface="+mj-lt"/>
                <a:ea typeface="+mj-ea"/>
                <a:cs typeface="+mj-cs"/>
              </a:rPr>
              <a:t>LOUIS &amp; KATHRYN LAWES</a:t>
            </a:r>
            <a:br>
              <a:rPr lang="en-US" sz="3400" b="1" kern="1200" dirty="0">
                <a:solidFill>
                  <a:schemeClr val="tx1"/>
                </a:solidFill>
                <a:latin typeface="+mj-lt"/>
                <a:ea typeface="+mj-ea"/>
                <a:cs typeface="+mj-cs"/>
              </a:rPr>
            </a:br>
            <a:br>
              <a:rPr lang="en-US" sz="3400" b="1" kern="1200" dirty="0">
                <a:solidFill>
                  <a:schemeClr val="tx1"/>
                </a:solidFill>
                <a:latin typeface="+mj-lt"/>
                <a:ea typeface="+mj-ea"/>
                <a:cs typeface="+mj-cs"/>
              </a:rPr>
            </a:br>
            <a:r>
              <a:rPr lang="en-US" sz="3400" b="1" kern="1200" dirty="0">
                <a:solidFill>
                  <a:schemeClr val="tx1"/>
                </a:solidFill>
                <a:latin typeface="+mj-lt"/>
                <a:ea typeface="+mj-ea"/>
                <a:cs typeface="+mj-cs"/>
              </a:rPr>
              <a:t>****</a:t>
            </a:r>
            <a:br>
              <a:rPr lang="en-US" sz="3400" b="1" kern="1200" dirty="0">
                <a:solidFill>
                  <a:schemeClr val="tx1"/>
                </a:solidFill>
                <a:latin typeface="+mj-lt"/>
                <a:ea typeface="+mj-ea"/>
                <a:cs typeface="+mj-cs"/>
              </a:rPr>
            </a:br>
            <a:br>
              <a:rPr lang="en-US" sz="3400" b="1" kern="1200" dirty="0">
                <a:solidFill>
                  <a:schemeClr val="tx1"/>
                </a:solidFill>
                <a:latin typeface="+mj-lt"/>
                <a:ea typeface="+mj-ea"/>
                <a:cs typeface="+mj-cs"/>
              </a:rPr>
            </a:br>
            <a:r>
              <a:rPr lang="en-US" sz="3400" b="1" i="1" kern="1200" dirty="0">
                <a:solidFill>
                  <a:schemeClr val="tx1"/>
                </a:solidFill>
                <a:latin typeface="+mj-lt"/>
                <a:ea typeface="+mj-ea"/>
                <a:cs typeface="+mj-cs"/>
              </a:rPr>
              <a:t>SING </a:t>
            </a:r>
            <a:r>
              <a:rPr lang="en-US" sz="3400" b="1" i="1" kern="1200" dirty="0" err="1">
                <a:solidFill>
                  <a:schemeClr val="tx1"/>
                </a:solidFill>
                <a:latin typeface="+mj-lt"/>
                <a:ea typeface="+mj-ea"/>
                <a:cs typeface="+mj-cs"/>
              </a:rPr>
              <a:t>SING</a:t>
            </a:r>
            <a:r>
              <a:rPr lang="en-US" sz="3400" b="1" i="1" kern="1200" dirty="0">
                <a:solidFill>
                  <a:schemeClr val="tx1"/>
                </a:solidFill>
                <a:latin typeface="+mj-lt"/>
                <a:ea typeface="+mj-ea"/>
                <a:cs typeface="+mj-cs"/>
              </a:rPr>
              <a:t> PRISON</a:t>
            </a:r>
          </a:p>
        </p:txBody>
      </p:sp>
      <p:grpSp>
        <p:nvGrpSpPr>
          <p:cNvPr id="26" name="Group 25">
            <a:extLst>
              <a:ext uri="{FF2B5EF4-FFF2-40B4-BE49-F238E27FC236}">
                <a16:creationId xmlns:a16="http://schemas.microsoft.com/office/drawing/2014/main" id="{05A5D99C-8CA9-4688-A7A5-0D9C34AE30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5781" y="248622"/>
            <a:ext cx="734257" cy="760506"/>
            <a:chOff x="5243759" y="1363788"/>
            <a:chExt cx="734257" cy="760506"/>
          </a:xfrm>
        </p:grpSpPr>
        <p:sp>
          <p:nvSpPr>
            <p:cNvPr id="27" name="Freeform 5">
              <a:extLst>
                <a:ext uri="{FF2B5EF4-FFF2-40B4-BE49-F238E27FC236}">
                  <a16:creationId xmlns:a16="http://schemas.microsoft.com/office/drawing/2014/main" id="{03F95395-CCA6-4A43-85F6-69571A5ABC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Freeform 6">
              <a:extLst>
                <a:ext uri="{FF2B5EF4-FFF2-40B4-BE49-F238E27FC236}">
                  <a16:creationId xmlns:a16="http://schemas.microsoft.com/office/drawing/2014/main" id="{4173C2D0-52E8-4925-8ED2-CF521F5EA5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8">
              <a:extLst>
                <a:ext uri="{FF2B5EF4-FFF2-40B4-BE49-F238E27FC236}">
                  <a16:creationId xmlns:a16="http://schemas.microsoft.com/office/drawing/2014/main" id="{1EB77B77-4A3B-4F2F-848A-78978F686F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Oval 30">
            <a:extLst>
              <a:ext uri="{FF2B5EF4-FFF2-40B4-BE49-F238E27FC236}">
                <a16:creationId xmlns:a16="http://schemas.microsoft.com/office/drawing/2014/main" id="{88A7DA5F-271C-44A6-A352-F479DFD72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9763" y="59128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descr="A person wearing a hat&#10;&#10;Description automatically generated with low confidence">
            <a:extLst>
              <a:ext uri="{FF2B5EF4-FFF2-40B4-BE49-F238E27FC236}">
                <a16:creationId xmlns:a16="http://schemas.microsoft.com/office/drawing/2014/main" id="{A23F6DC7-27FF-4CD0-AB6C-2905815B1D06}"/>
              </a:ext>
            </a:extLst>
          </p:cNvPr>
          <p:cNvPicPr>
            <a:picLocks noChangeAspect="1"/>
          </p:cNvPicPr>
          <p:nvPr/>
        </p:nvPicPr>
        <p:blipFill rotWithShape="1">
          <a:blip r:embed="rId2">
            <a:extLst>
              <a:ext uri="{28A0092B-C50C-407E-A947-70E740481C1C}">
                <a14:useLocalDpi xmlns:a14="http://schemas.microsoft.com/office/drawing/2010/main" val="0"/>
              </a:ext>
            </a:extLst>
          </a:blip>
          <a:srcRect l="7920" r="12143" b="3"/>
          <a:stretch/>
        </p:blipFill>
        <p:spPr>
          <a:xfrm>
            <a:off x="8096017" y="621415"/>
            <a:ext cx="3545119" cy="5759450"/>
          </a:xfrm>
          <a:custGeom>
            <a:avLst/>
            <a:gdLst/>
            <a:ahLst/>
            <a:cxnLst/>
            <a:rect l="l" t="t" r="r" b="b"/>
            <a:pathLst>
              <a:path w="3545119" h="5759450">
                <a:moveTo>
                  <a:pt x="0" y="0"/>
                </a:moveTo>
                <a:lnTo>
                  <a:pt x="3545119" y="0"/>
                </a:lnTo>
                <a:lnTo>
                  <a:pt x="3545119" y="5759450"/>
                </a:lnTo>
                <a:lnTo>
                  <a:pt x="0" y="5759450"/>
                </a:lnTo>
                <a:close/>
              </a:path>
            </a:pathLst>
          </a:custGeom>
        </p:spPr>
      </p:pic>
      <p:pic>
        <p:nvPicPr>
          <p:cNvPr id="5" name="Content Placeholder 4" descr="A person in a suit&#10;&#10;Description automatically generated with medium confidence">
            <a:extLst>
              <a:ext uri="{FF2B5EF4-FFF2-40B4-BE49-F238E27FC236}">
                <a16:creationId xmlns:a16="http://schemas.microsoft.com/office/drawing/2014/main" id="{33DC6352-DA35-4F95-B173-9C45CEAEF6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104" r="10312" b="-2"/>
          <a:stretch/>
        </p:blipFill>
        <p:spPr>
          <a:xfrm>
            <a:off x="4550899" y="621415"/>
            <a:ext cx="3545118" cy="5759450"/>
          </a:xfrm>
          <a:custGeom>
            <a:avLst/>
            <a:gdLst/>
            <a:ahLst/>
            <a:cxnLst/>
            <a:rect l="l" t="t" r="r" b="b"/>
            <a:pathLst>
              <a:path w="3545118" h="5759450">
                <a:moveTo>
                  <a:pt x="0" y="0"/>
                </a:moveTo>
                <a:lnTo>
                  <a:pt x="3545118" y="0"/>
                </a:lnTo>
                <a:lnTo>
                  <a:pt x="3545118" y="5759450"/>
                </a:lnTo>
                <a:lnTo>
                  <a:pt x="0" y="5759450"/>
                </a:lnTo>
                <a:close/>
              </a:path>
            </a:pathLst>
          </a:custGeom>
        </p:spPr>
      </p:pic>
    </p:spTree>
    <p:extLst>
      <p:ext uri="{BB962C8B-B14F-4D97-AF65-F5344CB8AC3E}">
        <p14:creationId xmlns:p14="http://schemas.microsoft.com/office/powerpoint/2010/main" val="1550903760"/>
      </p:ext>
    </p:extLst>
  </p:cSld>
  <p:clrMapOvr>
    <a:masterClrMapping/>
  </p:clrMapOvr>
</p:sld>
</file>

<file path=ppt/theme/theme1.xml><?xml version="1.0" encoding="utf-8"?>
<a:theme xmlns:a="http://schemas.openxmlformats.org/drawingml/2006/main" name="3DFloatVTI">
  <a:themeElements>
    <a:clrScheme name="AnalogousFromRegularSeed_2SEEDS">
      <a:dk1>
        <a:srgbClr val="000000"/>
      </a:dk1>
      <a:lt1>
        <a:srgbClr val="FFFFFF"/>
      </a:lt1>
      <a:dk2>
        <a:srgbClr val="412D24"/>
      </a:dk2>
      <a:lt2>
        <a:srgbClr val="E8E4E2"/>
      </a:lt2>
      <a:accent1>
        <a:srgbClr val="3B85B1"/>
      </a:accent1>
      <a:accent2>
        <a:srgbClr val="46B2AE"/>
      </a:accent2>
      <a:accent3>
        <a:srgbClr val="4D66C3"/>
      </a:accent3>
      <a:accent4>
        <a:srgbClr val="B13B46"/>
      </a:accent4>
      <a:accent5>
        <a:srgbClr val="C3734D"/>
      </a:accent5>
      <a:accent6>
        <a:srgbClr val="B1923B"/>
      </a:accent6>
      <a:hlink>
        <a:srgbClr val="BE6C3C"/>
      </a:hlink>
      <a:folHlink>
        <a:srgbClr val="7F7F7F"/>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docProps/app.xml><?xml version="1.0" encoding="utf-8"?>
<Properties xmlns="http://schemas.openxmlformats.org/officeDocument/2006/extended-properties" xmlns:vt="http://schemas.openxmlformats.org/officeDocument/2006/docPropsVTypes">
  <TotalTime>137</TotalTime>
  <Words>349</Words>
  <Application>Microsoft Office PowerPoint</Application>
  <PresentationFormat>Widescreen</PresentationFormat>
  <Paragraphs>17</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Sitka Heading</vt:lpstr>
      <vt:lpstr>Source Sans Pro</vt:lpstr>
      <vt:lpstr>Times New Roman</vt:lpstr>
      <vt:lpstr>3DFloatVTI</vt:lpstr>
      <vt:lpstr>Prepare For the Spirit of Victory</vt:lpstr>
      <vt:lpstr>  “So I say, walk by the Spirit, and you will not gratify the desires of the flesh. 17 For the flesh desires what is contrary to the Spirit, and the Spirit what is contrary to the flesh. They are in conflict with each other, so that you are not to do whatever you want. 18 But if you are led by the Spirit, you are not under the law. 19 The acts of the flesh are obvious: sexual immorality, impurity and debauchery; 20 idolatry and witchcraft; hatred, discord, jealousy, fits of rage, selfish ambition, dissensions, factions 21 and envy; drunkenness, orgies, and the like. I warn you, as I did before, that those who live like this will not inherit the kingdom of God. 22 But the fruit of the Spirit is love, joy, peace, forbearance, kindness, goodness, faithfulness, 23 gentleness and self-control. Against such things there is no law. 24 Those who belong to Christ Jesus have crucified the flesh with its passions and desires. 25 Since we live by the Spirit, let us keep in step with the Spirit.”  Galatians 5:16-25 </vt:lpstr>
      <vt:lpstr>2 POSSIBLE PATHWAYS</vt:lpstr>
      <vt:lpstr>I. THE PATHWAY OF SPIRITUAL LOSS &amp; SLAVERY</vt:lpstr>
      <vt:lpstr>I. THE PATHWAY OF SPIRITUAL LOSS &amp; SLAVERY</vt:lpstr>
      <vt:lpstr>II. THE PATHWAY OF SPIRITUAL VICTORY &amp; FREEDOM</vt:lpstr>
      <vt:lpstr>II. THE PATHWAY OF SPIRITUAL VICTORY &amp; FREEDOM</vt:lpstr>
      <vt:lpstr>II. THE PATHWAY OF SPIRITUAL VICTORY &amp; FREEDOM</vt:lpstr>
      <vt:lpstr>LOUIS &amp; KATHRYN LAWES  ****  SING SING PRISON</vt:lpstr>
      <vt:lpstr>Are you bearing  fruit  for His Glory?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For the Spirit of Victory</dc:title>
  <dc:creator>Miriam Lalonde</dc:creator>
  <cp:lastModifiedBy>Miriam Lalonde</cp:lastModifiedBy>
  <cp:revision>7</cp:revision>
  <dcterms:created xsi:type="dcterms:W3CDTF">2022-01-29T05:24:24Z</dcterms:created>
  <dcterms:modified xsi:type="dcterms:W3CDTF">2022-01-29T07:42:18Z</dcterms:modified>
</cp:coreProperties>
</file>