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0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28847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22675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35353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3360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4108539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606507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856155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90965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46594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103272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99A8DD2-C443-44AD-85B3-4CE72B962C5F}" type="datetimeFigureOut">
              <a:rPr lang="en-US" smtClean="0"/>
              <a:t>11/10/2023</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FA4FCA09-A334-4A38-8A78-E51DCD588AB3}" type="slidenum">
              <a:rPr lang="en-US" smtClean="0"/>
              <a:t>‹#›</a:t>
            </a:fld>
            <a:endParaRPr lang="en-US"/>
          </a:p>
        </p:txBody>
      </p:sp>
    </p:spTree>
    <p:extLst>
      <p:ext uri="{BB962C8B-B14F-4D97-AF65-F5344CB8AC3E}">
        <p14:creationId xmlns:p14="http://schemas.microsoft.com/office/powerpoint/2010/main" val="3888794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999A8DD2-C443-44AD-85B3-4CE72B962C5F}" type="datetimeFigureOut">
              <a:rPr lang="en-US" smtClean="0"/>
              <a:t>11/10/2023</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FA4FCA09-A334-4A38-8A78-E51DCD588AB3}" type="slidenum">
              <a:rPr lang="en-US" smtClean="0"/>
              <a:t>‹#›</a:t>
            </a:fld>
            <a:endParaRPr lang="en-US"/>
          </a:p>
        </p:txBody>
      </p:sp>
    </p:spTree>
    <p:extLst>
      <p:ext uri="{BB962C8B-B14F-4D97-AF65-F5344CB8AC3E}">
        <p14:creationId xmlns:p14="http://schemas.microsoft.com/office/powerpoint/2010/main" val="144131917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nd reaching out to sun">
            <a:extLst>
              <a:ext uri="{FF2B5EF4-FFF2-40B4-BE49-F238E27FC236}">
                <a16:creationId xmlns:a16="http://schemas.microsoft.com/office/drawing/2014/main" id="{253695F5-CE74-F463-E0FC-CF038375F12E}"/>
              </a:ext>
            </a:extLst>
          </p:cNvPr>
          <p:cNvPicPr>
            <a:picLocks noChangeAspect="1"/>
          </p:cNvPicPr>
          <p:nvPr/>
        </p:nvPicPr>
        <p:blipFill rotWithShape="1">
          <a:blip r:embed="rId2"/>
          <a:srcRect b="16045"/>
          <a:stretch/>
        </p:blipFill>
        <p:spPr>
          <a:xfrm>
            <a:off x="20" y="-1"/>
            <a:ext cx="12191980" cy="6858001"/>
          </a:xfrm>
          <a:prstGeom prst="rect">
            <a:avLst/>
          </a:prstGeom>
          <a:noFill/>
        </p:spPr>
      </p:pic>
      <p:sp>
        <p:nvSpPr>
          <p:cNvPr id="2" name="Title 1">
            <a:extLst>
              <a:ext uri="{FF2B5EF4-FFF2-40B4-BE49-F238E27FC236}">
                <a16:creationId xmlns:a16="http://schemas.microsoft.com/office/drawing/2014/main" id="{D7F73A04-3649-5538-B374-27522649EFC3}"/>
              </a:ext>
            </a:extLst>
          </p:cNvPr>
          <p:cNvSpPr>
            <a:spLocks noGrp="1"/>
          </p:cNvSpPr>
          <p:nvPr>
            <p:ph type="ctrTitle"/>
          </p:nvPr>
        </p:nvSpPr>
        <p:spPr>
          <a:xfrm>
            <a:off x="624506" y="3621149"/>
            <a:ext cx="8837546" cy="1870483"/>
          </a:xfrm>
        </p:spPr>
        <p:txBody>
          <a:bodyPr>
            <a:normAutofit fontScale="90000"/>
          </a:bodyPr>
          <a:lstStyle/>
          <a:p>
            <a:pPr algn="l"/>
            <a:r>
              <a:rPr lang="en-CA" sz="6000" dirty="0">
                <a:solidFill>
                  <a:srgbClr val="FFFFFF"/>
                </a:solidFill>
              </a:rPr>
              <a:t>REMEMBERING THE COVENANT</a:t>
            </a:r>
            <a:br>
              <a:rPr lang="en-CA" dirty="0">
                <a:solidFill>
                  <a:srgbClr val="FFFFFF"/>
                </a:solidFill>
              </a:rPr>
            </a:br>
            <a:br>
              <a:rPr lang="en-CA" dirty="0">
                <a:solidFill>
                  <a:srgbClr val="FFFFFF"/>
                </a:solidFill>
              </a:rPr>
            </a:br>
            <a:endParaRPr lang="en-CA" dirty="0">
              <a:solidFill>
                <a:srgbClr val="FFFFFF"/>
              </a:solidFill>
            </a:endParaRPr>
          </a:p>
        </p:txBody>
      </p:sp>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624506" y="5547048"/>
            <a:ext cx="8837546" cy="770020"/>
          </a:xfrm>
        </p:spPr>
        <p:txBody>
          <a:bodyPr>
            <a:noAutofit/>
          </a:bodyPr>
          <a:lstStyle/>
          <a:p>
            <a:pPr algn="l"/>
            <a:r>
              <a:rPr lang="en-CA" sz="4400" dirty="0">
                <a:solidFill>
                  <a:srgbClr val="FFFFFF"/>
                </a:solidFill>
              </a:rPr>
              <a:t>Text: Luke 1:67-75</a:t>
            </a:r>
          </a:p>
        </p:txBody>
      </p:sp>
      <p:sp>
        <p:nvSpPr>
          <p:cNvPr id="13" name="Slide Number Placeholder 15">
            <a:extLst>
              <a:ext uri="{FF2B5EF4-FFF2-40B4-BE49-F238E27FC236}">
                <a16:creationId xmlns:a16="http://schemas.microsoft.com/office/drawing/2014/main" id="{E469E198-9AD2-31B8-0152-C6DF6F70F6F3}"/>
              </a:ext>
            </a:extLst>
          </p:cNvPr>
          <p:cNvSpPr>
            <a:spLocks noGrp="1"/>
          </p:cNvSpPr>
          <p:nvPr>
            <p:ph type="sldNum" sz="quarter" idx="12"/>
          </p:nvPr>
        </p:nvSpPr>
        <p:spPr>
          <a:xfrm>
            <a:off x="11632162" y="6453002"/>
            <a:ext cx="429207" cy="365125"/>
          </a:xfrm>
        </p:spPr>
        <p:txBody>
          <a:bodyPr/>
          <a:lstStyle/>
          <a:p>
            <a:pPr>
              <a:spcAft>
                <a:spcPts val="600"/>
              </a:spcAft>
            </a:pPr>
            <a:fld id="{6F391B04-159E-4284-919C-20BE23D169A4}" type="slidenum">
              <a:rPr lang="en-US" smtClean="0">
                <a:solidFill>
                  <a:srgbClr val="FFFFFF"/>
                </a:solidFill>
                <a:effectLst>
                  <a:outerShdw blurRad="38100" dist="38100" dir="2700000" algn="tl">
                    <a:srgbClr val="000000">
                      <a:alpha val="43137"/>
                    </a:srgbClr>
                  </a:outerShdw>
                </a:effectLst>
              </a:rPr>
              <a:pPr>
                <a:spcAft>
                  <a:spcPts val="600"/>
                </a:spcAft>
              </a:pPr>
              <a:t>1</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9318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1" y="193963"/>
            <a:ext cx="3814617" cy="6576291"/>
          </a:xfrm>
        </p:spPr>
        <p:txBody>
          <a:bodyPr>
            <a:normAutofit fontScale="92500" lnSpcReduction="10000"/>
          </a:bodyPr>
          <a:lstStyle/>
          <a:p>
            <a:r>
              <a:rPr lang="en-CA" sz="2100" b="1" dirty="0">
                <a:effectLst>
                  <a:outerShdw blurRad="38100" dist="38100" dir="2700000" algn="tl">
                    <a:srgbClr val="000000">
                      <a:alpha val="43137"/>
                    </a:srgbClr>
                  </a:outerShdw>
                </a:effectLst>
              </a:rPr>
              <a:t>II. AN ENABLEMENT TO SERVE HIM</a:t>
            </a:r>
          </a:p>
          <a:p>
            <a:r>
              <a:rPr lang="en-CA" sz="2100" b="1" dirty="0">
                <a:effectLst>
                  <a:outerShdw blurRad="38100" dist="38100" dir="2700000" algn="tl">
                    <a:srgbClr val="000000">
                      <a:alpha val="43137"/>
                    </a:srgbClr>
                  </a:outerShdw>
                </a:effectLst>
              </a:rPr>
              <a:t>(Luke 1:74b)</a:t>
            </a:r>
          </a:p>
          <a:p>
            <a:endParaRPr lang="en-CA" sz="3200" i="1" dirty="0"/>
          </a:p>
          <a:p>
            <a:pPr algn="l"/>
            <a:r>
              <a:rPr lang="en-CA" sz="3200" i="1" dirty="0"/>
              <a:t>He replaced those with portraits of Gandhi and Schweitzer. Einstein explained that it was time to replace the image of success </a:t>
            </a:r>
            <a:r>
              <a:rPr lang="en-CA" sz="3200" b="1" i="1" dirty="0"/>
              <a:t>with the image of service.</a:t>
            </a:r>
            <a:endParaRPr lang="en-CA" sz="3200" b="1" i="1" dirty="0">
              <a:solidFill>
                <a:srgbClr val="FF0000"/>
              </a:solidFill>
            </a:endParaRPr>
          </a:p>
        </p:txBody>
      </p:sp>
      <p:pic>
        <p:nvPicPr>
          <p:cNvPr id="5" name="Picture 4">
            <a:extLst>
              <a:ext uri="{FF2B5EF4-FFF2-40B4-BE49-F238E27FC236}">
                <a16:creationId xmlns:a16="http://schemas.microsoft.com/office/drawing/2014/main" id="{CE5145B5-428B-A3CC-2092-74F0413B9AF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955115" y="901262"/>
            <a:ext cx="6573903" cy="5055475"/>
          </a:xfrm>
          <a:prstGeom prst="rect">
            <a:avLst/>
          </a:prstGeom>
        </p:spPr>
      </p:pic>
    </p:spTree>
    <p:extLst>
      <p:ext uri="{BB962C8B-B14F-4D97-AF65-F5344CB8AC3E}">
        <p14:creationId xmlns:p14="http://schemas.microsoft.com/office/powerpoint/2010/main" val="124546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0" y="193963"/>
            <a:ext cx="6428509" cy="6576291"/>
          </a:xfrm>
        </p:spPr>
        <p:txBody>
          <a:bodyPr>
            <a:normAutofit fontScale="92500"/>
          </a:bodyPr>
          <a:lstStyle/>
          <a:p>
            <a:r>
              <a:rPr lang="en-CA" sz="2100" b="1" dirty="0">
                <a:effectLst>
                  <a:outerShdw blurRad="38100" dist="38100" dir="2700000" algn="tl">
                    <a:srgbClr val="000000">
                      <a:alpha val="43137"/>
                    </a:srgbClr>
                  </a:outerShdw>
                </a:effectLst>
              </a:rPr>
              <a:t>II. AN ENABLEMENT TO SERVE HIM</a:t>
            </a:r>
          </a:p>
          <a:p>
            <a:r>
              <a:rPr lang="en-CA" sz="2100" b="1" dirty="0">
                <a:effectLst>
                  <a:outerShdw blurRad="38100" dist="38100" dir="2700000" algn="tl">
                    <a:srgbClr val="000000">
                      <a:alpha val="43137"/>
                    </a:srgbClr>
                  </a:outerShdw>
                </a:effectLst>
              </a:rPr>
              <a:t>(Luke 1:74b)</a:t>
            </a:r>
          </a:p>
          <a:p>
            <a:endParaRPr lang="en-CA" sz="2100" b="1" dirty="0">
              <a:effectLst>
                <a:outerShdw blurRad="38100" dist="38100" dir="2700000" algn="tl">
                  <a:srgbClr val="000000">
                    <a:alpha val="43137"/>
                  </a:srgbClr>
                </a:outerShdw>
              </a:effectLst>
            </a:endParaRPr>
          </a:p>
          <a:p>
            <a:pPr algn="l"/>
            <a:r>
              <a:rPr lang="en-CA" sz="2800" i="1" dirty="0"/>
              <a:t>“Now it is an extraordinary thing for one to willingly give his life even for an upright man, though perhaps for a good man [one who is noble and selfless and worthy] someone might even dare to die. </a:t>
            </a:r>
          </a:p>
          <a:p>
            <a:pPr algn="l"/>
            <a:r>
              <a:rPr lang="en-CA" sz="2800" i="1" dirty="0"/>
              <a:t>8. But God clearly shows and proves His own love for us, by the fact that </a:t>
            </a:r>
            <a:r>
              <a:rPr lang="en-CA" sz="2800" i="1" u="sng" dirty="0"/>
              <a:t>while we were still sinners, Christ died for us.”</a:t>
            </a:r>
          </a:p>
          <a:p>
            <a:pPr algn="l"/>
            <a:r>
              <a:rPr lang="en-CA" sz="2800" i="1" dirty="0"/>
              <a:t>				Romans 5:7-8</a:t>
            </a:r>
          </a:p>
        </p:txBody>
      </p:sp>
      <p:pic>
        <p:nvPicPr>
          <p:cNvPr id="4" name="Picture 3" descr="Hand reaching out to sun">
            <a:extLst>
              <a:ext uri="{FF2B5EF4-FFF2-40B4-BE49-F238E27FC236}">
                <a16:creationId xmlns:a16="http://schemas.microsoft.com/office/drawing/2014/main" id="{253695F5-CE74-F463-E0FC-CF038375F12E}"/>
              </a:ext>
            </a:extLst>
          </p:cNvPr>
          <p:cNvPicPr>
            <a:picLocks noChangeAspect="1"/>
          </p:cNvPicPr>
          <p:nvPr/>
        </p:nvPicPr>
        <p:blipFill rotWithShape="1">
          <a:blip r:embed="rId2"/>
          <a:srcRect l="24554" r="3467" b="2"/>
          <a:stretch/>
        </p:blipFill>
        <p:spPr>
          <a:xfrm>
            <a:off x="6530109" y="789414"/>
            <a:ext cx="5242790" cy="5284103"/>
          </a:xfrm>
          <a:prstGeom prst="rect">
            <a:avLst/>
          </a:prstGeom>
          <a:noFill/>
        </p:spPr>
      </p:pic>
    </p:spTree>
    <p:extLst>
      <p:ext uri="{BB962C8B-B14F-4D97-AF65-F5344CB8AC3E}">
        <p14:creationId xmlns:p14="http://schemas.microsoft.com/office/powerpoint/2010/main" val="110576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charRg st="45" end="245"/>
                                            </p:txEl>
                                          </p:spTgt>
                                        </p:tgtEl>
                                        <p:attrNameLst>
                                          <p:attrName>style.visibility</p:attrName>
                                        </p:attrNameLst>
                                      </p:cBhvr>
                                      <p:to>
                                        <p:strVal val="visible"/>
                                      </p:to>
                                    </p:set>
                                    <p:anim calcmode="lin" valueType="num">
                                      <p:cBhvr>
                                        <p:cTn id="7" dur="1000" fill="hold"/>
                                        <p:tgtEl>
                                          <p:spTgt spid="3">
                                            <p:txEl>
                                              <p:charRg st="45" end="245"/>
                                            </p:txEl>
                                          </p:spTgt>
                                        </p:tgtEl>
                                        <p:attrNameLst>
                                          <p:attrName>ppt_w</p:attrName>
                                        </p:attrNameLst>
                                      </p:cBhvr>
                                      <p:tavLst>
                                        <p:tav tm="0">
                                          <p:val>
                                            <p:fltVal val="0"/>
                                          </p:val>
                                        </p:tav>
                                        <p:tav tm="100000">
                                          <p:val>
                                            <p:strVal val="#ppt_w"/>
                                          </p:val>
                                        </p:tav>
                                      </p:tavLst>
                                    </p:anim>
                                    <p:anim calcmode="lin" valueType="num">
                                      <p:cBhvr>
                                        <p:cTn id="8" dur="1000" fill="hold"/>
                                        <p:tgtEl>
                                          <p:spTgt spid="3">
                                            <p:txEl>
                                              <p:charRg st="45" end="245"/>
                                            </p:txEl>
                                          </p:spTgt>
                                        </p:tgtEl>
                                        <p:attrNameLst>
                                          <p:attrName>ppt_h</p:attrName>
                                        </p:attrNameLst>
                                      </p:cBhvr>
                                      <p:tavLst>
                                        <p:tav tm="0">
                                          <p:val>
                                            <p:fltVal val="0"/>
                                          </p:val>
                                        </p:tav>
                                        <p:tav tm="100000">
                                          <p:val>
                                            <p:strVal val="#ppt_h"/>
                                          </p:val>
                                        </p:tav>
                                      </p:tavLst>
                                    </p:anim>
                                    <p:anim calcmode="lin" valueType="num">
                                      <p:cBhvr>
                                        <p:cTn id="9" dur="1000" fill="hold"/>
                                        <p:tgtEl>
                                          <p:spTgt spid="3">
                                            <p:txEl>
                                              <p:charRg st="45" end="245"/>
                                            </p:txEl>
                                          </p:spTgt>
                                        </p:tgtEl>
                                        <p:attrNameLst>
                                          <p:attrName>style.rotation</p:attrName>
                                        </p:attrNameLst>
                                      </p:cBhvr>
                                      <p:tavLst>
                                        <p:tav tm="0">
                                          <p:val>
                                            <p:fltVal val="90"/>
                                          </p:val>
                                        </p:tav>
                                        <p:tav tm="100000">
                                          <p:val>
                                            <p:fltVal val="0"/>
                                          </p:val>
                                        </p:tav>
                                      </p:tavLst>
                                    </p:anim>
                                    <p:animEffect transition="in" filter="fade">
                                      <p:cBhvr>
                                        <p:cTn id="10" dur="1000"/>
                                        <p:tgtEl>
                                          <p:spTgt spid="3">
                                            <p:txEl>
                                              <p:charRg st="45" end="245"/>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0" y="193963"/>
            <a:ext cx="6428509" cy="6576291"/>
          </a:xfrm>
        </p:spPr>
        <p:txBody>
          <a:bodyPr>
            <a:normAutofit fontScale="85000" lnSpcReduction="10000"/>
          </a:bodyPr>
          <a:lstStyle/>
          <a:p>
            <a:r>
              <a:rPr lang="en-CA" sz="2100" b="1" dirty="0">
                <a:effectLst>
                  <a:outerShdw blurRad="38100" dist="38100" dir="2700000" algn="tl">
                    <a:srgbClr val="000000">
                      <a:alpha val="43137"/>
                    </a:srgbClr>
                  </a:outerShdw>
                </a:effectLst>
              </a:rPr>
              <a:t>II. AN ENABLEMENT TO SERVE HIM</a:t>
            </a:r>
          </a:p>
          <a:p>
            <a:r>
              <a:rPr lang="en-CA" sz="2100" b="1" dirty="0">
                <a:effectLst>
                  <a:outerShdw blurRad="38100" dist="38100" dir="2700000" algn="tl">
                    <a:srgbClr val="000000">
                      <a:alpha val="43137"/>
                    </a:srgbClr>
                  </a:outerShdw>
                </a:effectLst>
              </a:rPr>
              <a:t>(Luke 1:74b)</a:t>
            </a:r>
          </a:p>
          <a:p>
            <a:endParaRPr lang="en-CA" sz="2100" b="1" dirty="0">
              <a:effectLst>
                <a:outerShdw blurRad="38100" dist="38100" dir="2700000" algn="tl">
                  <a:srgbClr val="000000">
                    <a:alpha val="43137"/>
                  </a:srgbClr>
                </a:outerShdw>
              </a:effectLst>
            </a:endParaRPr>
          </a:p>
          <a:p>
            <a:pPr algn="l"/>
            <a:r>
              <a:rPr lang="en-CA" sz="2800" i="1" dirty="0"/>
              <a:t>“Therefore, since we have now been justified [declared free of the guilt of sin] by His blood, [how much more certain is it that] we will be saved from the wrath of God through Him.</a:t>
            </a:r>
          </a:p>
          <a:p>
            <a:pPr algn="l"/>
            <a:r>
              <a:rPr lang="en-CA" sz="2800" i="1" dirty="0"/>
              <a:t>10. For if while we were enemies we were reconciled to God through the death of His Son, </a:t>
            </a:r>
            <a:r>
              <a:rPr lang="en-CA" sz="2800" b="1" i="1" dirty="0"/>
              <a:t>it is much more certain, having been reconciled, that we will be saved [from the consequences of sin] by His life [that is, we will be saved because Christ lives today].”</a:t>
            </a:r>
          </a:p>
          <a:p>
            <a:pPr algn="l"/>
            <a:r>
              <a:rPr lang="en-CA" sz="2800" i="1" dirty="0"/>
              <a:t>				Romans 5:9-10</a:t>
            </a:r>
          </a:p>
        </p:txBody>
      </p:sp>
      <p:pic>
        <p:nvPicPr>
          <p:cNvPr id="4" name="Picture 3" descr="Hand reaching out to sun">
            <a:extLst>
              <a:ext uri="{FF2B5EF4-FFF2-40B4-BE49-F238E27FC236}">
                <a16:creationId xmlns:a16="http://schemas.microsoft.com/office/drawing/2014/main" id="{253695F5-CE74-F463-E0FC-CF038375F12E}"/>
              </a:ext>
            </a:extLst>
          </p:cNvPr>
          <p:cNvPicPr>
            <a:picLocks noChangeAspect="1"/>
          </p:cNvPicPr>
          <p:nvPr/>
        </p:nvPicPr>
        <p:blipFill rotWithShape="1">
          <a:blip r:embed="rId2"/>
          <a:srcRect l="24554" r="3467" b="2"/>
          <a:stretch/>
        </p:blipFill>
        <p:spPr>
          <a:xfrm>
            <a:off x="6530109" y="789414"/>
            <a:ext cx="5242790" cy="5284103"/>
          </a:xfrm>
          <a:prstGeom prst="rect">
            <a:avLst/>
          </a:prstGeom>
          <a:noFill/>
        </p:spPr>
      </p:pic>
    </p:spTree>
    <p:extLst>
      <p:ext uri="{BB962C8B-B14F-4D97-AF65-F5344CB8AC3E}">
        <p14:creationId xmlns:p14="http://schemas.microsoft.com/office/powerpoint/2010/main" val="288863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0" y="193963"/>
            <a:ext cx="6428509" cy="6576291"/>
          </a:xfrm>
        </p:spPr>
        <p:txBody>
          <a:bodyPr>
            <a:normAutofit/>
          </a:bodyPr>
          <a:lstStyle/>
          <a:p>
            <a:r>
              <a:rPr lang="en-CA" sz="2100" b="1" dirty="0">
                <a:effectLst>
                  <a:outerShdw blurRad="38100" dist="38100" dir="2700000" algn="tl">
                    <a:srgbClr val="000000">
                      <a:alpha val="43137"/>
                    </a:srgbClr>
                  </a:outerShdw>
                </a:effectLst>
              </a:rPr>
              <a:t>II. AN ENABLEMENT TO SERVE HIM</a:t>
            </a:r>
          </a:p>
          <a:p>
            <a:r>
              <a:rPr lang="en-CA" sz="2100" b="1" dirty="0">
                <a:effectLst>
                  <a:outerShdw blurRad="38100" dist="38100" dir="2700000" algn="tl">
                    <a:srgbClr val="000000">
                      <a:alpha val="43137"/>
                    </a:srgbClr>
                  </a:outerShdw>
                </a:effectLst>
              </a:rPr>
              <a:t>(Luke 1:74b)</a:t>
            </a:r>
          </a:p>
          <a:p>
            <a:endParaRPr lang="en-CA" sz="2100" b="1" dirty="0">
              <a:effectLst>
                <a:outerShdw blurRad="38100" dist="38100" dir="2700000" algn="tl">
                  <a:srgbClr val="000000">
                    <a:alpha val="43137"/>
                  </a:srgbClr>
                </a:outerShdw>
              </a:effectLst>
            </a:endParaRPr>
          </a:p>
          <a:p>
            <a:pPr algn="l"/>
            <a:r>
              <a:rPr lang="en-CA" sz="2800" i="1" dirty="0"/>
              <a:t>“Not only that, but we also rejoice in God [rejoicing in His love and perfection] through our Lord Jesus Christ, </a:t>
            </a:r>
            <a:r>
              <a:rPr lang="en-CA" sz="2800" b="1" i="1" dirty="0"/>
              <a:t>through whom we have now received and enjoy our reconciliation [with God].”</a:t>
            </a:r>
            <a:r>
              <a:rPr lang="en-CA" sz="2800" i="1" dirty="0"/>
              <a:t>			</a:t>
            </a:r>
          </a:p>
          <a:p>
            <a:pPr algn="l"/>
            <a:r>
              <a:rPr lang="en-CA" sz="2800" i="1" dirty="0"/>
              <a:t>				Romans 5:11</a:t>
            </a:r>
          </a:p>
        </p:txBody>
      </p:sp>
      <p:pic>
        <p:nvPicPr>
          <p:cNvPr id="4" name="Picture 3" descr="Hand reaching out to sun">
            <a:extLst>
              <a:ext uri="{FF2B5EF4-FFF2-40B4-BE49-F238E27FC236}">
                <a16:creationId xmlns:a16="http://schemas.microsoft.com/office/drawing/2014/main" id="{253695F5-CE74-F463-E0FC-CF038375F12E}"/>
              </a:ext>
            </a:extLst>
          </p:cNvPr>
          <p:cNvPicPr>
            <a:picLocks noChangeAspect="1"/>
          </p:cNvPicPr>
          <p:nvPr/>
        </p:nvPicPr>
        <p:blipFill rotWithShape="1">
          <a:blip r:embed="rId2"/>
          <a:srcRect l="24554" r="3467" b="2"/>
          <a:stretch/>
        </p:blipFill>
        <p:spPr>
          <a:xfrm>
            <a:off x="6530109" y="789414"/>
            <a:ext cx="5242790" cy="5284103"/>
          </a:xfrm>
          <a:prstGeom prst="rect">
            <a:avLst/>
          </a:prstGeom>
          <a:noFill/>
        </p:spPr>
      </p:pic>
    </p:spTree>
    <p:extLst>
      <p:ext uri="{BB962C8B-B14F-4D97-AF65-F5344CB8AC3E}">
        <p14:creationId xmlns:p14="http://schemas.microsoft.com/office/powerpoint/2010/main" val="155675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kneeling on a person's lap&#10;&#10;Description automatically generated">
            <a:extLst>
              <a:ext uri="{FF2B5EF4-FFF2-40B4-BE49-F238E27FC236}">
                <a16:creationId xmlns:a16="http://schemas.microsoft.com/office/drawing/2014/main" id="{D613D369-3544-EDA2-A207-C4D60AA8C8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8509" y="2928001"/>
            <a:ext cx="5006009" cy="3929999"/>
          </a:xfrm>
          <a:prstGeom prst="rect">
            <a:avLst/>
          </a:prstGeom>
        </p:spPr>
      </p:pic>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0" y="193963"/>
            <a:ext cx="6428509" cy="6576291"/>
          </a:xfrm>
        </p:spPr>
        <p:txBody>
          <a:bodyPr>
            <a:normAutofit/>
          </a:bodyPr>
          <a:lstStyle/>
          <a:p>
            <a:r>
              <a:rPr lang="en-CA" sz="2100" b="1" dirty="0">
                <a:effectLst>
                  <a:outerShdw blurRad="38100" dist="38100" dir="2700000" algn="tl">
                    <a:srgbClr val="000000">
                      <a:alpha val="43137"/>
                    </a:srgbClr>
                  </a:outerShdw>
                </a:effectLst>
              </a:rPr>
              <a:t>II. AN ENABLEMENT TO SERVE HIM</a:t>
            </a:r>
          </a:p>
          <a:p>
            <a:r>
              <a:rPr lang="en-CA" sz="2100" b="1" dirty="0">
                <a:effectLst>
                  <a:outerShdw blurRad="38100" dist="38100" dir="2700000" algn="tl">
                    <a:srgbClr val="000000">
                      <a:alpha val="43137"/>
                    </a:srgbClr>
                  </a:outerShdw>
                </a:effectLst>
              </a:rPr>
              <a:t>(Luke 1:74b)</a:t>
            </a:r>
          </a:p>
          <a:p>
            <a:endParaRPr lang="en-CA" sz="2100" b="1" dirty="0">
              <a:effectLst>
                <a:outerShdw blurRad="38100" dist="38100" dir="2700000" algn="tl">
                  <a:srgbClr val="000000">
                    <a:alpha val="43137"/>
                  </a:srgbClr>
                </a:outerShdw>
              </a:effectLst>
            </a:endParaRPr>
          </a:p>
          <a:p>
            <a:pPr algn="l"/>
            <a:r>
              <a:rPr lang="en-CA" sz="2800" i="1" dirty="0"/>
              <a:t>“But it is my happiness that I have served Him who never fails to reward His servants to the full extent of His promise.“</a:t>
            </a:r>
          </a:p>
          <a:p>
            <a:pPr algn="l"/>
            <a:r>
              <a:rPr lang="en-CA" sz="2800" i="1" dirty="0"/>
              <a:t>				</a:t>
            </a:r>
            <a:r>
              <a:rPr lang="en-CA" sz="2800" i="1" dirty="0">
                <a:solidFill>
                  <a:srgbClr val="0070C0"/>
                </a:solidFill>
              </a:rPr>
              <a:t>John Calvin</a:t>
            </a:r>
          </a:p>
          <a:p>
            <a:pPr algn="l"/>
            <a:endParaRPr lang="en-CA" sz="2800" i="1" dirty="0"/>
          </a:p>
        </p:txBody>
      </p:sp>
      <p:pic>
        <p:nvPicPr>
          <p:cNvPr id="4" name="Picture 3">
            <a:extLst>
              <a:ext uri="{FF2B5EF4-FFF2-40B4-BE49-F238E27FC236}">
                <a16:creationId xmlns:a16="http://schemas.microsoft.com/office/drawing/2014/main" id="{253695F5-CE74-F463-E0FC-CF038375F12E}"/>
              </a:ext>
            </a:extLst>
          </p:cNvPr>
          <p:cNvPicPr>
            <a:picLocks noChangeAspect="1"/>
          </p:cNvPicPr>
          <p:nvPr/>
        </p:nvPicPr>
        <p:blipFill>
          <a:blip r:embed="rId3">
            <a:extLst>
              <a:ext uri="{28A0092B-C50C-407E-A947-70E740481C1C}">
                <a14:useLocalDpi xmlns:a14="http://schemas.microsoft.com/office/drawing/2010/main" val="0"/>
              </a:ext>
            </a:extLst>
          </a:blip>
          <a:srcRect l="391" r="391"/>
          <a:stretch/>
        </p:blipFill>
        <p:spPr>
          <a:xfrm>
            <a:off x="8766313" y="789414"/>
            <a:ext cx="3006585" cy="3030277"/>
          </a:xfrm>
          <a:prstGeom prst="rect">
            <a:avLst/>
          </a:prstGeom>
          <a:noFill/>
        </p:spPr>
      </p:pic>
    </p:spTree>
    <p:extLst>
      <p:ext uri="{BB962C8B-B14F-4D97-AF65-F5344CB8AC3E}">
        <p14:creationId xmlns:p14="http://schemas.microsoft.com/office/powerpoint/2010/main" val="205294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5763491" y="0"/>
            <a:ext cx="6428509" cy="6576291"/>
          </a:xfrm>
        </p:spPr>
        <p:txBody>
          <a:bodyPr>
            <a:normAutofit/>
          </a:bodyPr>
          <a:lstStyle/>
          <a:p>
            <a:r>
              <a:rPr lang="en-CA" sz="2100" b="1" dirty="0">
                <a:effectLst>
                  <a:outerShdw blurRad="38100" dist="38100" dir="2700000" algn="tl">
                    <a:srgbClr val="000000">
                      <a:alpha val="43137"/>
                    </a:srgbClr>
                  </a:outerShdw>
                </a:effectLst>
              </a:rPr>
              <a:t>III. A LIBERATION FROM FEAR (Luke 1:74c)</a:t>
            </a:r>
          </a:p>
          <a:p>
            <a:pPr algn="l"/>
            <a:endParaRPr lang="en-CA" sz="2800" i="1" dirty="0"/>
          </a:p>
          <a:p>
            <a:pPr algn="l"/>
            <a:endParaRPr lang="en-CA" sz="2800" i="1" dirty="0"/>
          </a:p>
          <a:p>
            <a:pPr algn="l"/>
            <a:r>
              <a:rPr lang="en-CA" sz="2800" i="1" dirty="0"/>
              <a:t>“</a:t>
            </a:r>
            <a:r>
              <a:rPr lang="en-CA" sz="2800" b="1" i="1" dirty="0"/>
              <a:t>There is no fear in love. But perfect love drives out fear</a:t>
            </a:r>
            <a:r>
              <a:rPr lang="en-CA" sz="2800" i="1" dirty="0"/>
              <a:t>, because fear has to do with punishment. The one who fears is not made perfect in love.”</a:t>
            </a:r>
          </a:p>
          <a:p>
            <a:pPr algn="l"/>
            <a:r>
              <a:rPr lang="en-CA" sz="2800" i="1" dirty="0"/>
              <a:t>				I John 4:18</a:t>
            </a:r>
          </a:p>
          <a:p>
            <a:pPr algn="l"/>
            <a:r>
              <a:rPr lang="en-CA" sz="2800" i="1" dirty="0"/>
              <a:t> </a:t>
            </a:r>
          </a:p>
        </p:txBody>
      </p:sp>
      <p:pic>
        <p:nvPicPr>
          <p:cNvPr id="5" name="Picture 4" descr="A close-up of a book&#10;&#10;Description automatically generated">
            <a:extLst>
              <a:ext uri="{FF2B5EF4-FFF2-40B4-BE49-F238E27FC236}">
                <a16:creationId xmlns:a16="http://schemas.microsoft.com/office/drawing/2014/main" id="{F4B23D03-77F6-4E9A-B008-C40E10E338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553" y="1537346"/>
            <a:ext cx="5335629" cy="3889524"/>
          </a:xfrm>
          <a:prstGeom prst="rect">
            <a:avLst/>
          </a:prstGeom>
        </p:spPr>
      </p:pic>
    </p:spTree>
    <p:extLst>
      <p:ext uri="{BB962C8B-B14F-4D97-AF65-F5344CB8AC3E}">
        <p14:creationId xmlns:p14="http://schemas.microsoft.com/office/powerpoint/2010/main" val="112154016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charRg st="43" end="192"/>
                                            </p:txEl>
                                          </p:spTgt>
                                        </p:tgtEl>
                                        <p:attrNameLst>
                                          <p:attrName>style.visibility</p:attrName>
                                        </p:attrNameLst>
                                      </p:cBhvr>
                                      <p:to>
                                        <p:strVal val="visible"/>
                                      </p:to>
                                    </p:set>
                                    <p:anim calcmode="lin" valueType="num">
                                      <p:cBhvr>
                                        <p:cTn id="7" dur="1000" fill="hold"/>
                                        <p:tgtEl>
                                          <p:spTgt spid="3">
                                            <p:txEl>
                                              <p:charRg st="43" end="192"/>
                                            </p:txEl>
                                          </p:spTgt>
                                        </p:tgtEl>
                                        <p:attrNameLst>
                                          <p:attrName>ppt_w</p:attrName>
                                        </p:attrNameLst>
                                      </p:cBhvr>
                                      <p:tavLst>
                                        <p:tav tm="0">
                                          <p:val>
                                            <p:fltVal val="0"/>
                                          </p:val>
                                        </p:tav>
                                        <p:tav tm="100000">
                                          <p:val>
                                            <p:strVal val="#ppt_w"/>
                                          </p:val>
                                        </p:tav>
                                      </p:tavLst>
                                    </p:anim>
                                    <p:anim calcmode="lin" valueType="num">
                                      <p:cBhvr>
                                        <p:cTn id="8" dur="1000" fill="hold"/>
                                        <p:tgtEl>
                                          <p:spTgt spid="3">
                                            <p:txEl>
                                              <p:charRg st="43" end="192"/>
                                            </p:txEl>
                                          </p:spTgt>
                                        </p:tgtEl>
                                        <p:attrNameLst>
                                          <p:attrName>ppt_h</p:attrName>
                                        </p:attrNameLst>
                                      </p:cBhvr>
                                      <p:tavLst>
                                        <p:tav tm="0">
                                          <p:val>
                                            <p:fltVal val="0"/>
                                          </p:val>
                                        </p:tav>
                                        <p:tav tm="100000">
                                          <p:val>
                                            <p:strVal val="#ppt_h"/>
                                          </p:val>
                                        </p:tav>
                                      </p:tavLst>
                                    </p:anim>
                                    <p:anim calcmode="lin" valueType="num">
                                      <p:cBhvr>
                                        <p:cTn id="9" dur="1000" fill="hold"/>
                                        <p:tgtEl>
                                          <p:spTgt spid="3">
                                            <p:txEl>
                                              <p:charRg st="43" end="192"/>
                                            </p:txEl>
                                          </p:spTgt>
                                        </p:tgtEl>
                                        <p:attrNameLst>
                                          <p:attrName>style.rotation</p:attrName>
                                        </p:attrNameLst>
                                      </p:cBhvr>
                                      <p:tavLst>
                                        <p:tav tm="0">
                                          <p:val>
                                            <p:fltVal val="90"/>
                                          </p:val>
                                        </p:tav>
                                        <p:tav tm="100000">
                                          <p:val>
                                            <p:fltVal val="0"/>
                                          </p:val>
                                        </p:tav>
                                      </p:tavLst>
                                    </p:anim>
                                    <p:animEffect transition="in" filter="fade">
                                      <p:cBhvr>
                                        <p:cTn id="10" dur="1000"/>
                                        <p:tgtEl>
                                          <p:spTgt spid="3">
                                            <p:txEl>
                                              <p:charRg st="43" end="19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charRg st="192" end="208"/>
                                            </p:txEl>
                                          </p:spTgt>
                                        </p:tgtEl>
                                        <p:attrNameLst>
                                          <p:attrName>style.visibility</p:attrName>
                                        </p:attrNameLst>
                                      </p:cBhvr>
                                      <p:to>
                                        <p:strVal val="visible"/>
                                      </p:to>
                                    </p:set>
                                    <p:anim calcmode="lin" valueType="num">
                                      <p:cBhvr>
                                        <p:cTn id="13" dur="1000" fill="hold"/>
                                        <p:tgtEl>
                                          <p:spTgt spid="3">
                                            <p:txEl>
                                              <p:charRg st="192" end="208"/>
                                            </p:txEl>
                                          </p:spTgt>
                                        </p:tgtEl>
                                        <p:attrNameLst>
                                          <p:attrName>ppt_w</p:attrName>
                                        </p:attrNameLst>
                                      </p:cBhvr>
                                      <p:tavLst>
                                        <p:tav tm="0">
                                          <p:val>
                                            <p:fltVal val="0"/>
                                          </p:val>
                                        </p:tav>
                                        <p:tav tm="100000">
                                          <p:val>
                                            <p:strVal val="#ppt_w"/>
                                          </p:val>
                                        </p:tav>
                                      </p:tavLst>
                                    </p:anim>
                                    <p:anim calcmode="lin" valueType="num">
                                      <p:cBhvr>
                                        <p:cTn id="14" dur="1000" fill="hold"/>
                                        <p:tgtEl>
                                          <p:spTgt spid="3">
                                            <p:txEl>
                                              <p:charRg st="192" end="208"/>
                                            </p:txEl>
                                          </p:spTgt>
                                        </p:tgtEl>
                                        <p:attrNameLst>
                                          <p:attrName>ppt_h</p:attrName>
                                        </p:attrNameLst>
                                      </p:cBhvr>
                                      <p:tavLst>
                                        <p:tav tm="0">
                                          <p:val>
                                            <p:fltVal val="0"/>
                                          </p:val>
                                        </p:tav>
                                        <p:tav tm="100000">
                                          <p:val>
                                            <p:strVal val="#ppt_h"/>
                                          </p:val>
                                        </p:tav>
                                      </p:tavLst>
                                    </p:anim>
                                    <p:anim calcmode="lin" valueType="num">
                                      <p:cBhvr>
                                        <p:cTn id="15" dur="1000" fill="hold"/>
                                        <p:tgtEl>
                                          <p:spTgt spid="3">
                                            <p:txEl>
                                              <p:charRg st="192" end="208"/>
                                            </p:txEl>
                                          </p:spTgt>
                                        </p:tgtEl>
                                        <p:attrNameLst>
                                          <p:attrName>style.rotation</p:attrName>
                                        </p:attrNameLst>
                                      </p:cBhvr>
                                      <p:tavLst>
                                        <p:tav tm="0">
                                          <p:val>
                                            <p:fltVal val="90"/>
                                          </p:val>
                                        </p:tav>
                                        <p:tav tm="100000">
                                          <p:val>
                                            <p:fltVal val="0"/>
                                          </p:val>
                                        </p:tav>
                                      </p:tavLst>
                                    </p:anim>
                                    <p:animEffect transition="in" filter="fade">
                                      <p:cBhvr>
                                        <p:cTn id="16" dur="1000"/>
                                        <p:tgtEl>
                                          <p:spTgt spid="3">
                                            <p:txEl>
                                              <p:charRg st="192" end="2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5763491" y="0"/>
            <a:ext cx="6428509" cy="6576291"/>
          </a:xfrm>
        </p:spPr>
        <p:txBody>
          <a:bodyPr>
            <a:normAutofit/>
          </a:bodyPr>
          <a:lstStyle/>
          <a:p>
            <a:r>
              <a:rPr lang="en-CA" sz="2100" b="1" dirty="0">
                <a:effectLst>
                  <a:outerShdw blurRad="38100" dist="38100" dir="2700000" algn="tl">
                    <a:srgbClr val="000000">
                      <a:alpha val="43137"/>
                    </a:srgbClr>
                  </a:outerShdw>
                </a:effectLst>
              </a:rPr>
              <a:t>III. A LIBERATION FROM FEAR (Luke 1:74c)</a:t>
            </a:r>
          </a:p>
          <a:p>
            <a:pPr algn="l"/>
            <a:endParaRPr lang="en-CA" sz="2800" i="1" dirty="0"/>
          </a:p>
          <a:p>
            <a:pPr algn="l"/>
            <a:endParaRPr lang="en-CA" sz="2800" i="1" dirty="0"/>
          </a:p>
          <a:p>
            <a:pPr algn="l"/>
            <a:r>
              <a:rPr lang="en-CA" sz="2800" i="1" dirty="0"/>
              <a:t>“But now, this is what the LORD says— he who created you, O Jacob, he who formed you, O Israel: </a:t>
            </a:r>
            <a:r>
              <a:rPr lang="en-CA" sz="2800" b="1" i="1" dirty="0"/>
              <a:t>Fear not, for I have redeemed you</a:t>
            </a:r>
            <a:r>
              <a:rPr lang="en-CA" sz="2800" i="1" dirty="0"/>
              <a:t>; I have summoned you by name; you are mine.”</a:t>
            </a:r>
          </a:p>
          <a:p>
            <a:pPr algn="l"/>
            <a:r>
              <a:rPr lang="en-CA" sz="2800" i="1" dirty="0"/>
              <a:t>				Isaiah 43:1</a:t>
            </a:r>
          </a:p>
          <a:p>
            <a:pPr algn="l"/>
            <a:r>
              <a:rPr lang="en-CA" sz="2800" i="1" dirty="0"/>
              <a:t> </a:t>
            </a:r>
          </a:p>
        </p:txBody>
      </p:sp>
      <p:pic>
        <p:nvPicPr>
          <p:cNvPr id="5" name="Picture 4" descr="A close-up of a book&#10;&#10;Description automatically generated">
            <a:extLst>
              <a:ext uri="{FF2B5EF4-FFF2-40B4-BE49-F238E27FC236}">
                <a16:creationId xmlns:a16="http://schemas.microsoft.com/office/drawing/2014/main" id="{F4B23D03-77F6-4E9A-B008-C40E10E338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553" y="1537346"/>
            <a:ext cx="5335629" cy="3889524"/>
          </a:xfrm>
          <a:prstGeom prst="rect">
            <a:avLst/>
          </a:prstGeom>
        </p:spPr>
      </p:pic>
    </p:spTree>
    <p:extLst>
      <p:ext uri="{BB962C8B-B14F-4D97-AF65-F5344CB8AC3E}">
        <p14:creationId xmlns:p14="http://schemas.microsoft.com/office/powerpoint/2010/main" val="387984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8241691" y="124725"/>
            <a:ext cx="3187211" cy="1184584"/>
          </a:xfrm>
        </p:spPr>
        <p:txBody>
          <a:bodyPr>
            <a:noAutofit/>
          </a:bodyPr>
          <a:lstStyle/>
          <a:p>
            <a:r>
              <a:rPr lang="en-CA" sz="3600" dirty="0"/>
              <a:t>What are Some of the Promises</a:t>
            </a:r>
          </a:p>
          <a:p>
            <a:r>
              <a:rPr lang="en-CA" sz="3600" dirty="0"/>
              <a:t>Entailed in this Covenant That Zechariah Spoke About?</a:t>
            </a:r>
          </a:p>
        </p:txBody>
      </p:sp>
      <p:pic>
        <p:nvPicPr>
          <p:cNvPr id="4" name="Picture 3" descr="Hand reaching out to sun">
            <a:extLst>
              <a:ext uri="{FF2B5EF4-FFF2-40B4-BE49-F238E27FC236}">
                <a16:creationId xmlns:a16="http://schemas.microsoft.com/office/drawing/2014/main" id="{253695F5-CE74-F463-E0FC-CF038375F12E}"/>
              </a:ext>
            </a:extLst>
          </p:cNvPr>
          <p:cNvPicPr>
            <a:picLocks noChangeAspect="1"/>
          </p:cNvPicPr>
          <p:nvPr/>
        </p:nvPicPr>
        <p:blipFill rotWithShape="1">
          <a:blip r:embed="rId2"/>
          <a:srcRect l="24554" r="3467" b="2"/>
          <a:stretch/>
        </p:blipFill>
        <p:spPr>
          <a:xfrm>
            <a:off x="2" y="10"/>
            <a:ext cx="7367752" cy="6857990"/>
          </a:xfrm>
          <a:prstGeom prst="rect">
            <a:avLst/>
          </a:prstGeom>
          <a:noFill/>
        </p:spPr>
      </p:pic>
    </p:spTree>
    <p:extLst>
      <p:ext uri="{BB962C8B-B14F-4D97-AF65-F5344CB8AC3E}">
        <p14:creationId xmlns:p14="http://schemas.microsoft.com/office/powerpoint/2010/main" val="108122364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0" y="193963"/>
            <a:ext cx="6428509" cy="6576291"/>
          </a:xfrm>
        </p:spPr>
        <p:txBody>
          <a:bodyPr>
            <a:normAutofit fontScale="85000" lnSpcReduction="20000"/>
          </a:bodyPr>
          <a:lstStyle/>
          <a:p>
            <a:r>
              <a:rPr lang="en-CA" sz="2100" b="1" dirty="0">
                <a:effectLst>
                  <a:outerShdw blurRad="38100" dist="38100" dir="2700000" algn="tl">
                    <a:srgbClr val="000000">
                      <a:alpha val="43137"/>
                    </a:srgbClr>
                  </a:outerShdw>
                </a:effectLst>
              </a:rPr>
              <a:t>I. A RESCUE FROM OUR ENEMIES  (Luke 1:74a)</a:t>
            </a:r>
          </a:p>
          <a:p>
            <a:r>
              <a:rPr lang="en-CA" sz="2100" b="1" dirty="0"/>
              <a:t>THE COVENANTS OF SCRIPTURE</a:t>
            </a:r>
          </a:p>
          <a:p>
            <a:pPr algn="l"/>
            <a:r>
              <a:rPr lang="en-CA" sz="2400" b="1" dirty="0"/>
              <a:t>1. Eternal Covenant - </a:t>
            </a:r>
            <a:r>
              <a:rPr lang="en-CA" sz="2400" i="1" dirty="0"/>
              <a:t>Hebrews 13:20</a:t>
            </a:r>
          </a:p>
          <a:p>
            <a:pPr algn="l"/>
            <a:r>
              <a:rPr lang="en-CA" sz="2400" b="1" dirty="0"/>
              <a:t>2. Edenic Covenant - </a:t>
            </a:r>
            <a:r>
              <a:rPr lang="en-CA" sz="2400" i="1" dirty="0"/>
              <a:t>Genesis 1:26-28</a:t>
            </a:r>
          </a:p>
          <a:p>
            <a:pPr algn="l"/>
            <a:r>
              <a:rPr lang="en-CA" sz="2400" b="1" dirty="0"/>
              <a:t>3. Adamic Covenant - </a:t>
            </a:r>
            <a:r>
              <a:rPr lang="en-CA" sz="2400" i="1" dirty="0"/>
              <a:t>Genesis 3:14-19</a:t>
            </a:r>
          </a:p>
          <a:p>
            <a:pPr algn="l"/>
            <a:r>
              <a:rPr lang="en-CA" sz="2400" b="1" dirty="0"/>
              <a:t>4. Noahic Covenant - </a:t>
            </a:r>
            <a:r>
              <a:rPr lang="en-CA" sz="2400" i="1" dirty="0"/>
              <a:t>Genesis 8:20-9:6</a:t>
            </a:r>
          </a:p>
          <a:p>
            <a:pPr algn="l"/>
            <a:r>
              <a:rPr lang="en-CA" sz="2400" b="1" dirty="0"/>
              <a:t>5. Abrahamic Covenant -  </a:t>
            </a:r>
            <a:r>
              <a:rPr lang="en-CA" sz="2400" i="1" dirty="0"/>
              <a:t>Genesis 12:1-3</a:t>
            </a:r>
          </a:p>
          <a:p>
            <a:pPr algn="l"/>
            <a:r>
              <a:rPr lang="en-CA" sz="2400" b="1" dirty="0"/>
              <a:t>6. Mosaic Covenant - </a:t>
            </a:r>
            <a:r>
              <a:rPr lang="en-CA" sz="2400" i="1" dirty="0"/>
              <a:t>Exodus 20:1-31:18</a:t>
            </a:r>
          </a:p>
          <a:p>
            <a:pPr algn="l"/>
            <a:r>
              <a:rPr lang="en-CA" sz="2400" b="1" dirty="0"/>
              <a:t>7. Palestinian Covenant -  </a:t>
            </a:r>
            <a:r>
              <a:rPr lang="en-CA" sz="2400" i="1" dirty="0"/>
              <a:t>Deuteronomy 30:1-10</a:t>
            </a:r>
          </a:p>
          <a:p>
            <a:pPr algn="l"/>
            <a:r>
              <a:rPr lang="en-CA" sz="2400" b="1" dirty="0"/>
              <a:t>8. Davidic Covenant - </a:t>
            </a:r>
            <a:r>
              <a:rPr lang="en-CA" sz="2400" i="1" dirty="0"/>
              <a:t>2 Samuel 7:4-17, </a:t>
            </a:r>
          </a:p>
          <a:p>
            <a:pPr algn="l"/>
            <a:r>
              <a:rPr lang="en-CA" sz="2400" i="1" dirty="0"/>
              <a:t>1 Chronicles 17:4-15</a:t>
            </a:r>
          </a:p>
          <a:p>
            <a:pPr algn="l"/>
            <a:r>
              <a:rPr lang="en-CA" sz="2400" b="1" dirty="0"/>
              <a:t>9. New Covenant - </a:t>
            </a:r>
            <a:r>
              <a:rPr lang="en-CA" sz="2400" i="1" dirty="0"/>
              <a:t>Jeremiah 31:31-33; Matthew 26:28; Mark 14:24; Luke 22:20; Hebrews 8:8-12</a:t>
            </a:r>
          </a:p>
          <a:p>
            <a:pPr algn="r"/>
            <a:r>
              <a:rPr lang="en-CA" sz="1900" i="1" dirty="0">
                <a:solidFill>
                  <a:srgbClr val="0070C0"/>
                </a:solidFill>
              </a:rPr>
              <a:t>Mer</a:t>
            </a:r>
            <a:r>
              <a:rPr lang="en-CA" sz="1900" dirty="0">
                <a:solidFill>
                  <a:srgbClr val="0070C0"/>
                </a:solidFill>
              </a:rPr>
              <a:t>rill F. Unger</a:t>
            </a:r>
          </a:p>
          <a:p>
            <a:pPr algn="r"/>
            <a:r>
              <a:rPr lang="en-CA" sz="1900" i="1" dirty="0">
                <a:solidFill>
                  <a:srgbClr val="0070C0"/>
                </a:solidFill>
              </a:rPr>
              <a:t>“The New Unger’s Bible Handbook”</a:t>
            </a:r>
          </a:p>
          <a:p>
            <a:pPr algn="r"/>
            <a:r>
              <a:rPr lang="en-CA" sz="1900" dirty="0">
                <a:solidFill>
                  <a:srgbClr val="0070C0"/>
                </a:solidFill>
              </a:rPr>
              <a:t>Moody Press, Chicago, 1984, p. 595</a:t>
            </a:r>
          </a:p>
        </p:txBody>
      </p:sp>
      <p:pic>
        <p:nvPicPr>
          <p:cNvPr id="4" name="Picture 3" descr="Hand reaching out to sun">
            <a:extLst>
              <a:ext uri="{FF2B5EF4-FFF2-40B4-BE49-F238E27FC236}">
                <a16:creationId xmlns:a16="http://schemas.microsoft.com/office/drawing/2014/main" id="{253695F5-CE74-F463-E0FC-CF038375F12E}"/>
              </a:ext>
            </a:extLst>
          </p:cNvPr>
          <p:cNvPicPr>
            <a:picLocks noChangeAspect="1"/>
          </p:cNvPicPr>
          <p:nvPr/>
        </p:nvPicPr>
        <p:blipFill rotWithShape="1">
          <a:blip r:embed="rId2"/>
          <a:srcRect l="24554" r="3467" b="2"/>
          <a:stretch/>
        </p:blipFill>
        <p:spPr>
          <a:xfrm>
            <a:off x="6530109" y="789414"/>
            <a:ext cx="5242790" cy="5284103"/>
          </a:xfrm>
          <a:prstGeom prst="rect">
            <a:avLst/>
          </a:prstGeom>
          <a:noFill/>
        </p:spPr>
      </p:pic>
    </p:spTree>
    <p:extLst>
      <p:ext uri="{BB962C8B-B14F-4D97-AF65-F5344CB8AC3E}">
        <p14:creationId xmlns:p14="http://schemas.microsoft.com/office/powerpoint/2010/main" val="1367349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p:cTn id="4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strVal val="#ppt_h"/>
                                          </p:val>
                                        </p:tav>
                                        <p:tav tm="100000">
                                          <p:val>
                                            <p:strVal val="#ppt_h"/>
                                          </p:val>
                                        </p:tav>
                                      </p:tavLst>
                                    </p:anim>
                                  </p:childTnLst>
                                </p:cTn>
                              </p:par>
                              <p:par>
                                <p:cTn id="51" presetID="17" presetClass="entr" presetSubtype="10"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p:cTn id="5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7" presetClass="entr" presetSubtype="10"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p:cTn id="59"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0" y="193963"/>
            <a:ext cx="6428509" cy="6576291"/>
          </a:xfrm>
        </p:spPr>
        <p:txBody>
          <a:bodyPr>
            <a:normAutofit/>
          </a:bodyPr>
          <a:lstStyle/>
          <a:p>
            <a:pPr marL="514350" indent="-514350">
              <a:buAutoNum type="romanUcPeriod"/>
            </a:pPr>
            <a:r>
              <a:rPr lang="en-CA" sz="2100" b="1" dirty="0">
                <a:effectLst>
                  <a:outerShdw blurRad="38100" dist="38100" dir="2700000" algn="tl">
                    <a:srgbClr val="000000">
                      <a:alpha val="43137"/>
                    </a:srgbClr>
                  </a:outerShdw>
                </a:effectLst>
              </a:rPr>
              <a:t>A RESCUE FROM OUR ENEMIES  </a:t>
            </a:r>
          </a:p>
          <a:p>
            <a:r>
              <a:rPr lang="en-CA" sz="2100" b="1" dirty="0">
                <a:effectLst>
                  <a:outerShdw blurRad="38100" dist="38100" dir="2700000" algn="tl">
                    <a:srgbClr val="000000">
                      <a:alpha val="43137"/>
                    </a:srgbClr>
                  </a:outerShdw>
                </a:effectLst>
              </a:rPr>
              <a:t>(Luke 1:74a)</a:t>
            </a:r>
          </a:p>
          <a:p>
            <a:pPr marL="457200" indent="-457200" algn="l">
              <a:buAutoNum type="alphaUcPeriod"/>
            </a:pPr>
            <a:r>
              <a:rPr lang="en-CA" sz="2100" b="1" dirty="0"/>
              <a:t>Out-live Them</a:t>
            </a:r>
          </a:p>
          <a:p>
            <a:pPr marL="457200" indent="-457200">
              <a:buAutoNum type="alphaUcPeriod"/>
            </a:pPr>
            <a:endParaRPr lang="en-CA" sz="2100" b="1" dirty="0">
              <a:effectLst>
                <a:outerShdw blurRad="38100" dist="38100" dir="2700000" algn="tl">
                  <a:srgbClr val="000000">
                    <a:alpha val="43137"/>
                  </a:srgbClr>
                </a:outerShdw>
              </a:effectLst>
            </a:endParaRPr>
          </a:p>
          <a:p>
            <a:pPr marL="457200" indent="-457200" algn="l">
              <a:buAutoNum type="alphaUcPeriod"/>
            </a:pPr>
            <a:r>
              <a:rPr lang="en-CA" sz="2100" b="1" dirty="0"/>
              <a:t>Out-give Them</a:t>
            </a:r>
          </a:p>
          <a:p>
            <a:pPr algn="l"/>
            <a:r>
              <a:rPr lang="en-CA" sz="2100" i="1" dirty="0">
                <a:solidFill>
                  <a:srgbClr val="FF0000"/>
                </a:solidFill>
              </a:rPr>
              <a:t>“Do not judge, and you will not be judged. Do not condemn, and you will not be condemned. Forgive, and you will be forgiven. </a:t>
            </a:r>
          </a:p>
          <a:p>
            <a:pPr algn="l"/>
            <a:r>
              <a:rPr lang="en-CA" sz="2100" i="1" dirty="0">
                <a:solidFill>
                  <a:srgbClr val="FF0000"/>
                </a:solidFill>
              </a:rPr>
              <a:t>38. Give, and it will be given to you. A good measure, pressed down, shaken together and running over, will be poured into your lap. For with the measure you use, it will be measured to you.”</a:t>
            </a:r>
          </a:p>
          <a:p>
            <a:pPr algn="r"/>
            <a:r>
              <a:rPr lang="en-CA" sz="2100" i="1" dirty="0">
                <a:solidFill>
                  <a:srgbClr val="FF0000"/>
                </a:solidFill>
              </a:rPr>
              <a:t>Luke 6:37,38</a:t>
            </a:r>
          </a:p>
        </p:txBody>
      </p:sp>
      <p:pic>
        <p:nvPicPr>
          <p:cNvPr id="4" name="Picture 3" descr="Hand reaching out to sun">
            <a:extLst>
              <a:ext uri="{FF2B5EF4-FFF2-40B4-BE49-F238E27FC236}">
                <a16:creationId xmlns:a16="http://schemas.microsoft.com/office/drawing/2014/main" id="{253695F5-CE74-F463-E0FC-CF038375F12E}"/>
              </a:ext>
            </a:extLst>
          </p:cNvPr>
          <p:cNvPicPr>
            <a:picLocks noChangeAspect="1"/>
          </p:cNvPicPr>
          <p:nvPr/>
        </p:nvPicPr>
        <p:blipFill rotWithShape="1">
          <a:blip r:embed="rId2"/>
          <a:srcRect l="24554" r="3467" b="2"/>
          <a:stretch/>
        </p:blipFill>
        <p:spPr>
          <a:xfrm>
            <a:off x="6530109" y="789414"/>
            <a:ext cx="5242790" cy="5284103"/>
          </a:xfrm>
          <a:prstGeom prst="rect">
            <a:avLst/>
          </a:prstGeom>
          <a:noFill/>
        </p:spPr>
      </p:pic>
    </p:spTree>
    <p:extLst>
      <p:ext uri="{BB962C8B-B14F-4D97-AF65-F5344CB8AC3E}">
        <p14:creationId xmlns:p14="http://schemas.microsoft.com/office/powerpoint/2010/main" val="150395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Scale>
                                      <p:cBhvr>
                                        <p:cTn id="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2" end="2"/>
                                            </p:txEl>
                                          </p:spTgt>
                                        </p:tgtEl>
                                        <p:attrNameLst>
                                          <p:attrName>ppt_x</p:attrName>
                                          <p:attrName>ppt_y</p:attrName>
                                        </p:attrNameLst>
                                      </p:cBhvr>
                                    </p:animMotion>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Scale>
                                      <p:cBhvr>
                                        <p:cTn id="14"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4" end="4"/>
                                            </p:txEl>
                                          </p:spTgt>
                                        </p:tgtEl>
                                        <p:attrNameLst>
                                          <p:attrName>ppt_x</p:attrName>
                                          <p:attrName>ppt_y</p:attrName>
                                        </p:attrNameLst>
                                      </p:cBhvr>
                                    </p:animMotion>
                                    <p:animEffect transition="in" filter="fade">
                                      <p:cBhvr>
                                        <p:cTn id="16" dur="10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5" end="5"/>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6" end="6"/>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0" y="193963"/>
            <a:ext cx="6428509" cy="6576291"/>
          </a:xfrm>
        </p:spPr>
        <p:txBody>
          <a:bodyPr>
            <a:normAutofit/>
          </a:bodyPr>
          <a:lstStyle/>
          <a:p>
            <a:pPr marL="514350" indent="-514350">
              <a:buAutoNum type="romanUcPeriod"/>
            </a:pPr>
            <a:r>
              <a:rPr lang="en-CA" sz="2100" b="1" dirty="0">
                <a:effectLst>
                  <a:outerShdw blurRad="38100" dist="38100" dir="2700000" algn="tl">
                    <a:srgbClr val="000000">
                      <a:alpha val="43137"/>
                    </a:srgbClr>
                  </a:outerShdw>
                </a:effectLst>
              </a:rPr>
              <a:t>A RESCUE FROM OUR ENEMIES  </a:t>
            </a:r>
          </a:p>
          <a:p>
            <a:r>
              <a:rPr lang="en-CA" sz="2100" b="1" dirty="0">
                <a:effectLst>
                  <a:outerShdw blurRad="38100" dist="38100" dir="2700000" algn="tl">
                    <a:srgbClr val="000000">
                      <a:alpha val="43137"/>
                    </a:srgbClr>
                  </a:outerShdw>
                </a:effectLst>
              </a:rPr>
              <a:t>(Luke 1:74a)</a:t>
            </a:r>
          </a:p>
          <a:p>
            <a:pPr algn="l"/>
            <a:r>
              <a:rPr lang="en-CA" sz="2100" b="1" dirty="0"/>
              <a:t>C. Out-love Them</a:t>
            </a:r>
          </a:p>
          <a:p>
            <a:pPr algn="l"/>
            <a:r>
              <a:rPr lang="en-CA" sz="2100" i="1" dirty="0">
                <a:solidFill>
                  <a:srgbClr val="FF0000"/>
                </a:solidFill>
              </a:rPr>
              <a:t>“But I tell you who hear me: Love your enemies, do good to those who hate you, </a:t>
            </a:r>
          </a:p>
          <a:p>
            <a:pPr algn="l"/>
            <a:r>
              <a:rPr lang="en-CA" sz="2100" i="1" dirty="0">
                <a:solidFill>
                  <a:srgbClr val="FF0000"/>
                </a:solidFill>
              </a:rPr>
              <a:t>28. bless those who curse you, pray for those who mistreat you. </a:t>
            </a:r>
          </a:p>
          <a:p>
            <a:pPr algn="l"/>
            <a:r>
              <a:rPr lang="en-CA" sz="2100" i="1" dirty="0">
                <a:solidFill>
                  <a:srgbClr val="FF0000"/>
                </a:solidFill>
              </a:rPr>
              <a:t>29. If someone strikes you on one cheek, turn to him the other also. </a:t>
            </a:r>
            <a:r>
              <a:rPr lang="en-CA" sz="2100" i="1" u="sng" dirty="0">
                <a:solidFill>
                  <a:srgbClr val="FF0000"/>
                </a:solidFill>
              </a:rPr>
              <a:t>If someone takes your cloak, do not stop him from taking your tunic</a:t>
            </a:r>
            <a:r>
              <a:rPr lang="en-CA" sz="2100" i="1" dirty="0">
                <a:solidFill>
                  <a:srgbClr val="FF0000"/>
                </a:solidFill>
              </a:rPr>
              <a:t>.</a:t>
            </a:r>
          </a:p>
          <a:p>
            <a:pPr algn="l"/>
            <a:r>
              <a:rPr lang="en-CA" sz="2100" i="1" dirty="0">
                <a:solidFill>
                  <a:srgbClr val="FF0000"/>
                </a:solidFill>
              </a:rPr>
              <a:t>30. Give to everyone who asks you, and if anyone takes what belongs to you, do not demand it back. </a:t>
            </a:r>
          </a:p>
          <a:p>
            <a:pPr algn="l"/>
            <a:r>
              <a:rPr lang="en-CA" sz="2100" i="1" dirty="0">
                <a:solidFill>
                  <a:srgbClr val="FF0000"/>
                </a:solidFill>
              </a:rPr>
              <a:t>31. Do to others as you would have them do to you.”  					Luke 6:27-31</a:t>
            </a:r>
          </a:p>
          <a:p>
            <a:pPr algn="l"/>
            <a:endParaRPr lang="en-CA" sz="2100" b="1" dirty="0"/>
          </a:p>
        </p:txBody>
      </p:sp>
      <p:pic>
        <p:nvPicPr>
          <p:cNvPr id="4" name="Picture 3">
            <a:extLst>
              <a:ext uri="{FF2B5EF4-FFF2-40B4-BE49-F238E27FC236}">
                <a16:creationId xmlns:a16="http://schemas.microsoft.com/office/drawing/2014/main" id="{253695F5-CE74-F463-E0FC-CF038375F12E}"/>
              </a:ext>
            </a:extLst>
          </p:cNvPr>
          <p:cNvPicPr>
            <a:picLocks noChangeAspect="1"/>
          </p:cNvPicPr>
          <p:nvPr/>
        </p:nvPicPr>
        <p:blipFill>
          <a:blip r:embed="rId2">
            <a:extLst>
              <a:ext uri="{28A0092B-C50C-407E-A947-70E740481C1C}">
                <a14:useLocalDpi xmlns:a14="http://schemas.microsoft.com/office/drawing/2010/main" val="0"/>
              </a:ext>
            </a:extLst>
          </a:blip>
          <a:srcRect l="11966" r="11966"/>
          <a:stretch/>
        </p:blipFill>
        <p:spPr>
          <a:xfrm>
            <a:off x="6530109" y="789414"/>
            <a:ext cx="5242790" cy="5284103"/>
          </a:xfrm>
          <a:prstGeom prst="rect">
            <a:avLst/>
          </a:prstGeom>
          <a:noFill/>
        </p:spPr>
      </p:pic>
      <p:sp>
        <p:nvSpPr>
          <p:cNvPr id="2" name="TextBox 1">
            <a:extLst>
              <a:ext uri="{FF2B5EF4-FFF2-40B4-BE49-F238E27FC236}">
                <a16:creationId xmlns:a16="http://schemas.microsoft.com/office/drawing/2014/main" id="{87A407CF-F746-1E26-44C7-5420242BDEE3}"/>
              </a:ext>
            </a:extLst>
          </p:cNvPr>
          <p:cNvSpPr txBox="1"/>
          <p:nvPr/>
        </p:nvSpPr>
        <p:spPr>
          <a:xfrm>
            <a:off x="6659418" y="6123923"/>
            <a:ext cx="5375564" cy="646331"/>
          </a:xfrm>
          <a:prstGeom prst="rect">
            <a:avLst/>
          </a:prstGeom>
          <a:noFill/>
        </p:spPr>
        <p:txBody>
          <a:bodyPr wrap="square" rtlCol="0">
            <a:spAutoFit/>
          </a:bodyPr>
          <a:lstStyle/>
          <a:p>
            <a:pPr algn="ctr"/>
            <a:r>
              <a:rPr lang="en-CA" dirty="0"/>
              <a:t>20th-century Yemenite Jewish men </a:t>
            </a:r>
          </a:p>
          <a:p>
            <a:pPr algn="ctr"/>
            <a:r>
              <a:rPr lang="en-CA" dirty="0"/>
              <a:t>dressed in tunics 1944</a:t>
            </a:r>
          </a:p>
        </p:txBody>
      </p:sp>
    </p:spTree>
    <p:extLst>
      <p:ext uri="{BB962C8B-B14F-4D97-AF65-F5344CB8AC3E}">
        <p14:creationId xmlns:p14="http://schemas.microsoft.com/office/powerpoint/2010/main" val="337122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Scale>
                                      <p:cBhvr>
                                        <p:cTn id="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2" end="2"/>
                                            </p:txEl>
                                          </p:spTgt>
                                        </p:tgtEl>
                                        <p:attrNameLst>
                                          <p:attrName>ppt_x</p:attrName>
                                          <p:attrName>ppt_y</p:attrName>
                                        </p:attrNameLst>
                                      </p:cBhvr>
                                    </p:animMotion>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3" end="3"/>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p:cTn id="2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4" end="4"/>
                                            </p:txEl>
                                          </p:spTgt>
                                        </p:tgtEl>
                                      </p:cBhvr>
                                    </p:animEffect>
                                  </p:childTnLst>
                                </p:cTn>
                              </p:par>
                              <p:par>
                                <p:cTn id="24" presetID="31"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5" end="5"/>
                                            </p:txEl>
                                          </p:spTgt>
                                        </p:tgtEl>
                                      </p:cBhvr>
                                    </p:animEffect>
                                  </p:childTnLst>
                                </p:cTn>
                              </p:par>
                              <p:par>
                                <p:cTn id="30" presetID="31"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6" end="6"/>
                                            </p:txEl>
                                          </p:spTgt>
                                        </p:tgtEl>
                                      </p:cBhvr>
                                    </p:animEffect>
                                  </p:childTnLst>
                                </p:cTn>
                              </p:par>
                              <p:par>
                                <p:cTn id="36" presetID="31" presetClass="entr" presetSubtype="0" fill="hold"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p:cTn id="38"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0" y="193963"/>
            <a:ext cx="6428509" cy="6576291"/>
          </a:xfrm>
        </p:spPr>
        <p:txBody>
          <a:bodyPr>
            <a:normAutofit fontScale="92500" lnSpcReduction="10000"/>
          </a:bodyPr>
          <a:lstStyle/>
          <a:p>
            <a:pPr marL="514350" indent="-514350">
              <a:buAutoNum type="romanUcPeriod"/>
            </a:pPr>
            <a:r>
              <a:rPr lang="en-CA" sz="2100" b="1" dirty="0">
                <a:effectLst>
                  <a:outerShdw blurRad="38100" dist="38100" dir="2700000" algn="tl">
                    <a:srgbClr val="000000">
                      <a:alpha val="43137"/>
                    </a:srgbClr>
                  </a:outerShdw>
                </a:effectLst>
              </a:rPr>
              <a:t>A RESCUE FROM OUR ENEMIES  </a:t>
            </a:r>
          </a:p>
          <a:p>
            <a:r>
              <a:rPr lang="en-CA" sz="2100" b="1" dirty="0">
                <a:effectLst>
                  <a:outerShdw blurRad="38100" dist="38100" dir="2700000" algn="tl">
                    <a:srgbClr val="000000">
                      <a:alpha val="43137"/>
                    </a:srgbClr>
                  </a:outerShdw>
                </a:effectLst>
              </a:rPr>
              <a:t>(Luke 1:74a)</a:t>
            </a:r>
          </a:p>
          <a:p>
            <a:pPr algn="l"/>
            <a:r>
              <a:rPr lang="en-CA" sz="2100" b="1" dirty="0"/>
              <a:t>C. Out-love Them</a:t>
            </a:r>
          </a:p>
          <a:p>
            <a:pPr algn="l"/>
            <a:r>
              <a:rPr lang="en-CA" sz="2100" i="1" dirty="0">
                <a:solidFill>
                  <a:srgbClr val="FF0000"/>
                </a:solidFill>
              </a:rPr>
              <a:t>32. “If you love those who love you, what credit is that to you? Even ‘sinners’ love those who love them. </a:t>
            </a:r>
          </a:p>
          <a:p>
            <a:pPr algn="l"/>
            <a:r>
              <a:rPr lang="en-CA" sz="2100" i="1" dirty="0">
                <a:solidFill>
                  <a:srgbClr val="FF0000"/>
                </a:solidFill>
              </a:rPr>
              <a:t>33. And if you do good to those who are good to you, what credit is that to you? Even ‘sinners’ do that. </a:t>
            </a:r>
          </a:p>
          <a:p>
            <a:pPr algn="l"/>
            <a:r>
              <a:rPr lang="en-CA" sz="2100" i="1" dirty="0">
                <a:solidFill>
                  <a:srgbClr val="FF0000"/>
                </a:solidFill>
              </a:rPr>
              <a:t>34 And if you lend to those from whom you expect repayment, what credit is that to you? Even ‘sinners’ lend to ‘sinners,’ expecting to be repaid in full. </a:t>
            </a:r>
          </a:p>
          <a:p>
            <a:pPr algn="l"/>
            <a:r>
              <a:rPr lang="en-CA" sz="2100" i="1" dirty="0">
                <a:solidFill>
                  <a:srgbClr val="FF0000"/>
                </a:solidFill>
              </a:rPr>
              <a:t>35. </a:t>
            </a:r>
            <a:r>
              <a:rPr lang="en-CA" sz="2100" i="1" u="sng" dirty="0">
                <a:solidFill>
                  <a:srgbClr val="FF0000"/>
                </a:solidFill>
              </a:rPr>
              <a:t>But love your enemies, do good to them</a:t>
            </a:r>
            <a:r>
              <a:rPr lang="en-CA" sz="2100" i="1" dirty="0">
                <a:solidFill>
                  <a:srgbClr val="FF0000"/>
                </a:solidFill>
              </a:rPr>
              <a:t>, and lend to them without expecting to get anything back. Then your reward will be great, and you will be sons of the Most High, because he is kind to the ungrateful and wicked. </a:t>
            </a:r>
          </a:p>
          <a:p>
            <a:pPr algn="l"/>
            <a:r>
              <a:rPr lang="en-CA" sz="2100" i="1" dirty="0">
                <a:solidFill>
                  <a:srgbClr val="FF0000"/>
                </a:solidFill>
              </a:rPr>
              <a:t>36. </a:t>
            </a:r>
            <a:r>
              <a:rPr lang="en-CA" sz="2100" i="1" u="sng" dirty="0">
                <a:solidFill>
                  <a:srgbClr val="FF0000"/>
                </a:solidFill>
              </a:rPr>
              <a:t>Be merciful, just as your Father is merciful</a:t>
            </a:r>
            <a:r>
              <a:rPr lang="en-CA" sz="2100" i="1" dirty="0">
                <a:solidFill>
                  <a:srgbClr val="FF0000"/>
                </a:solidFill>
              </a:rPr>
              <a:t>.</a:t>
            </a:r>
          </a:p>
          <a:p>
            <a:pPr algn="l"/>
            <a:r>
              <a:rPr lang="en-CA" sz="2100" i="1" dirty="0">
                <a:solidFill>
                  <a:srgbClr val="FF0000"/>
                </a:solidFill>
              </a:rPr>
              <a:t>					Luke 6:32-36</a:t>
            </a:r>
          </a:p>
          <a:p>
            <a:pPr algn="l"/>
            <a:endParaRPr lang="en-CA" sz="2100" b="1" dirty="0"/>
          </a:p>
        </p:txBody>
      </p:sp>
      <p:pic>
        <p:nvPicPr>
          <p:cNvPr id="4" name="Picture 3">
            <a:extLst>
              <a:ext uri="{FF2B5EF4-FFF2-40B4-BE49-F238E27FC236}">
                <a16:creationId xmlns:a16="http://schemas.microsoft.com/office/drawing/2014/main" id="{253695F5-CE74-F463-E0FC-CF038375F12E}"/>
              </a:ext>
            </a:extLst>
          </p:cNvPr>
          <p:cNvPicPr>
            <a:picLocks noChangeAspect="1"/>
          </p:cNvPicPr>
          <p:nvPr/>
        </p:nvPicPr>
        <p:blipFill>
          <a:blip r:embed="rId2">
            <a:extLst>
              <a:ext uri="{28A0092B-C50C-407E-A947-70E740481C1C}">
                <a14:useLocalDpi xmlns:a14="http://schemas.microsoft.com/office/drawing/2010/main" val="0"/>
              </a:ext>
            </a:extLst>
          </a:blip>
          <a:srcRect l="391" r="391"/>
          <a:stretch/>
        </p:blipFill>
        <p:spPr>
          <a:xfrm>
            <a:off x="6530109" y="789414"/>
            <a:ext cx="5242790" cy="5284103"/>
          </a:xfrm>
          <a:prstGeom prst="rect">
            <a:avLst/>
          </a:prstGeom>
          <a:noFill/>
        </p:spPr>
      </p:pic>
      <p:sp>
        <p:nvSpPr>
          <p:cNvPr id="2" name="TextBox 1">
            <a:extLst>
              <a:ext uri="{FF2B5EF4-FFF2-40B4-BE49-F238E27FC236}">
                <a16:creationId xmlns:a16="http://schemas.microsoft.com/office/drawing/2014/main" id="{87A407CF-F746-1E26-44C7-5420242BDEE3}"/>
              </a:ext>
            </a:extLst>
          </p:cNvPr>
          <p:cNvSpPr txBox="1"/>
          <p:nvPr/>
        </p:nvSpPr>
        <p:spPr>
          <a:xfrm>
            <a:off x="6659418" y="6123923"/>
            <a:ext cx="5375564" cy="646331"/>
          </a:xfrm>
          <a:prstGeom prst="rect">
            <a:avLst/>
          </a:prstGeom>
          <a:noFill/>
        </p:spPr>
        <p:txBody>
          <a:bodyPr wrap="square" rtlCol="0">
            <a:spAutoFit/>
          </a:bodyPr>
          <a:lstStyle/>
          <a:p>
            <a:pPr algn="ctr"/>
            <a:r>
              <a:rPr lang="en-CA" dirty="0"/>
              <a:t>On December 20, 1974, 10-year-old </a:t>
            </a:r>
          </a:p>
          <a:p>
            <a:pPr algn="ctr"/>
            <a:r>
              <a:rPr lang="en-CA" dirty="0"/>
              <a:t>Chris Carrier was kidnapped</a:t>
            </a:r>
          </a:p>
        </p:txBody>
      </p:sp>
    </p:spTree>
    <p:extLst>
      <p:ext uri="{BB962C8B-B14F-4D97-AF65-F5344CB8AC3E}">
        <p14:creationId xmlns:p14="http://schemas.microsoft.com/office/powerpoint/2010/main" val="66752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5" end="5"/>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6" end="6"/>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7" end="7"/>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p:cTn id="3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dissolve">
                                      <p:cBhvr>
                                        <p:cTn id="4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0" y="193963"/>
            <a:ext cx="6428509" cy="6576291"/>
          </a:xfrm>
        </p:spPr>
        <p:txBody>
          <a:bodyPr>
            <a:normAutofit/>
          </a:bodyPr>
          <a:lstStyle/>
          <a:p>
            <a:r>
              <a:rPr lang="en-CA" sz="2100" b="1" dirty="0">
                <a:effectLst>
                  <a:outerShdw blurRad="38100" dist="38100" dir="2700000" algn="tl">
                    <a:srgbClr val="000000">
                      <a:alpha val="43137"/>
                    </a:srgbClr>
                  </a:outerShdw>
                </a:effectLst>
              </a:rPr>
              <a:t>II. AN ENABLEMENT TO SERVE HIM</a:t>
            </a:r>
          </a:p>
          <a:p>
            <a:r>
              <a:rPr lang="en-CA" sz="2100" b="1" dirty="0">
                <a:effectLst>
                  <a:outerShdw blurRad="38100" dist="38100" dir="2700000" algn="tl">
                    <a:srgbClr val="000000">
                      <a:alpha val="43137"/>
                    </a:srgbClr>
                  </a:outerShdw>
                </a:effectLst>
              </a:rPr>
              <a:t>(Luke 1:74b)</a:t>
            </a:r>
          </a:p>
          <a:p>
            <a:endParaRPr lang="en-CA" sz="2100" b="1" dirty="0">
              <a:effectLst>
                <a:outerShdw blurRad="38100" dist="38100" dir="2700000" algn="tl">
                  <a:srgbClr val="000000">
                    <a:alpha val="43137"/>
                  </a:srgbClr>
                </a:outerShdw>
              </a:effectLst>
            </a:endParaRPr>
          </a:p>
          <a:p>
            <a:pPr algn="l"/>
            <a:r>
              <a:rPr lang="en-CA" sz="3200" i="1" dirty="0"/>
              <a:t>“Whatever you do, work at it with all your heart, </a:t>
            </a:r>
            <a:r>
              <a:rPr lang="en-CA" sz="3200" i="1" u="sng" dirty="0"/>
              <a:t>as working for the Lord, not for men</a:t>
            </a:r>
            <a:r>
              <a:rPr lang="en-CA" sz="3200" i="1" dirty="0"/>
              <a:t>, </a:t>
            </a:r>
          </a:p>
          <a:p>
            <a:pPr algn="l"/>
            <a:r>
              <a:rPr lang="en-CA" sz="3200" i="1" dirty="0"/>
              <a:t>24. since you know that you will receive an inheritance from the Lord as a reward. It is the Lord Christ you are serving.”</a:t>
            </a:r>
          </a:p>
          <a:p>
            <a:r>
              <a:rPr lang="en-CA" sz="3200" i="1" dirty="0"/>
              <a:t>		Colossians 3:23,24</a:t>
            </a:r>
            <a:endParaRPr lang="en-CA" sz="3200" i="1" dirty="0">
              <a:solidFill>
                <a:srgbClr val="FF0000"/>
              </a:solidFill>
            </a:endParaRPr>
          </a:p>
        </p:txBody>
      </p:sp>
      <p:pic>
        <p:nvPicPr>
          <p:cNvPr id="4" name="Picture 3" descr="Hand reaching out to sun">
            <a:extLst>
              <a:ext uri="{FF2B5EF4-FFF2-40B4-BE49-F238E27FC236}">
                <a16:creationId xmlns:a16="http://schemas.microsoft.com/office/drawing/2014/main" id="{253695F5-CE74-F463-E0FC-CF038375F12E}"/>
              </a:ext>
            </a:extLst>
          </p:cNvPr>
          <p:cNvPicPr>
            <a:picLocks noChangeAspect="1"/>
          </p:cNvPicPr>
          <p:nvPr/>
        </p:nvPicPr>
        <p:blipFill rotWithShape="1">
          <a:blip r:embed="rId2"/>
          <a:srcRect l="24554" r="3467" b="2"/>
          <a:stretch/>
        </p:blipFill>
        <p:spPr>
          <a:xfrm>
            <a:off x="6530109" y="789414"/>
            <a:ext cx="5242790" cy="5284103"/>
          </a:xfrm>
          <a:prstGeom prst="rect">
            <a:avLst/>
          </a:prstGeom>
          <a:noFill/>
        </p:spPr>
      </p:pic>
    </p:spTree>
    <p:extLst>
      <p:ext uri="{BB962C8B-B14F-4D97-AF65-F5344CB8AC3E}">
        <p14:creationId xmlns:p14="http://schemas.microsoft.com/office/powerpoint/2010/main" val="354583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charRg st="45" end="134"/>
                                            </p:txEl>
                                          </p:spTgt>
                                        </p:tgtEl>
                                        <p:attrNameLst>
                                          <p:attrName>style.visibility</p:attrName>
                                        </p:attrNameLst>
                                      </p:cBhvr>
                                      <p:to>
                                        <p:strVal val="visible"/>
                                      </p:to>
                                    </p:set>
                                    <p:anim calcmode="lin" valueType="num">
                                      <p:cBhvr>
                                        <p:cTn id="7" dur="1000" fill="hold"/>
                                        <p:tgtEl>
                                          <p:spTgt spid="3">
                                            <p:txEl>
                                              <p:charRg st="45" end="134"/>
                                            </p:txEl>
                                          </p:spTgt>
                                        </p:tgtEl>
                                        <p:attrNameLst>
                                          <p:attrName>ppt_w</p:attrName>
                                        </p:attrNameLst>
                                      </p:cBhvr>
                                      <p:tavLst>
                                        <p:tav tm="0">
                                          <p:val>
                                            <p:fltVal val="0"/>
                                          </p:val>
                                        </p:tav>
                                        <p:tav tm="100000">
                                          <p:val>
                                            <p:strVal val="#ppt_w"/>
                                          </p:val>
                                        </p:tav>
                                      </p:tavLst>
                                    </p:anim>
                                    <p:anim calcmode="lin" valueType="num">
                                      <p:cBhvr>
                                        <p:cTn id="8" dur="1000" fill="hold"/>
                                        <p:tgtEl>
                                          <p:spTgt spid="3">
                                            <p:txEl>
                                              <p:charRg st="45" end="134"/>
                                            </p:txEl>
                                          </p:spTgt>
                                        </p:tgtEl>
                                        <p:attrNameLst>
                                          <p:attrName>ppt_h</p:attrName>
                                        </p:attrNameLst>
                                      </p:cBhvr>
                                      <p:tavLst>
                                        <p:tav tm="0">
                                          <p:val>
                                            <p:fltVal val="0"/>
                                          </p:val>
                                        </p:tav>
                                        <p:tav tm="100000">
                                          <p:val>
                                            <p:strVal val="#ppt_h"/>
                                          </p:val>
                                        </p:tav>
                                      </p:tavLst>
                                    </p:anim>
                                    <p:anim calcmode="lin" valueType="num">
                                      <p:cBhvr>
                                        <p:cTn id="9" dur="1000" fill="hold"/>
                                        <p:tgtEl>
                                          <p:spTgt spid="3">
                                            <p:txEl>
                                              <p:charRg st="45" end="134"/>
                                            </p:txEl>
                                          </p:spTgt>
                                        </p:tgtEl>
                                        <p:attrNameLst>
                                          <p:attrName>style.rotation</p:attrName>
                                        </p:attrNameLst>
                                      </p:cBhvr>
                                      <p:tavLst>
                                        <p:tav tm="0">
                                          <p:val>
                                            <p:fltVal val="90"/>
                                          </p:val>
                                        </p:tav>
                                        <p:tav tm="100000">
                                          <p:val>
                                            <p:fltVal val="0"/>
                                          </p:val>
                                        </p:tav>
                                      </p:tavLst>
                                    </p:anim>
                                    <p:animEffect transition="in" filter="fade">
                                      <p:cBhvr>
                                        <p:cTn id="10" dur="1000"/>
                                        <p:tgtEl>
                                          <p:spTgt spid="3">
                                            <p:txEl>
                                              <p:charRg st="45" end="134"/>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charRg st="134" end="257"/>
                                            </p:txEl>
                                          </p:spTgt>
                                        </p:tgtEl>
                                        <p:attrNameLst>
                                          <p:attrName>style.visibility</p:attrName>
                                        </p:attrNameLst>
                                      </p:cBhvr>
                                      <p:to>
                                        <p:strVal val="visible"/>
                                      </p:to>
                                    </p:set>
                                    <p:anim calcmode="lin" valueType="num">
                                      <p:cBhvr>
                                        <p:cTn id="13" dur="1000" fill="hold"/>
                                        <p:tgtEl>
                                          <p:spTgt spid="3">
                                            <p:txEl>
                                              <p:charRg st="134" end="257"/>
                                            </p:txEl>
                                          </p:spTgt>
                                        </p:tgtEl>
                                        <p:attrNameLst>
                                          <p:attrName>ppt_w</p:attrName>
                                        </p:attrNameLst>
                                      </p:cBhvr>
                                      <p:tavLst>
                                        <p:tav tm="0">
                                          <p:val>
                                            <p:fltVal val="0"/>
                                          </p:val>
                                        </p:tav>
                                        <p:tav tm="100000">
                                          <p:val>
                                            <p:strVal val="#ppt_w"/>
                                          </p:val>
                                        </p:tav>
                                      </p:tavLst>
                                    </p:anim>
                                    <p:anim calcmode="lin" valueType="num">
                                      <p:cBhvr>
                                        <p:cTn id="14" dur="1000" fill="hold"/>
                                        <p:tgtEl>
                                          <p:spTgt spid="3">
                                            <p:txEl>
                                              <p:charRg st="134" end="257"/>
                                            </p:txEl>
                                          </p:spTgt>
                                        </p:tgtEl>
                                        <p:attrNameLst>
                                          <p:attrName>ppt_h</p:attrName>
                                        </p:attrNameLst>
                                      </p:cBhvr>
                                      <p:tavLst>
                                        <p:tav tm="0">
                                          <p:val>
                                            <p:fltVal val="0"/>
                                          </p:val>
                                        </p:tav>
                                        <p:tav tm="100000">
                                          <p:val>
                                            <p:strVal val="#ppt_h"/>
                                          </p:val>
                                        </p:tav>
                                      </p:tavLst>
                                    </p:anim>
                                    <p:anim calcmode="lin" valueType="num">
                                      <p:cBhvr>
                                        <p:cTn id="15" dur="1000" fill="hold"/>
                                        <p:tgtEl>
                                          <p:spTgt spid="3">
                                            <p:txEl>
                                              <p:charRg st="134" end="257"/>
                                            </p:txEl>
                                          </p:spTgt>
                                        </p:tgtEl>
                                        <p:attrNameLst>
                                          <p:attrName>style.rotation</p:attrName>
                                        </p:attrNameLst>
                                      </p:cBhvr>
                                      <p:tavLst>
                                        <p:tav tm="0">
                                          <p:val>
                                            <p:fltVal val="90"/>
                                          </p:val>
                                        </p:tav>
                                        <p:tav tm="100000">
                                          <p:val>
                                            <p:fltVal val="0"/>
                                          </p:val>
                                        </p:tav>
                                      </p:tavLst>
                                    </p:anim>
                                    <p:animEffect transition="in" filter="fade">
                                      <p:cBhvr>
                                        <p:cTn id="16" dur="1000"/>
                                        <p:tgtEl>
                                          <p:spTgt spid="3">
                                            <p:txEl>
                                              <p:charRg st="134" end="257"/>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charRg st="257" end="278"/>
                                            </p:txEl>
                                          </p:spTgt>
                                        </p:tgtEl>
                                        <p:attrNameLst>
                                          <p:attrName>style.visibility</p:attrName>
                                        </p:attrNameLst>
                                      </p:cBhvr>
                                      <p:to>
                                        <p:strVal val="visible"/>
                                      </p:to>
                                    </p:set>
                                    <p:anim calcmode="lin" valueType="num">
                                      <p:cBhvr>
                                        <p:cTn id="19" dur="1000" fill="hold"/>
                                        <p:tgtEl>
                                          <p:spTgt spid="3">
                                            <p:txEl>
                                              <p:charRg st="257" end="278"/>
                                            </p:txEl>
                                          </p:spTgt>
                                        </p:tgtEl>
                                        <p:attrNameLst>
                                          <p:attrName>ppt_w</p:attrName>
                                        </p:attrNameLst>
                                      </p:cBhvr>
                                      <p:tavLst>
                                        <p:tav tm="0">
                                          <p:val>
                                            <p:fltVal val="0"/>
                                          </p:val>
                                        </p:tav>
                                        <p:tav tm="100000">
                                          <p:val>
                                            <p:strVal val="#ppt_w"/>
                                          </p:val>
                                        </p:tav>
                                      </p:tavLst>
                                    </p:anim>
                                    <p:anim calcmode="lin" valueType="num">
                                      <p:cBhvr>
                                        <p:cTn id="20" dur="1000" fill="hold"/>
                                        <p:tgtEl>
                                          <p:spTgt spid="3">
                                            <p:txEl>
                                              <p:charRg st="257" end="278"/>
                                            </p:txEl>
                                          </p:spTgt>
                                        </p:tgtEl>
                                        <p:attrNameLst>
                                          <p:attrName>ppt_h</p:attrName>
                                        </p:attrNameLst>
                                      </p:cBhvr>
                                      <p:tavLst>
                                        <p:tav tm="0">
                                          <p:val>
                                            <p:fltVal val="0"/>
                                          </p:val>
                                        </p:tav>
                                        <p:tav tm="100000">
                                          <p:val>
                                            <p:strVal val="#ppt_h"/>
                                          </p:val>
                                        </p:tav>
                                      </p:tavLst>
                                    </p:anim>
                                    <p:anim calcmode="lin" valueType="num">
                                      <p:cBhvr>
                                        <p:cTn id="21" dur="1000" fill="hold"/>
                                        <p:tgtEl>
                                          <p:spTgt spid="3">
                                            <p:txEl>
                                              <p:charRg st="257" end="278"/>
                                            </p:txEl>
                                          </p:spTgt>
                                        </p:tgtEl>
                                        <p:attrNameLst>
                                          <p:attrName>style.rotation</p:attrName>
                                        </p:attrNameLst>
                                      </p:cBhvr>
                                      <p:tavLst>
                                        <p:tav tm="0">
                                          <p:val>
                                            <p:fltVal val="90"/>
                                          </p:val>
                                        </p:tav>
                                        <p:tav tm="100000">
                                          <p:val>
                                            <p:fltVal val="0"/>
                                          </p:val>
                                        </p:tav>
                                      </p:tavLst>
                                    </p:anim>
                                    <p:animEffect transition="in" filter="fade">
                                      <p:cBhvr>
                                        <p:cTn id="22" dur="1000"/>
                                        <p:tgtEl>
                                          <p:spTgt spid="3">
                                            <p:txEl>
                                              <p:charRg st="257" end="27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1" y="193963"/>
            <a:ext cx="3814617" cy="6576291"/>
          </a:xfrm>
        </p:spPr>
        <p:txBody>
          <a:bodyPr>
            <a:normAutofit/>
          </a:bodyPr>
          <a:lstStyle/>
          <a:p>
            <a:r>
              <a:rPr lang="en-CA" sz="2100" b="1" dirty="0">
                <a:effectLst>
                  <a:outerShdw blurRad="38100" dist="38100" dir="2700000" algn="tl">
                    <a:srgbClr val="000000">
                      <a:alpha val="43137"/>
                    </a:srgbClr>
                  </a:outerShdw>
                </a:effectLst>
              </a:rPr>
              <a:t>II. AN ENABLEMENT TO SERVE HIM</a:t>
            </a:r>
          </a:p>
          <a:p>
            <a:r>
              <a:rPr lang="en-CA" sz="2100" b="1" dirty="0">
                <a:effectLst>
                  <a:outerShdw blurRad="38100" dist="38100" dir="2700000" algn="tl">
                    <a:srgbClr val="000000">
                      <a:alpha val="43137"/>
                    </a:srgbClr>
                  </a:outerShdw>
                </a:effectLst>
              </a:rPr>
              <a:t>(Luke 1:74b)</a:t>
            </a:r>
          </a:p>
          <a:p>
            <a:endParaRPr lang="en-CA" sz="3200" i="1" dirty="0"/>
          </a:p>
          <a:p>
            <a:pPr algn="l"/>
            <a:r>
              <a:rPr lang="en-CA" sz="3200" i="1" dirty="0"/>
              <a:t>Albert Einstein removed the portraits of two scientists -- Newton and Maxwell -- from his wall</a:t>
            </a:r>
            <a:endParaRPr lang="en-CA" sz="3200" i="1" dirty="0">
              <a:solidFill>
                <a:srgbClr val="FF0000"/>
              </a:solidFill>
            </a:endParaRPr>
          </a:p>
        </p:txBody>
      </p:sp>
      <p:pic>
        <p:nvPicPr>
          <p:cNvPr id="5" name="Picture 4" descr="A collage of men in different poses&#10;&#10;Description automatically generated">
            <a:extLst>
              <a:ext uri="{FF2B5EF4-FFF2-40B4-BE49-F238E27FC236}">
                <a16:creationId xmlns:a16="http://schemas.microsoft.com/office/drawing/2014/main" id="{CE5145B5-428B-A3CC-2092-74F0413B9A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4325" y="300635"/>
            <a:ext cx="7677150" cy="4557691"/>
          </a:xfrm>
          <a:prstGeom prst="rect">
            <a:avLst/>
          </a:prstGeom>
        </p:spPr>
      </p:pic>
    </p:spTree>
    <p:extLst>
      <p:ext uri="{BB962C8B-B14F-4D97-AF65-F5344CB8AC3E}">
        <p14:creationId xmlns:p14="http://schemas.microsoft.com/office/powerpoint/2010/main" val="59686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nodeType="clickEffect">
                                  <p:stCondLst>
                                    <p:cond delay="0"/>
                                  </p:stCondLst>
                                  <p:childTnLst>
                                    <p:set>
                                      <p:cBhvr>
                                        <p:cTn id="11" dur="1" fill="hold">
                                          <p:stCondLst>
                                            <p:cond delay="0"/>
                                          </p:stCondLst>
                                        </p:cTn>
                                        <p:tgtEl>
                                          <p:spTgt spid="3">
                                            <p:txEl>
                                              <p:charRg st="45" end="140"/>
                                            </p:txEl>
                                          </p:spTgt>
                                        </p:tgtEl>
                                        <p:attrNameLst>
                                          <p:attrName>style.visibility</p:attrName>
                                        </p:attrNameLst>
                                      </p:cBhvr>
                                      <p:to>
                                        <p:strVal val="visible"/>
                                      </p:to>
                                    </p:set>
                                    <p:anim calcmode="lin" valueType="num">
                                      <p:cBhvr>
                                        <p:cTn id="12" dur="1000" fill="hold"/>
                                        <p:tgtEl>
                                          <p:spTgt spid="3">
                                            <p:txEl>
                                              <p:charRg st="45" end="140"/>
                                            </p:txEl>
                                          </p:spTgt>
                                        </p:tgtEl>
                                        <p:attrNameLst>
                                          <p:attrName>ppt_w</p:attrName>
                                        </p:attrNameLst>
                                      </p:cBhvr>
                                      <p:tavLst>
                                        <p:tav tm="0">
                                          <p:val>
                                            <p:fltVal val="0"/>
                                          </p:val>
                                        </p:tav>
                                        <p:tav tm="100000">
                                          <p:val>
                                            <p:strVal val="#ppt_w"/>
                                          </p:val>
                                        </p:tav>
                                      </p:tavLst>
                                    </p:anim>
                                    <p:anim calcmode="lin" valueType="num">
                                      <p:cBhvr>
                                        <p:cTn id="13" dur="1000" fill="hold"/>
                                        <p:tgtEl>
                                          <p:spTgt spid="3">
                                            <p:txEl>
                                              <p:charRg st="45" end="140"/>
                                            </p:txEl>
                                          </p:spTgt>
                                        </p:tgtEl>
                                        <p:attrNameLst>
                                          <p:attrName>ppt_h</p:attrName>
                                        </p:attrNameLst>
                                      </p:cBhvr>
                                      <p:tavLst>
                                        <p:tav tm="0">
                                          <p:val>
                                            <p:fltVal val="0"/>
                                          </p:val>
                                        </p:tav>
                                        <p:tav tm="100000">
                                          <p:val>
                                            <p:strVal val="#ppt_h"/>
                                          </p:val>
                                        </p:tav>
                                      </p:tavLst>
                                    </p:anim>
                                    <p:anim calcmode="lin" valueType="num">
                                      <p:cBhvr>
                                        <p:cTn id="14" dur="1000" fill="hold"/>
                                        <p:tgtEl>
                                          <p:spTgt spid="3">
                                            <p:txEl>
                                              <p:charRg st="45" end="14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
                                            <p:txEl>
                                              <p:charRg st="45" end="14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74DD594-E025-9232-D19C-D342170BD71B}"/>
              </a:ext>
            </a:extLst>
          </p:cNvPr>
          <p:cNvSpPr>
            <a:spLocks noGrp="1"/>
          </p:cNvSpPr>
          <p:nvPr>
            <p:ph type="subTitle" idx="1"/>
          </p:nvPr>
        </p:nvSpPr>
        <p:spPr>
          <a:xfrm>
            <a:off x="1" y="193963"/>
            <a:ext cx="3814617" cy="6576291"/>
          </a:xfrm>
        </p:spPr>
        <p:txBody>
          <a:bodyPr>
            <a:normAutofit fontScale="92500" lnSpcReduction="10000"/>
          </a:bodyPr>
          <a:lstStyle/>
          <a:p>
            <a:r>
              <a:rPr lang="en-CA" sz="2100" b="1" dirty="0">
                <a:effectLst>
                  <a:outerShdw blurRad="38100" dist="38100" dir="2700000" algn="tl">
                    <a:srgbClr val="000000">
                      <a:alpha val="43137"/>
                    </a:srgbClr>
                  </a:outerShdw>
                </a:effectLst>
              </a:rPr>
              <a:t>II. AN ENABLEMENT TO SERVE HIM</a:t>
            </a:r>
          </a:p>
          <a:p>
            <a:r>
              <a:rPr lang="en-CA" sz="2100" b="1" dirty="0">
                <a:effectLst>
                  <a:outerShdw blurRad="38100" dist="38100" dir="2700000" algn="tl">
                    <a:srgbClr val="000000">
                      <a:alpha val="43137"/>
                    </a:srgbClr>
                  </a:outerShdw>
                </a:effectLst>
              </a:rPr>
              <a:t>(Luke 1:74b)</a:t>
            </a:r>
          </a:p>
          <a:p>
            <a:endParaRPr lang="en-CA" sz="3200" i="1" dirty="0"/>
          </a:p>
          <a:p>
            <a:pPr algn="l"/>
            <a:r>
              <a:rPr lang="en-CA" sz="3200" i="1" dirty="0"/>
              <a:t>He replaced those with portraits of Gandhi and Schweitzer. Einstein explained that it was time to </a:t>
            </a:r>
            <a:r>
              <a:rPr lang="en-CA" sz="3200" b="1" i="1" dirty="0"/>
              <a:t>replace the image of success </a:t>
            </a:r>
            <a:r>
              <a:rPr lang="en-CA" sz="3200" i="1" dirty="0"/>
              <a:t>with the image of service.</a:t>
            </a:r>
            <a:endParaRPr lang="en-CA" sz="3200" i="1" dirty="0">
              <a:solidFill>
                <a:srgbClr val="FF0000"/>
              </a:solidFill>
            </a:endParaRPr>
          </a:p>
        </p:txBody>
      </p:sp>
      <p:pic>
        <p:nvPicPr>
          <p:cNvPr id="5" name="Picture 4">
            <a:extLst>
              <a:ext uri="{FF2B5EF4-FFF2-40B4-BE49-F238E27FC236}">
                <a16:creationId xmlns:a16="http://schemas.microsoft.com/office/drawing/2014/main" id="{CE5145B5-428B-A3CC-2092-74F0413B9AF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661588" y="901262"/>
            <a:ext cx="7160958" cy="5055475"/>
          </a:xfrm>
          <a:prstGeom prst="rect">
            <a:avLst/>
          </a:prstGeom>
        </p:spPr>
      </p:pic>
    </p:spTree>
    <p:extLst>
      <p:ext uri="{BB962C8B-B14F-4D97-AF65-F5344CB8AC3E}">
        <p14:creationId xmlns:p14="http://schemas.microsoft.com/office/powerpoint/2010/main" val="131568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charRg st="45" end="199"/>
                                            </p:txEl>
                                          </p:spTgt>
                                        </p:tgtEl>
                                        <p:attrNameLst>
                                          <p:attrName>style.visibility</p:attrName>
                                        </p:attrNameLst>
                                      </p:cBhvr>
                                      <p:to>
                                        <p:strVal val="visible"/>
                                      </p:to>
                                    </p:set>
                                    <p:anim calcmode="lin" valueType="num">
                                      <p:cBhvr>
                                        <p:cTn id="7" dur="1000" fill="hold"/>
                                        <p:tgtEl>
                                          <p:spTgt spid="3">
                                            <p:txEl>
                                              <p:charRg st="45" end="199"/>
                                            </p:txEl>
                                          </p:spTgt>
                                        </p:tgtEl>
                                        <p:attrNameLst>
                                          <p:attrName>ppt_w</p:attrName>
                                        </p:attrNameLst>
                                      </p:cBhvr>
                                      <p:tavLst>
                                        <p:tav tm="0">
                                          <p:val>
                                            <p:fltVal val="0"/>
                                          </p:val>
                                        </p:tav>
                                        <p:tav tm="100000">
                                          <p:val>
                                            <p:strVal val="#ppt_w"/>
                                          </p:val>
                                        </p:tav>
                                      </p:tavLst>
                                    </p:anim>
                                    <p:anim calcmode="lin" valueType="num">
                                      <p:cBhvr>
                                        <p:cTn id="8" dur="1000" fill="hold"/>
                                        <p:tgtEl>
                                          <p:spTgt spid="3">
                                            <p:txEl>
                                              <p:charRg st="45" end="199"/>
                                            </p:txEl>
                                          </p:spTgt>
                                        </p:tgtEl>
                                        <p:attrNameLst>
                                          <p:attrName>ppt_h</p:attrName>
                                        </p:attrNameLst>
                                      </p:cBhvr>
                                      <p:tavLst>
                                        <p:tav tm="0">
                                          <p:val>
                                            <p:fltVal val="0"/>
                                          </p:val>
                                        </p:tav>
                                        <p:tav tm="100000">
                                          <p:val>
                                            <p:strVal val="#ppt_h"/>
                                          </p:val>
                                        </p:tav>
                                      </p:tavLst>
                                    </p:anim>
                                    <p:anim calcmode="lin" valueType="num">
                                      <p:cBhvr>
                                        <p:cTn id="9" dur="1000" fill="hold"/>
                                        <p:tgtEl>
                                          <p:spTgt spid="3">
                                            <p:txEl>
                                              <p:charRg st="45" end="199"/>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charRg st="45" end="19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nillaVTI">
  <a:themeElements>
    <a:clrScheme name="AnalogousFromLightSeedRightStep">
      <a:dk1>
        <a:srgbClr val="000000"/>
      </a:dk1>
      <a:lt1>
        <a:srgbClr val="FFFFFF"/>
      </a:lt1>
      <a:dk2>
        <a:srgbClr val="412D24"/>
      </a:dk2>
      <a:lt2>
        <a:srgbClr val="E2E8E6"/>
      </a:lt2>
      <a:accent1>
        <a:srgbClr val="CA92A1"/>
      </a:accent1>
      <a:accent2>
        <a:srgbClr val="BF847A"/>
      </a:accent2>
      <a:accent3>
        <a:srgbClr val="BE9F77"/>
      </a:accent3>
      <a:accent4>
        <a:srgbClr val="A8A76B"/>
      </a:accent4>
      <a:accent5>
        <a:srgbClr val="97AA7B"/>
      </a:accent5>
      <a:accent6>
        <a:srgbClr val="7CB070"/>
      </a:accent6>
      <a:hlink>
        <a:srgbClr val="568F80"/>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docProps/app.xml><?xml version="1.0" encoding="utf-8"?>
<Properties xmlns="http://schemas.openxmlformats.org/officeDocument/2006/extended-properties" xmlns:vt="http://schemas.openxmlformats.org/officeDocument/2006/docPropsVTypes">
  <TotalTime>468</TotalTime>
  <Words>1148</Words>
  <Application>Microsoft Office PowerPoint</Application>
  <PresentationFormat>Widescreen</PresentationFormat>
  <Paragraphs>101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Neue Haas Grotesk Text Pro</vt:lpstr>
      <vt:lpstr>VanillaVTI</vt:lpstr>
      <vt:lpstr>REMEMBERING THE COVENANT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THE COVENANT  </dc:title>
  <dc:creator>Fountaingate Christian</dc:creator>
  <cp:lastModifiedBy>Fountaingate Christian</cp:lastModifiedBy>
  <cp:revision>15</cp:revision>
  <dcterms:created xsi:type="dcterms:W3CDTF">2023-11-10T00:41:17Z</dcterms:created>
  <dcterms:modified xsi:type="dcterms:W3CDTF">2023-11-11T00:42:38Z</dcterms:modified>
</cp:coreProperties>
</file>