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4"/>
  </p:sldMasterIdLst>
  <p:notesMasterIdLst>
    <p:notesMasterId r:id="rId23"/>
  </p:notesMasterIdLst>
  <p:sldIdLst>
    <p:sldId id="259" r:id="rId5"/>
    <p:sldId id="263" r:id="rId6"/>
    <p:sldId id="278" r:id="rId7"/>
    <p:sldId id="297" r:id="rId8"/>
    <p:sldId id="279" r:id="rId9"/>
    <p:sldId id="298" r:id="rId10"/>
    <p:sldId id="299" r:id="rId11"/>
    <p:sldId id="300" r:id="rId12"/>
    <p:sldId id="301" r:id="rId13"/>
    <p:sldId id="290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291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B987B-6643-43AA-9B56-509B80CCD0F3}" type="datetimeFigureOut">
              <a:rPr lang="en-US" smtClean="0"/>
              <a:t>2/19/2022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D42F3-CDD5-4B19-B3DB-7C5223465A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058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CC2F5248-46FB-4B21-86CC-193094DCEFA0}" type="datetime1">
              <a:rPr lang="en-US" smtClean="0"/>
              <a:t>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194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12BF-6E7B-46F2-B83A-98982FB970FA}" type="datetime1">
              <a:rPr lang="en-US" smtClean="0"/>
              <a:t>2/19/2022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57843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12BF-6E7B-46F2-B83A-98982FB970FA}" type="datetime1">
              <a:rPr lang="en-US" smtClean="0"/>
              <a:t>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39333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12BF-6E7B-46F2-B83A-98982FB970FA}" type="datetime1">
              <a:rPr lang="en-US" smtClean="0"/>
              <a:t>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37163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12BF-6E7B-46F2-B83A-98982FB970FA}" type="datetime1">
              <a:rPr lang="en-US" smtClean="0"/>
              <a:t>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19780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12BF-6E7B-46F2-B83A-98982FB970FA}" type="datetime1">
              <a:rPr lang="en-US" smtClean="0"/>
              <a:t>2/19/2022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65112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12BF-6E7B-46F2-B83A-98982FB970FA}" type="datetime1">
              <a:rPr lang="en-US" smtClean="0"/>
              <a:t>2/19/2022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94820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CC9A-5A1F-4B55-A065-BB4E65346D4D}" type="datetime1">
              <a:rPr lang="en-US" smtClean="0"/>
              <a:t>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1782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D0E3-2BD6-4254-82D0-8E1441667E33}" type="datetime1">
              <a:rPr lang="en-US" smtClean="0"/>
              <a:t>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78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CEC5-CE1B-4617-82D6-65BD0F5B07A5}" type="datetime1">
              <a:rPr lang="en-US" smtClean="0"/>
              <a:t>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831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11BD-7957-4CF3-8BCA-9A385F7F00A0}" type="datetime1">
              <a:rPr lang="en-US" smtClean="0"/>
              <a:t>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927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D1E35-9E29-4BA2-8650-B8DF2FB8418A}" type="datetime1">
              <a:rPr lang="en-US" smtClean="0"/>
              <a:t>2/19/2022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52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36BE-4641-4FC6-BB34-6A020DAA3E16}" type="datetime1">
              <a:rPr lang="en-US" smtClean="0"/>
              <a:t>2/19/2022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62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94D2-0D2E-4C87-8168-ED920BF6FA52}" type="datetime1">
              <a:rPr lang="en-US" smtClean="0"/>
              <a:t>2/19/2022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35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852E-F5CF-4AEE-8E73-07BBAD90892A}" type="datetime1">
              <a:rPr lang="en-US" smtClean="0"/>
              <a:t>2/19/2022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622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CBE78-9AC4-4210-8A68-53918CCA97CC}" type="datetime1">
              <a:rPr lang="en-US" smtClean="0"/>
              <a:t>2/19/2022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61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F09E-DD05-437F-9F41-BFC11A888A78}" type="datetime1">
              <a:rPr lang="en-US" smtClean="0"/>
              <a:t>2/19/2022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709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3E312BF-6E7B-46F2-B83A-98982FB970FA}" type="datetime1">
              <a:rPr lang="en-US" smtClean="0"/>
              <a:t>2/19/2022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106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5138C4F-5ED7-4B74-B0C6-2DF6DC04F1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1370143"/>
            <a:ext cx="3743325" cy="4157446"/>
          </a:xfrm>
        </p:spPr>
        <p:txBody>
          <a:bodyPr anchor="ctr">
            <a:normAutofit/>
          </a:bodyPr>
          <a:lstStyle/>
          <a:p>
            <a:pPr algn="ctr"/>
            <a:r>
              <a:rPr lang="en-CA" sz="4000" b="1" i="0" u="none" strike="noStrike" baseline="0" dirty="0">
                <a:solidFill>
                  <a:schemeClr val="tx1"/>
                </a:solidFill>
              </a:rPr>
              <a:t>Text:</a:t>
            </a:r>
          </a:p>
          <a:p>
            <a:pPr algn="ctr"/>
            <a:r>
              <a:rPr lang="en-CA" sz="4000" b="1" i="0" u="none" strike="noStrike" baseline="0" dirty="0">
                <a:solidFill>
                  <a:schemeClr val="tx1"/>
                </a:solidFill>
              </a:rPr>
              <a:t>Joel 2:12-14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7" name="Picture 6" descr="Text&#10;&#10;Description automatically generated with low confidence">
            <a:extLst>
              <a:ext uri="{FF2B5EF4-FFF2-40B4-BE49-F238E27FC236}">
                <a16:creationId xmlns:a16="http://schemas.microsoft.com/office/drawing/2014/main" id="{18E4F899-11BE-4156-9379-9818F34780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6725" y="1263877"/>
            <a:ext cx="7219886" cy="426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6246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42000"/>
                <a:hueMod val="42000"/>
                <a:satMod val="124000"/>
                <a:lumMod val="62000"/>
              </a:schemeClr>
              <a:schemeClr val="bg2">
                <a:tint val="96000"/>
                <a:satMod val="13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314C310-850D-4491-AA52-C75BEA68B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4EC3799-3F52-48CE-85CC-83AED368E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3FC2939-BF10-4CBC-904B-74A17D4B9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266B6D5D-11B6-40A6-9CEF-F0B0D104C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247" y="1085549"/>
            <a:ext cx="3430947" cy="4686903"/>
          </a:xfrm>
        </p:spPr>
        <p:txBody>
          <a:bodyPr anchor="ctr">
            <a:normAutofit/>
          </a:bodyPr>
          <a:lstStyle/>
          <a:p>
            <a:pPr algn="ctr"/>
            <a:r>
              <a:rPr lang="en-CA" b="1" i="0" u="none" strike="noStrike" baseline="0" dirty="0">
                <a:solidFill>
                  <a:schemeClr val="tx1"/>
                </a:solidFill>
              </a:rPr>
              <a:t>II. THE SELF-CONTROL &amp; LOVE OF THE LORD</a:t>
            </a:r>
            <a:br>
              <a:rPr lang="en-CA" b="1" i="0" u="none" strike="noStrike" baseline="0" dirty="0">
                <a:solidFill>
                  <a:schemeClr val="tx1"/>
                </a:solidFill>
              </a:rPr>
            </a:br>
            <a:r>
              <a:rPr lang="en-CA" b="1" i="0" u="none" strike="noStrike" baseline="0" dirty="0">
                <a:solidFill>
                  <a:schemeClr val="tx1"/>
                </a:solidFill>
              </a:rPr>
              <a:t>(Joel 2:13c)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89E20C7-BB50-4317-93C7-90C8ED80B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930986"/>
            <a:ext cx="0" cy="3200400"/>
          </a:xfrm>
          <a:prstGeom prst="line">
            <a:avLst/>
          </a:prstGeom>
          <a:ln w="1587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643EC-38F3-4B4F-B850-87C5F427E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5200" y="554182"/>
            <a:ext cx="6807199" cy="5676293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CA" sz="2800" i="1" dirty="0"/>
              <a:t>“Then that LORD came down in the cloud and stood there with him and proclaimed his name, the LORD.</a:t>
            </a:r>
          </a:p>
          <a:p>
            <a:pPr marL="0" indent="0">
              <a:buNone/>
            </a:pPr>
            <a:r>
              <a:rPr lang="en-CA" sz="2800" i="1" dirty="0"/>
              <a:t>6.  And he passed in front of Moses, proclaiming, </a:t>
            </a:r>
            <a:r>
              <a:rPr lang="en-CA" sz="2800" b="1" i="1" u="sng" dirty="0"/>
              <a:t>‘The LORD, the LORD, the compassionate and gracious God, slow to anger, abounding in love and faithfulness,</a:t>
            </a:r>
            <a:endParaRPr lang="en-CA" sz="2800" i="1" dirty="0"/>
          </a:p>
          <a:p>
            <a:pPr marL="0" indent="0">
              <a:buNone/>
            </a:pPr>
            <a:r>
              <a:rPr lang="en-CA" sz="2800" i="1" dirty="0"/>
              <a:t>Exodus 34:5 – 6</a:t>
            </a:r>
          </a:p>
          <a:p>
            <a:pPr marL="0" indent="0">
              <a:buNone/>
            </a:pPr>
            <a:r>
              <a:rPr lang="en-CA" sz="2800" i="1" dirty="0"/>
              <a:t>(cf. Numbers 14:11; Psalm 86:13)</a:t>
            </a:r>
            <a:endParaRPr lang="en-CA" sz="2800" dirty="0">
              <a:solidFill>
                <a:schemeClr val="tx1"/>
              </a:solidFill>
            </a:endParaRP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0308D749-5984-4BB8-A788-A85D24304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rgbClr val="B31166"/>
              </a:solidFill>
            </a:endParaRP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95B8172D-A4C8-41B4-8991-78BBEC403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7718854" y="6391839"/>
            <a:ext cx="2997637" cy="30479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b="1" dirty="0">
              <a:solidFill>
                <a:srgbClr val="B311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6732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42000"/>
                <a:hueMod val="42000"/>
                <a:satMod val="124000"/>
                <a:lumMod val="62000"/>
              </a:schemeClr>
              <a:schemeClr val="bg2">
                <a:tint val="96000"/>
                <a:satMod val="13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314C310-850D-4491-AA52-C75BEA68B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4EC3799-3F52-48CE-85CC-83AED368E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3FC2939-BF10-4CBC-904B-74A17D4B9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266B6D5D-11B6-40A6-9CEF-F0B0D104C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247" y="1085549"/>
            <a:ext cx="3430947" cy="4686903"/>
          </a:xfrm>
        </p:spPr>
        <p:txBody>
          <a:bodyPr anchor="ctr">
            <a:normAutofit/>
          </a:bodyPr>
          <a:lstStyle/>
          <a:p>
            <a:pPr algn="ctr"/>
            <a:r>
              <a:rPr lang="en-CA" b="1" i="0" u="none" strike="noStrike" baseline="0" dirty="0">
                <a:solidFill>
                  <a:schemeClr val="tx1"/>
                </a:solidFill>
              </a:rPr>
              <a:t>II. THE SELF-CONTROL &amp; LOVE OF THE LORD</a:t>
            </a:r>
            <a:br>
              <a:rPr lang="en-CA" b="1" i="0" u="none" strike="noStrike" baseline="0" dirty="0">
                <a:solidFill>
                  <a:schemeClr val="tx1"/>
                </a:solidFill>
              </a:rPr>
            </a:br>
            <a:r>
              <a:rPr lang="en-CA" b="1" i="0" u="none" strike="noStrike" baseline="0" dirty="0">
                <a:solidFill>
                  <a:schemeClr val="tx1"/>
                </a:solidFill>
              </a:rPr>
              <a:t>(Joel 2:13c)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89E20C7-BB50-4317-93C7-90C8ED80B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930986"/>
            <a:ext cx="0" cy="3200400"/>
          </a:xfrm>
          <a:prstGeom prst="line">
            <a:avLst/>
          </a:prstGeom>
          <a:ln w="1587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643EC-38F3-4B4F-B850-87C5F427E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9785" y="1085549"/>
            <a:ext cx="6862614" cy="4686903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CA" sz="2800" i="1" dirty="0"/>
              <a:t>7.  Maintaining love to thousands, and forgiving wickedness, rebellion and sin.  Yet he does not leave the guilty unpunished; he punishes the children and their children for the sin of the fathers to the third and fourth generation.’”</a:t>
            </a:r>
          </a:p>
          <a:p>
            <a:pPr marL="0" indent="0">
              <a:buNone/>
            </a:pPr>
            <a:r>
              <a:rPr lang="en-CA" sz="2800" i="1" dirty="0"/>
              <a:t>										Exodus 34:7</a:t>
            </a:r>
          </a:p>
          <a:p>
            <a:pPr marL="0" indent="0">
              <a:buNone/>
            </a:pPr>
            <a:r>
              <a:rPr lang="en-CA" sz="2800" i="1" dirty="0"/>
              <a:t>		 (cf. Numbers 14:11; Psalm 86:13)</a:t>
            </a:r>
            <a:endParaRPr lang="en-CA" sz="2800" dirty="0">
              <a:solidFill>
                <a:schemeClr val="tx1"/>
              </a:solidFill>
            </a:endParaRP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0308D749-5984-4BB8-A788-A85D24304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rgbClr val="B31166"/>
              </a:solidFill>
            </a:endParaRP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95B8172D-A4C8-41B4-8991-78BBEC403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7718854" y="6391839"/>
            <a:ext cx="2997637" cy="30479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b="1" dirty="0">
              <a:solidFill>
                <a:srgbClr val="B311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861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42000"/>
                <a:hueMod val="42000"/>
                <a:satMod val="124000"/>
                <a:lumMod val="62000"/>
              </a:schemeClr>
              <a:schemeClr val="bg2">
                <a:tint val="96000"/>
                <a:satMod val="13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314C310-850D-4491-AA52-C75BEA68B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4EC3799-3F52-48CE-85CC-83AED368E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3FC2939-BF10-4CBC-904B-74A17D4B9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266B6D5D-11B6-40A6-9CEF-F0B0D104C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247" y="1085549"/>
            <a:ext cx="3430947" cy="4686903"/>
          </a:xfrm>
        </p:spPr>
        <p:txBody>
          <a:bodyPr anchor="ctr">
            <a:normAutofit/>
          </a:bodyPr>
          <a:lstStyle/>
          <a:p>
            <a:pPr algn="ctr"/>
            <a:r>
              <a:rPr lang="en-CA" b="1" i="0" u="none" strike="noStrike" baseline="0" dirty="0">
                <a:solidFill>
                  <a:schemeClr val="tx1"/>
                </a:solidFill>
              </a:rPr>
              <a:t>II. THE SELF-CONTROL &amp; LOVE OF THE LORD </a:t>
            </a:r>
            <a:br>
              <a:rPr lang="en-CA" b="1" i="0" u="none" strike="noStrike" baseline="0" dirty="0">
                <a:solidFill>
                  <a:schemeClr val="tx1"/>
                </a:solidFill>
              </a:rPr>
            </a:br>
            <a:r>
              <a:rPr lang="en-CA" b="1" i="0" u="none" strike="noStrike" baseline="0" dirty="0">
                <a:solidFill>
                  <a:schemeClr val="tx1"/>
                </a:solidFill>
              </a:rPr>
              <a:t>(Joel 2:13c)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89E20C7-BB50-4317-93C7-90C8ED80B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930986"/>
            <a:ext cx="0" cy="3200400"/>
          </a:xfrm>
          <a:prstGeom prst="line">
            <a:avLst/>
          </a:prstGeom>
          <a:ln w="1587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643EC-38F3-4B4F-B850-87C5F427E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9785" y="1085549"/>
            <a:ext cx="6862614" cy="4686903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CA" sz="3000" i="1" dirty="0"/>
              <a:t>“You shall not make for yourself an image in the form of anything in heaven above or on the earth beneath or in the waters below. </a:t>
            </a:r>
          </a:p>
          <a:p>
            <a:pPr marL="0" indent="0">
              <a:buNone/>
            </a:pPr>
            <a:r>
              <a:rPr lang="en-CA" sz="3000" i="1" dirty="0"/>
              <a:t>5. You shall not bow down to them or worship them; for I, the Lord your God, am a jealous God, punishing the children for the sin of the parents to the third and fourth generation </a:t>
            </a:r>
            <a:r>
              <a:rPr lang="en-CA" sz="3000" i="1" u="sng" dirty="0"/>
              <a:t>of those who hate me</a:t>
            </a:r>
            <a:r>
              <a:rPr lang="en-CA" sz="3000" i="1" dirty="0"/>
              <a:t>, </a:t>
            </a:r>
          </a:p>
          <a:p>
            <a:pPr marL="0" indent="0">
              <a:buNone/>
            </a:pPr>
            <a:r>
              <a:rPr lang="en-CA" sz="3000" i="1" dirty="0"/>
              <a:t>									Exodus 20:4-5</a:t>
            </a:r>
            <a:endParaRPr lang="en-CA" sz="3000" dirty="0">
              <a:solidFill>
                <a:schemeClr val="tx1"/>
              </a:solidFill>
            </a:endParaRP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0308D749-5984-4BB8-A788-A85D24304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rgbClr val="B31166"/>
              </a:solidFill>
            </a:endParaRP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95B8172D-A4C8-41B4-8991-78BBEC403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7718854" y="6391839"/>
            <a:ext cx="2997637" cy="30479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b="1" dirty="0">
              <a:solidFill>
                <a:srgbClr val="B311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0637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42000"/>
                <a:hueMod val="42000"/>
                <a:satMod val="124000"/>
                <a:lumMod val="62000"/>
              </a:schemeClr>
              <a:schemeClr val="bg2">
                <a:tint val="96000"/>
                <a:satMod val="13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314C310-850D-4491-AA52-C75BEA68B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4EC3799-3F52-48CE-85CC-83AED368E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3FC2939-BF10-4CBC-904B-74A17D4B9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266B6D5D-11B6-40A6-9CEF-F0B0D104C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247" y="1085549"/>
            <a:ext cx="3430947" cy="4686903"/>
          </a:xfrm>
        </p:spPr>
        <p:txBody>
          <a:bodyPr anchor="ctr">
            <a:normAutofit/>
          </a:bodyPr>
          <a:lstStyle/>
          <a:p>
            <a:pPr algn="ctr"/>
            <a:r>
              <a:rPr lang="en-CA" b="1" i="0" u="none" strike="noStrike" baseline="0" dirty="0">
                <a:solidFill>
                  <a:schemeClr val="tx1"/>
                </a:solidFill>
              </a:rPr>
              <a:t>II. THE SELF-CONTROL &amp; LOVE OF THE LORD</a:t>
            </a:r>
            <a:br>
              <a:rPr lang="en-CA" b="1" i="0" u="none" strike="noStrike" baseline="0" dirty="0">
                <a:solidFill>
                  <a:schemeClr val="tx1"/>
                </a:solidFill>
              </a:rPr>
            </a:br>
            <a:r>
              <a:rPr lang="en-CA" b="1" i="0" u="none" strike="noStrike" baseline="0" dirty="0">
                <a:solidFill>
                  <a:schemeClr val="tx1"/>
                </a:solidFill>
              </a:rPr>
              <a:t>(Joel 2:13c)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89E20C7-BB50-4317-93C7-90C8ED80B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930986"/>
            <a:ext cx="0" cy="3200400"/>
          </a:xfrm>
          <a:prstGeom prst="line">
            <a:avLst/>
          </a:prstGeom>
          <a:ln w="1587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643EC-38F3-4B4F-B850-87C5F427E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9785" y="1085549"/>
            <a:ext cx="6862614" cy="4686903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CA" sz="3200" i="1" dirty="0"/>
              <a:t>6. but showing love to a thousand generations of those who love me and keep my commandments.</a:t>
            </a:r>
          </a:p>
          <a:p>
            <a:pPr marL="0" indent="0">
              <a:buNone/>
            </a:pPr>
            <a:r>
              <a:rPr lang="en-CA" sz="3200" i="1" dirty="0"/>
              <a:t>									Exodus 20:6</a:t>
            </a:r>
            <a:endParaRPr lang="en-CA" sz="3200" dirty="0">
              <a:solidFill>
                <a:schemeClr val="tx1"/>
              </a:solidFill>
            </a:endParaRP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0308D749-5984-4BB8-A788-A85D24304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rgbClr val="B31166"/>
              </a:solidFill>
            </a:endParaRP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95B8172D-A4C8-41B4-8991-78BBEC403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7718854" y="6391839"/>
            <a:ext cx="2997637" cy="30479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b="1" dirty="0">
              <a:solidFill>
                <a:srgbClr val="B311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9020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42000"/>
                <a:hueMod val="42000"/>
                <a:satMod val="124000"/>
                <a:lumMod val="62000"/>
              </a:schemeClr>
              <a:schemeClr val="bg2">
                <a:tint val="96000"/>
                <a:satMod val="13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314C310-850D-4491-AA52-C75BEA68B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4EC3799-3F52-48CE-85CC-83AED368E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3FC2939-BF10-4CBC-904B-74A17D4B9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266B6D5D-11B6-40A6-9CEF-F0B0D104C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247" y="1085549"/>
            <a:ext cx="3430947" cy="4686903"/>
          </a:xfrm>
        </p:spPr>
        <p:txBody>
          <a:bodyPr anchor="ctr">
            <a:normAutofit/>
          </a:bodyPr>
          <a:lstStyle/>
          <a:p>
            <a:pPr algn="ctr"/>
            <a:r>
              <a:rPr lang="en-CA" b="1" i="0" u="none" strike="noStrike" baseline="0" dirty="0">
                <a:solidFill>
                  <a:schemeClr val="tx1"/>
                </a:solidFill>
              </a:rPr>
              <a:t>II. THE SELF-CONTROL &amp; LOVE OF THE LORD</a:t>
            </a:r>
            <a:br>
              <a:rPr lang="en-CA" b="1" i="0" u="none" strike="noStrike" baseline="0" dirty="0">
                <a:solidFill>
                  <a:schemeClr val="tx1"/>
                </a:solidFill>
              </a:rPr>
            </a:br>
            <a:r>
              <a:rPr lang="en-CA" b="1" i="0" u="none" strike="noStrike" baseline="0" dirty="0">
                <a:solidFill>
                  <a:schemeClr val="tx1"/>
                </a:solidFill>
              </a:rPr>
              <a:t>(Joel 2:13c)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89E20C7-BB50-4317-93C7-90C8ED80B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930986"/>
            <a:ext cx="0" cy="3200400"/>
          </a:xfrm>
          <a:prstGeom prst="line">
            <a:avLst/>
          </a:prstGeom>
          <a:ln w="1587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643EC-38F3-4B4F-B850-87C5F427E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9785" y="1085549"/>
            <a:ext cx="6862614" cy="4686903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CA" sz="3200" i="1" dirty="0"/>
              <a:t>“Yet he was merciful; he forgave their iniquities and did not destroy them.  </a:t>
            </a:r>
            <a:r>
              <a:rPr lang="en-CA" sz="3200" b="1" i="1" u="sng" dirty="0"/>
              <a:t>Time after time he restrained his anger and did not stir up his full wrath.</a:t>
            </a:r>
            <a:r>
              <a:rPr lang="en-CA" sz="3200" b="1" i="1" dirty="0"/>
              <a:t>”</a:t>
            </a:r>
            <a:endParaRPr lang="en-CA" sz="3200" i="1" dirty="0"/>
          </a:p>
          <a:p>
            <a:pPr marL="0" indent="0">
              <a:buNone/>
            </a:pPr>
            <a:r>
              <a:rPr lang="en-CA" sz="3200" i="1" dirty="0"/>
              <a:t>									Psalm 78:38</a:t>
            </a:r>
            <a:endParaRPr lang="en-CA" sz="3200" dirty="0">
              <a:solidFill>
                <a:schemeClr val="tx1"/>
              </a:solidFill>
            </a:endParaRP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0308D749-5984-4BB8-A788-A85D24304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rgbClr val="B31166"/>
              </a:solidFill>
            </a:endParaRP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95B8172D-A4C8-41B4-8991-78BBEC403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7718854" y="6391839"/>
            <a:ext cx="2997637" cy="30479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b="1" dirty="0">
              <a:solidFill>
                <a:srgbClr val="B311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3942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42000"/>
                <a:hueMod val="42000"/>
                <a:satMod val="124000"/>
                <a:lumMod val="62000"/>
              </a:schemeClr>
              <a:schemeClr val="bg2">
                <a:tint val="96000"/>
                <a:satMod val="13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314C310-850D-4491-AA52-C75BEA68B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4EC3799-3F52-48CE-85CC-83AED368E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3FC2939-BF10-4CBC-904B-74A17D4B9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266B6D5D-11B6-40A6-9CEF-F0B0D104C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247" y="1085549"/>
            <a:ext cx="3430947" cy="4686903"/>
          </a:xfrm>
        </p:spPr>
        <p:txBody>
          <a:bodyPr anchor="ctr">
            <a:normAutofit/>
          </a:bodyPr>
          <a:lstStyle/>
          <a:p>
            <a:pPr algn="ctr"/>
            <a:r>
              <a:rPr lang="en-CA" b="1" i="0" u="none" strike="noStrike" baseline="0" dirty="0">
                <a:solidFill>
                  <a:schemeClr val="tx1"/>
                </a:solidFill>
              </a:rPr>
              <a:t>II. THE SELF-CONTROL &amp; LOVE OF THE LORD</a:t>
            </a:r>
            <a:br>
              <a:rPr lang="en-CA" b="1" i="0" u="none" strike="noStrike" baseline="0" dirty="0">
                <a:solidFill>
                  <a:schemeClr val="tx1"/>
                </a:solidFill>
              </a:rPr>
            </a:br>
            <a:r>
              <a:rPr lang="en-CA" b="1" i="0" u="none" strike="noStrike" baseline="0" dirty="0">
                <a:solidFill>
                  <a:schemeClr val="tx1"/>
                </a:solidFill>
              </a:rPr>
              <a:t>(Joel 2:13c)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89E20C7-BB50-4317-93C7-90C8ED80B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930986"/>
            <a:ext cx="0" cy="3200400"/>
          </a:xfrm>
          <a:prstGeom prst="line">
            <a:avLst/>
          </a:prstGeom>
          <a:ln w="1587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643EC-38F3-4B4F-B850-87C5F427E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9785" y="1085549"/>
            <a:ext cx="6862614" cy="4686903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CA" sz="3600" dirty="0"/>
              <a:t>We can </a:t>
            </a:r>
            <a:r>
              <a:rPr lang="en-CA" sz="3600" b="1" dirty="0"/>
              <a:t>express anger</a:t>
            </a:r>
            <a:r>
              <a:rPr lang="en-CA" sz="3600" dirty="0"/>
              <a:t>,</a:t>
            </a:r>
          </a:p>
          <a:p>
            <a:pPr marL="0" indent="0" algn="ctr">
              <a:buNone/>
            </a:pPr>
            <a:r>
              <a:rPr lang="en-CA" sz="3600" dirty="0"/>
              <a:t> </a:t>
            </a:r>
            <a:r>
              <a:rPr lang="en-CA" sz="3600" b="1" dirty="0"/>
              <a:t>repress anger</a:t>
            </a:r>
            <a:r>
              <a:rPr lang="en-CA" sz="3600" dirty="0"/>
              <a:t>,</a:t>
            </a:r>
          </a:p>
          <a:p>
            <a:pPr marL="0" indent="0" algn="ctr">
              <a:buNone/>
            </a:pPr>
            <a:r>
              <a:rPr lang="en-CA" sz="3600" dirty="0"/>
              <a:t>or </a:t>
            </a:r>
            <a:r>
              <a:rPr lang="en-CA" sz="3600" b="1" dirty="0"/>
              <a:t>confess our anger</a:t>
            </a:r>
            <a:r>
              <a:rPr lang="en-CA" sz="3600" dirty="0"/>
              <a:t>.</a:t>
            </a:r>
            <a:endParaRPr lang="en-CA" sz="3600" dirty="0">
              <a:solidFill>
                <a:schemeClr val="tx1"/>
              </a:solidFill>
            </a:endParaRP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0308D749-5984-4BB8-A788-A85D24304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rgbClr val="B31166"/>
              </a:solidFill>
            </a:endParaRP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95B8172D-A4C8-41B4-8991-78BBEC403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7718854" y="6391839"/>
            <a:ext cx="2997637" cy="30479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b="1" dirty="0">
              <a:solidFill>
                <a:srgbClr val="B311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2888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42000"/>
                <a:hueMod val="42000"/>
                <a:satMod val="124000"/>
                <a:lumMod val="62000"/>
              </a:schemeClr>
              <a:schemeClr val="bg2">
                <a:tint val="96000"/>
                <a:satMod val="13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314C310-850D-4491-AA52-C75BEA68B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4EC3799-3F52-48CE-85CC-83AED368E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3FC2939-BF10-4CBC-904B-74A17D4B9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266B6D5D-11B6-40A6-9CEF-F0B0D104C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247" y="1085549"/>
            <a:ext cx="3430947" cy="4686903"/>
          </a:xfrm>
        </p:spPr>
        <p:txBody>
          <a:bodyPr anchor="ctr">
            <a:normAutofit/>
          </a:bodyPr>
          <a:lstStyle/>
          <a:p>
            <a:pPr algn="ctr"/>
            <a:r>
              <a:rPr lang="en-CA" b="1" i="0" u="none" strike="noStrike" baseline="0" dirty="0">
                <a:solidFill>
                  <a:schemeClr val="tx1"/>
                </a:solidFill>
              </a:rPr>
              <a:t>II. THE SELF-CONTROL &amp; LOVE OF THE LORD</a:t>
            </a:r>
            <a:br>
              <a:rPr lang="en-CA" b="1" i="0" u="none" strike="noStrike" baseline="0" dirty="0">
                <a:solidFill>
                  <a:schemeClr val="tx1"/>
                </a:solidFill>
              </a:rPr>
            </a:br>
            <a:r>
              <a:rPr lang="en-CA" b="1" i="0" u="none" strike="noStrike" baseline="0" dirty="0">
                <a:solidFill>
                  <a:schemeClr val="tx1"/>
                </a:solidFill>
              </a:rPr>
              <a:t>(Joel 2:13c)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89E20C7-BB50-4317-93C7-90C8ED80B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930986"/>
            <a:ext cx="0" cy="3200400"/>
          </a:xfrm>
          <a:prstGeom prst="line">
            <a:avLst/>
          </a:prstGeom>
          <a:ln w="1587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643EC-38F3-4B4F-B850-87C5F427E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9785" y="1085549"/>
            <a:ext cx="6862614" cy="4686903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CA" sz="2800" i="1" dirty="0"/>
              <a:t>14. </a:t>
            </a:r>
            <a:r>
              <a:rPr lang="en-CA" sz="2800" b="1" i="1" u="sng" dirty="0"/>
              <a:t>The LORD confides in those who fear him; he makes his covenant known to them</a:t>
            </a:r>
            <a:r>
              <a:rPr lang="en-CA" sz="2800" b="1" i="1" dirty="0"/>
              <a:t>.</a:t>
            </a:r>
            <a:r>
              <a:rPr lang="en-CA" sz="2800" i="1" dirty="0"/>
              <a:t> </a:t>
            </a:r>
          </a:p>
          <a:p>
            <a:pPr marL="0" indent="0">
              <a:buNone/>
            </a:pPr>
            <a:r>
              <a:rPr lang="en-CA" sz="2800" i="1" dirty="0"/>
              <a:t>15.  My eyes are ever on the LORD, for only he will release my feet from the snare. </a:t>
            </a:r>
          </a:p>
          <a:p>
            <a:pPr marL="0" indent="0">
              <a:buNone/>
            </a:pPr>
            <a:r>
              <a:rPr lang="en-CA" sz="2800" i="1" dirty="0"/>
              <a:t>16.  Turn to me and be gracious to me, for I am lonely and afflicted. </a:t>
            </a:r>
          </a:p>
          <a:p>
            <a:pPr marL="0" indent="0">
              <a:buNone/>
            </a:pPr>
            <a:r>
              <a:rPr lang="en-CA" sz="2800" i="1" dirty="0"/>
              <a:t>17.  The troubles of my heart have multiplied; free me from my anguish. </a:t>
            </a:r>
          </a:p>
          <a:p>
            <a:pPr marL="0" indent="0">
              <a:buNone/>
            </a:pPr>
            <a:r>
              <a:rPr lang="en-CA" sz="2800" i="1" dirty="0"/>
              <a:t>								Psalm 25:14-17</a:t>
            </a:r>
            <a:endParaRPr lang="en-CA" sz="2800" dirty="0">
              <a:solidFill>
                <a:schemeClr val="tx1"/>
              </a:solidFill>
            </a:endParaRP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0308D749-5984-4BB8-A788-A85D24304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rgbClr val="B31166"/>
              </a:solidFill>
            </a:endParaRP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95B8172D-A4C8-41B4-8991-78BBEC403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7718854" y="6391839"/>
            <a:ext cx="2997637" cy="30479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b="1" dirty="0">
              <a:solidFill>
                <a:srgbClr val="B311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6992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42000"/>
                <a:hueMod val="42000"/>
                <a:satMod val="124000"/>
                <a:lumMod val="62000"/>
              </a:schemeClr>
              <a:schemeClr val="bg2">
                <a:tint val="96000"/>
                <a:satMod val="13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314C310-850D-4491-AA52-C75BEA68B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4EC3799-3F52-48CE-85CC-83AED368E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3FC2939-BF10-4CBC-904B-74A17D4B9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266B6D5D-11B6-40A6-9CEF-F0B0D104C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247" y="1085549"/>
            <a:ext cx="3430947" cy="4686903"/>
          </a:xfrm>
        </p:spPr>
        <p:txBody>
          <a:bodyPr anchor="ctr">
            <a:normAutofit/>
          </a:bodyPr>
          <a:lstStyle/>
          <a:p>
            <a:pPr algn="ctr"/>
            <a:r>
              <a:rPr lang="en-CA" b="1" i="0" u="none" strike="noStrike" baseline="0" dirty="0">
                <a:solidFill>
                  <a:schemeClr val="tx1"/>
                </a:solidFill>
              </a:rPr>
              <a:t>II. THE SELF-CONTROL &amp; LOVE OF THE LORD</a:t>
            </a:r>
            <a:br>
              <a:rPr lang="en-CA" b="1" i="0" u="none" strike="noStrike" baseline="0" dirty="0">
                <a:solidFill>
                  <a:schemeClr val="tx1"/>
                </a:solidFill>
              </a:rPr>
            </a:br>
            <a:r>
              <a:rPr lang="en-CA" b="1" i="0" u="none" strike="noStrike" baseline="0" dirty="0">
                <a:solidFill>
                  <a:schemeClr val="tx1"/>
                </a:solidFill>
              </a:rPr>
              <a:t>(Joel 2:13c)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89E20C7-BB50-4317-93C7-90C8ED80B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930986"/>
            <a:ext cx="0" cy="3200400"/>
          </a:xfrm>
          <a:prstGeom prst="line">
            <a:avLst/>
          </a:prstGeom>
          <a:ln w="1587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643EC-38F3-4B4F-B850-87C5F427E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9785" y="1085549"/>
            <a:ext cx="6862614" cy="4686903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CA" sz="2800" i="1" dirty="0"/>
              <a:t>18.  Look upon my affliction and my distress and take away all my sins. </a:t>
            </a:r>
          </a:p>
          <a:p>
            <a:pPr marL="0" indent="0">
              <a:buNone/>
            </a:pPr>
            <a:r>
              <a:rPr lang="en-CA" sz="2800" b="1" i="1" dirty="0"/>
              <a:t>19.  See how my enemies have increased and how fiercely they hate me!</a:t>
            </a:r>
          </a:p>
          <a:p>
            <a:pPr marL="0" indent="0">
              <a:buNone/>
            </a:pPr>
            <a:r>
              <a:rPr lang="en-CA" sz="2800" b="1" i="1" dirty="0"/>
              <a:t>20.  Guard my life and rescue me; let me not be put to shame, for I take refuge in you. </a:t>
            </a:r>
          </a:p>
          <a:p>
            <a:pPr marL="0" indent="0">
              <a:buNone/>
            </a:pPr>
            <a:r>
              <a:rPr lang="en-CA" sz="2800" b="1" i="1" dirty="0"/>
              <a:t>21.  May integrity and uprightness protect me, because my hope is in you.” </a:t>
            </a:r>
            <a:endParaRPr lang="en-CA" sz="2800" i="1" dirty="0"/>
          </a:p>
          <a:p>
            <a:pPr marL="0" indent="0">
              <a:buNone/>
            </a:pPr>
            <a:r>
              <a:rPr lang="en-CA" sz="2800" i="1" dirty="0"/>
              <a:t>									Psalm 25:14-21</a:t>
            </a:r>
            <a:endParaRPr lang="en-CA" sz="2800" dirty="0">
              <a:solidFill>
                <a:schemeClr val="tx1"/>
              </a:solidFill>
            </a:endParaRP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0308D749-5984-4BB8-A788-A85D24304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rgbClr val="B31166"/>
              </a:solidFill>
            </a:endParaRP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95B8172D-A4C8-41B4-8991-78BBEC403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7718854" y="6391839"/>
            <a:ext cx="2997637" cy="30479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b="1" dirty="0">
              <a:solidFill>
                <a:srgbClr val="B311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7804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63B918C-605E-4767-B8B8-07EE8E5149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7A15320-BE68-4368-9AEC-EB121AA1D0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397429F-B09A-4755-85D6-5EF9C8EC1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E79C0060-574D-48A1-896F-3BFA9E1D9A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42DA2D2-7E39-48E7-956A-5C5702872C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08AB3D2-317E-4043-A5BE-6D078F589F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7BE6F4C2-B396-47DA-9B43-7CBC55B98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2099893-51D2-4FDD-A8B8-99DE6A1F9C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9B387B19-E01F-4F0A-A984-04315236E1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994735CE-14A3-4759-8BDD-55844E0DA9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CD1763A-E8CE-4920-B58C-F41A62C866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>
              <a:extLst>
                <a:ext uri="{FF2B5EF4-FFF2-40B4-BE49-F238E27FC236}">
                  <a16:creationId xmlns:a16="http://schemas.microsoft.com/office/drawing/2014/main" id="{3C445311-D23D-4257-8441-7D9AE2DDBF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CA" sz="3200" b="1" i="0" u="none" strike="noStrike" baseline="0">
                <a:solidFill>
                  <a:srgbClr val="EBEBEB"/>
                </a:solidFill>
              </a:rPr>
              <a:t>III. THE KINDNESS OF THE LORD (Joel 2:14)</a:t>
            </a:r>
            <a:endParaRPr lang="en-US" sz="3200">
              <a:solidFill>
                <a:srgbClr val="EBEBEB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643EC-38F3-4B4F-B850-87C5F427E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6" y="437513"/>
            <a:ext cx="6368523" cy="595432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CA" sz="3200" i="1" dirty="0"/>
              <a:t>“Who knows, He might turn and relent, And leave a blessing behind Him, Resulting in a grain offering and a drink offering For the LORD your God.”</a:t>
            </a:r>
          </a:p>
          <a:p>
            <a:pPr marL="0" indent="0">
              <a:buNone/>
            </a:pPr>
            <a:r>
              <a:rPr lang="en-CA" sz="3200" i="1" dirty="0"/>
              <a:t>							Joel 2:14 NASB</a:t>
            </a:r>
          </a:p>
        </p:txBody>
      </p:sp>
    </p:spTree>
    <p:extLst>
      <p:ext uri="{BB962C8B-B14F-4D97-AF65-F5344CB8AC3E}">
        <p14:creationId xmlns:p14="http://schemas.microsoft.com/office/powerpoint/2010/main" val="3681951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12E451E-151A-4910-BF41-6A040B659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296EFE4-A70C-4388-9A15-3F657B661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250" y="473745"/>
            <a:ext cx="11227090" cy="5902829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063" y="4346828"/>
            <a:ext cx="8761413" cy="898674"/>
          </a:xfrm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CA" sz="6600" b="1" i="0" u="none" strike="noStrike" baseline="0" dirty="0">
                <a:solidFill>
                  <a:schemeClr val="tx2"/>
                </a:solidFill>
              </a:rPr>
              <a:t>What Should </a:t>
            </a:r>
            <a:br>
              <a:rPr lang="en-CA" sz="6600" b="1" i="0" u="none" strike="noStrike" baseline="0" dirty="0">
                <a:solidFill>
                  <a:schemeClr val="tx2"/>
                </a:solidFill>
              </a:rPr>
            </a:br>
            <a:r>
              <a:rPr lang="en-CA" sz="6600" b="1" i="0" u="none" strike="noStrike" baseline="0" dirty="0">
                <a:solidFill>
                  <a:schemeClr val="tx2"/>
                </a:solidFill>
              </a:rPr>
              <a:t>Compel Us to Rend Our Hearts</a:t>
            </a:r>
            <a:br>
              <a:rPr lang="en-CA" sz="6600" b="1" i="0" u="none" strike="noStrike" baseline="0" dirty="0">
                <a:solidFill>
                  <a:schemeClr val="tx2"/>
                </a:solidFill>
              </a:rPr>
            </a:br>
            <a:r>
              <a:rPr lang="en-CA" sz="6600" b="1" i="0" u="none" strike="noStrike" baseline="0" dirty="0">
                <a:solidFill>
                  <a:schemeClr val="tx2"/>
                </a:solidFill>
              </a:rPr>
              <a:t>Before the Lord?</a:t>
            </a:r>
            <a:endParaRPr lang="en-US" sz="6600" dirty="0">
              <a:solidFill>
                <a:schemeClr val="tx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5EBAFC-9388-432A-BCFD-EEA2F410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642628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92" y="639184"/>
            <a:ext cx="9370970" cy="1077229"/>
          </a:xfrm>
        </p:spPr>
        <p:txBody>
          <a:bodyPr>
            <a:noAutofit/>
          </a:bodyPr>
          <a:lstStyle/>
          <a:p>
            <a:pPr algn="l"/>
            <a:r>
              <a:rPr lang="en-CA" sz="4000" b="1" i="0" u="none" strike="noStrike" baseline="0" dirty="0"/>
              <a:t>I. THE GRACE &amp; COMPASSION</a:t>
            </a:r>
            <a:br>
              <a:rPr lang="en-CA" sz="4000" b="1" i="0" u="none" strike="noStrike" baseline="0" dirty="0"/>
            </a:br>
            <a:r>
              <a:rPr lang="en-CA" sz="4000" b="1" i="0" u="none" strike="noStrike" baseline="0" dirty="0"/>
              <a:t>OF THE LORD (Joel 2:13b)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643EC-38F3-4B4F-B850-87C5F427E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7730" y="2547686"/>
            <a:ext cx="7796540" cy="39978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3600" b="1" dirty="0">
                <a:solidFill>
                  <a:schemeClr val="tx2"/>
                </a:solidFill>
              </a:rPr>
              <a:t>Grace</a:t>
            </a:r>
            <a:r>
              <a:rPr lang="en-CA" sz="3600" dirty="0"/>
              <a:t> is described in the Bible as: </a:t>
            </a:r>
          </a:p>
          <a:p>
            <a:r>
              <a:rPr lang="en-CA" sz="3600" b="1" dirty="0"/>
              <a:t>All-abundant</a:t>
            </a:r>
            <a:r>
              <a:rPr lang="en-CA" sz="3600" dirty="0"/>
              <a:t> (Romans 5:15–20); </a:t>
            </a:r>
          </a:p>
          <a:p>
            <a:r>
              <a:rPr lang="en-CA" sz="3600" b="1" dirty="0"/>
              <a:t>All-sufficient</a:t>
            </a:r>
            <a:r>
              <a:rPr lang="en-CA" sz="3600" dirty="0"/>
              <a:t> (II Corinthians 12:9); </a:t>
            </a:r>
          </a:p>
          <a:p>
            <a:r>
              <a:rPr lang="en-CA" sz="3600" b="1" dirty="0"/>
              <a:t>Glorious</a:t>
            </a:r>
            <a:r>
              <a:rPr lang="en-CA" sz="3600" dirty="0"/>
              <a:t> (Ephesians 1:6); </a:t>
            </a:r>
          </a:p>
        </p:txBody>
      </p:sp>
    </p:spTree>
    <p:extLst>
      <p:ext uri="{BB962C8B-B14F-4D97-AF65-F5344CB8AC3E}">
        <p14:creationId xmlns:p14="http://schemas.microsoft.com/office/powerpoint/2010/main" val="134773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92" y="639184"/>
            <a:ext cx="9370970" cy="1077229"/>
          </a:xfrm>
        </p:spPr>
        <p:txBody>
          <a:bodyPr>
            <a:noAutofit/>
          </a:bodyPr>
          <a:lstStyle/>
          <a:p>
            <a:pPr algn="l"/>
            <a:r>
              <a:rPr lang="en-CA" sz="4000" b="1" i="0" u="none" strike="noStrike" baseline="0" dirty="0"/>
              <a:t>I. THE GRACE &amp; COMPASSION</a:t>
            </a:r>
            <a:br>
              <a:rPr lang="en-CA" sz="4000" b="1" i="0" u="none" strike="noStrike" baseline="0" dirty="0"/>
            </a:br>
            <a:r>
              <a:rPr lang="en-CA" sz="4000" b="1" i="0" u="none" strike="noStrike" baseline="0" dirty="0"/>
              <a:t>OF THE LORD (Joel 2:13b)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643EC-38F3-4B4F-B850-87C5F427E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7730" y="2547686"/>
            <a:ext cx="7796540" cy="39978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3600" b="1" dirty="0">
                <a:solidFill>
                  <a:schemeClr val="tx2"/>
                </a:solidFill>
              </a:rPr>
              <a:t>Grace</a:t>
            </a:r>
            <a:r>
              <a:rPr lang="en-CA" sz="3600" dirty="0"/>
              <a:t> is described in the Bible as: </a:t>
            </a:r>
          </a:p>
          <a:p>
            <a:r>
              <a:rPr lang="en-CA" sz="3600" b="1" dirty="0"/>
              <a:t>Great</a:t>
            </a:r>
            <a:r>
              <a:rPr lang="en-CA" sz="3600" dirty="0"/>
              <a:t> (Acts 4:33); </a:t>
            </a:r>
          </a:p>
          <a:p>
            <a:r>
              <a:rPr lang="en-CA" sz="3600" b="1" dirty="0"/>
              <a:t>Manifold</a:t>
            </a:r>
            <a:r>
              <a:rPr lang="en-CA" sz="3600" dirty="0"/>
              <a:t> (1 Peter 4:10);</a:t>
            </a:r>
          </a:p>
          <a:p>
            <a:r>
              <a:rPr lang="en-CA" sz="3600" b="1" dirty="0"/>
              <a:t>Rich</a:t>
            </a:r>
            <a:r>
              <a:rPr lang="en-CA" sz="3600" dirty="0"/>
              <a:t> (Ephesians 2:4, 5); </a:t>
            </a:r>
          </a:p>
          <a:p>
            <a:r>
              <a:rPr lang="en-CA" sz="3600" b="1" dirty="0"/>
              <a:t>Undeserved</a:t>
            </a:r>
            <a:r>
              <a:rPr lang="en-CA" sz="3600" dirty="0"/>
              <a:t> (1 Timothy 1:12–16)</a:t>
            </a:r>
          </a:p>
        </p:txBody>
      </p:sp>
    </p:spTree>
    <p:extLst>
      <p:ext uri="{BB962C8B-B14F-4D97-AF65-F5344CB8AC3E}">
        <p14:creationId xmlns:p14="http://schemas.microsoft.com/office/powerpoint/2010/main" val="2171275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7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7" end="5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7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3">
                                            <p:txEl>
                                              <p:charRg st="37" end="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57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57" end="8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57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3">
                                            <p:txEl>
                                              <p:charRg st="57" end="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82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82" end="10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82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3">
                                            <p:txEl>
                                              <p:charRg st="82" end="10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08" end="1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08" end="13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08" end="13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500"/>
                                        <p:tgtEl>
                                          <p:spTgt spid="3">
                                            <p:txEl>
                                              <p:charRg st="108" end="1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92" y="639184"/>
            <a:ext cx="9370970" cy="1077229"/>
          </a:xfrm>
        </p:spPr>
        <p:txBody>
          <a:bodyPr>
            <a:noAutofit/>
          </a:bodyPr>
          <a:lstStyle/>
          <a:p>
            <a:pPr algn="l"/>
            <a:r>
              <a:rPr lang="en-CA" sz="3600" b="1" i="0" u="none" strike="noStrike" baseline="0" dirty="0"/>
              <a:t>I. THE GRACE &amp; COMPASSION</a:t>
            </a:r>
            <a:br>
              <a:rPr lang="en-CA" sz="3600" b="1" i="0" u="none" strike="noStrike" baseline="0" dirty="0"/>
            </a:br>
            <a:r>
              <a:rPr lang="en-CA" sz="3600" b="1" i="0" u="none" strike="noStrike" baseline="0" dirty="0"/>
              <a:t>OF THE LORD (Joel 2:13b)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643EC-38F3-4B4F-B850-87C5F427E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818" y="2547686"/>
            <a:ext cx="11323782" cy="39978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3600" i="1" dirty="0"/>
              <a:t>“The word of the LORD came to me:</a:t>
            </a:r>
          </a:p>
          <a:p>
            <a:pPr marL="0" indent="0">
              <a:buNone/>
            </a:pPr>
            <a:r>
              <a:rPr lang="en-CA" sz="3600" i="1" dirty="0"/>
              <a:t>2.  Son of man, speak to your countrymen and say to them: ‘When I bring the sword against the land, and the people of the land choose one of their men</a:t>
            </a:r>
            <a:r>
              <a:rPr lang="en-CA" sz="3600" b="1" i="1" dirty="0"/>
              <a:t> </a:t>
            </a:r>
            <a:r>
              <a:rPr lang="en-CA" sz="3600" b="1" i="1" u="sng" dirty="0"/>
              <a:t>and make him their watchman</a:t>
            </a:r>
            <a:r>
              <a:rPr lang="en-CA" sz="3600" i="1" u="sng" dirty="0"/>
              <a:t>,</a:t>
            </a:r>
            <a:endParaRPr lang="en-CA" sz="3600" i="1" dirty="0"/>
          </a:p>
          <a:p>
            <a:pPr marL="0" indent="0">
              <a:buNone/>
            </a:pPr>
            <a:r>
              <a:rPr lang="en-CA" sz="3600" i="1" dirty="0"/>
              <a:t>																	Ezekiel 33:1–2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35769395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92" y="639184"/>
            <a:ext cx="9370970" cy="1077229"/>
          </a:xfrm>
        </p:spPr>
        <p:txBody>
          <a:bodyPr>
            <a:noAutofit/>
          </a:bodyPr>
          <a:lstStyle/>
          <a:p>
            <a:pPr algn="l"/>
            <a:r>
              <a:rPr lang="en-CA" sz="3600" b="1" i="0" u="none" strike="noStrike" baseline="0" dirty="0"/>
              <a:t>I. THE GRACE &amp; COMPASSION</a:t>
            </a:r>
            <a:br>
              <a:rPr lang="en-CA" sz="3600" b="1" i="0" u="none" strike="noStrike" baseline="0" dirty="0"/>
            </a:br>
            <a:r>
              <a:rPr lang="en-CA" sz="3600" b="1" i="0" u="none" strike="noStrike" baseline="0" dirty="0"/>
              <a:t>OF THE LORD (Joel 2:13b)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643EC-38F3-4B4F-B850-87C5F427E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818" y="2547686"/>
            <a:ext cx="11323782" cy="39978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3600" i="1" dirty="0"/>
              <a:t>“The sacrifices of God are</a:t>
            </a:r>
            <a:r>
              <a:rPr lang="en-CA" sz="3600" b="1" i="1" dirty="0"/>
              <a:t> </a:t>
            </a:r>
            <a:r>
              <a:rPr lang="en-CA" sz="3600" b="1" i="1" u="sng" dirty="0"/>
              <a:t>a broken spirit; a broken and contrite heart</a:t>
            </a:r>
            <a:r>
              <a:rPr lang="en-CA" sz="3600" i="1" u="sng" dirty="0"/>
              <a:t>,</a:t>
            </a:r>
            <a:r>
              <a:rPr lang="en-CA" sz="3600" i="1" dirty="0"/>
              <a:t> O God, you will not despise.”</a:t>
            </a:r>
          </a:p>
          <a:p>
            <a:pPr marL="0" indent="0">
              <a:buNone/>
            </a:pPr>
            <a:r>
              <a:rPr lang="en-CA" sz="3600" i="1" dirty="0"/>
              <a:t>																	Psalm 51:17</a:t>
            </a:r>
            <a:endParaRPr lang="en-CA" sz="3600" dirty="0"/>
          </a:p>
          <a:p>
            <a:pPr marL="0" indent="0">
              <a:buNone/>
            </a:pP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95220308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92" y="639184"/>
            <a:ext cx="9370970" cy="1077229"/>
          </a:xfrm>
        </p:spPr>
        <p:txBody>
          <a:bodyPr>
            <a:noAutofit/>
          </a:bodyPr>
          <a:lstStyle/>
          <a:p>
            <a:pPr algn="l"/>
            <a:r>
              <a:rPr lang="en-CA" sz="3600" b="1" i="0" u="none" strike="noStrike" baseline="0" dirty="0"/>
              <a:t>I. THE GRACE &amp; COMPASSION</a:t>
            </a:r>
            <a:br>
              <a:rPr lang="en-CA" sz="3600" b="1" i="0" u="none" strike="noStrike" baseline="0" dirty="0"/>
            </a:br>
            <a:r>
              <a:rPr lang="en-CA" sz="3600" b="1" i="0" u="none" strike="noStrike" baseline="0" dirty="0"/>
              <a:t>OF THE LORD (Joel 2:13b)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643EC-38F3-4B4F-B850-87C5F427E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818" y="2547686"/>
            <a:ext cx="11323782" cy="39978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3600" b="1" i="1" dirty="0"/>
              <a:t>“</a:t>
            </a:r>
            <a:r>
              <a:rPr lang="en-CA" sz="3600" b="1" i="1" u="sng" dirty="0"/>
              <a:t>When I kept silent, my bones wasted away through my groaning all day long</a:t>
            </a:r>
            <a:r>
              <a:rPr lang="en-CA" sz="3600" i="1" u="sng" dirty="0"/>
              <a:t>.</a:t>
            </a:r>
            <a:endParaRPr lang="en-CA" sz="3600" i="1" dirty="0"/>
          </a:p>
          <a:p>
            <a:pPr marL="0" indent="0">
              <a:buNone/>
            </a:pPr>
            <a:r>
              <a:rPr lang="en-CA" sz="3600" i="1" dirty="0"/>
              <a:t>4.  For day and night your hand was heavy upon me; my strength was sapped as in the heat of summer.</a:t>
            </a:r>
            <a:r>
              <a:rPr lang="en-CA" sz="3600" b="1" i="1" dirty="0"/>
              <a:t>”</a:t>
            </a:r>
          </a:p>
          <a:p>
            <a:pPr marL="0" indent="0">
              <a:buNone/>
            </a:pPr>
            <a:r>
              <a:rPr lang="en-CA" sz="3600" i="1" dirty="0"/>
              <a:t>																	Psalm 32:3 – 4</a:t>
            </a:r>
            <a:endParaRPr lang="en-CA" sz="3600" dirty="0"/>
          </a:p>
          <a:p>
            <a:pPr marL="0" indent="0">
              <a:buNone/>
            </a:pP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225929671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92" y="639184"/>
            <a:ext cx="9370970" cy="1077229"/>
          </a:xfrm>
        </p:spPr>
        <p:txBody>
          <a:bodyPr>
            <a:noAutofit/>
          </a:bodyPr>
          <a:lstStyle/>
          <a:p>
            <a:pPr algn="l"/>
            <a:r>
              <a:rPr lang="en-CA" sz="3600" b="1" i="0" u="none" strike="noStrike" baseline="0" dirty="0"/>
              <a:t>I. THE GRACE &amp; COMPASSION</a:t>
            </a:r>
            <a:br>
              <a:rPr lang="en-CA" sz="3600" b="1" i="0" u="none" strike="noStrike" baseline="0" dirty="0"/>
            </a:br>
            <a:r>
              <a:rPr lang="en-CA" sz="3600" b="1" i="0" u="none" strike="noStrike" baseline="0" dirty="0"/>
              <a:t>OF THE LORD (Joel 2:13b)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643EC-38F3-4B4F-B850-87C5F427E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818" y="2547686"/>
            <a:ext cx="11323782" cy="39978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3600" b="1" i="1" dirty="0"/>
              <a:t>5. Then I acknowledged my sin to you and did not cover up my iniquity.  I said, I will confess my transgressions to the LORD – and you forgave the guilt of my sin.”</a:t>
            </a:r>
          </a:p>
          <a:p>
            <a:pPr marL="0" indent="0">
              <a:buNone/>
            </a:pPr>
            <a:r>
              <a:rPr lang="en-CA" sz="3600" i="1" dirty="0"/>
              <a:t>																		Psalm 32:5</a:t>
            </a:r>
            <a:endParaRPr lang="en-CA" sz="3600" dirty="0"/>
          </a:p>
          <a:p>
            <a:pPr marL="0" indent="0">
              <a:buNone/>
            </a:pP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275761714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92" y="639184"/>
            <a:ext cx="9370970" cy="1077229"/>
          </a:xfrm>
        </p:spPr>
        <p:txBody>
          <a:bodyPr>
            <a:noAutofit/>
          </a:bodyPr>
          <a:lstStyle/>
          <a:p>
            <a:pPr algn="l"/>
            <a:r>
              <a:rPr lang="en-CA" sz="3600" b="1" i="0" u="none" strike="noStrike" baseline="0" dirty="0"/>
              <a:t>I. THE GRACE &amp; COMPASSION</a:t>
            </a:r>
            <a:br>
              <a:rPr lang="en-CA" sz="3600" b="1" i="0" u="none" strike="noStrike" baseline="0" dirty="0"/>
            </a:br>
            <a:r>
              <a:rPr lang="en-CA" sz="3600" b="1" i="0" u="none" strike="noStrike" baseline="0" dirty="0"/>
              <a:t>OF THE LORD (Joel 2:13b)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643EC-38F3-4B4F-B850-87C5F427E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818" y="2547686"/>
            <a:ext cx="11323782" cy="39978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3600" i="1" dirty="0"/>
              <a:t>“When God saw what they did and how they turned from the evil ways, </a:t>
            </a:r>
            <a:r>
              <a:rPr lang="en-CA" sz="3600" b="1" i="1" dirty="0"/>
              <a:t>he had compassion and did not bring upon them the destruction he had threatened.”</a:t>
            </a:r>
          </a:p>
          <a:p>
            <a:pPr marL="0" indent="0">
              <a:buNone/>
            </a:pPr>
            <a:r>
              <a:rPr lang="en-CA" sz="3600" i="1" dirty="0"/>
              <a:t>																		Jonah 3:10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105698431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A15A3BA9-6D02-4532-AB7C-88A97C6EE2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9D4EA3-187B-4130-8E4D-A4F81F9678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38766F-4A4C-4A97-A586-D473DB738966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431</TotalTime>
  <Words>1099</Words>
  <Application>Microsoft Office PowerPoint</Application>
  <PresentationFormat>Widescreen</PresentationFormat>
  <Paragraphs>69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Century Gothic</vt:lpstr>
      <vt:lpstr>Wingdings 3</vt:lpstr>
      <vt:lpstr>Ion Boardroom</vt:lpstr>
      <vt:lpstr>PowerPoint Presentation</vt:lpstr>
      <vt:lpstr>What Should  Compel Us to Rend Our Hearts Before the Lord?</vt:lpstr>
      <vt:lpstr>I. THE GRACE &amp; COMPASSION OF THE LORD (Joel 2:13b)</vt:lpstr>
      <vt:lpstr>I. THE GRACE &amp; COMPASSION OF THE LORD (Joel 2:13b)</vt:lpstr>
      <vt:lpstr>I. THE GRACE &amp; COMPASSION OF THE LORD (Joel 2:13b)</vt:lpstr>
      <vt:lpstr>I. THE GRACE &amp; COMPASSION OF THE LORD (Joel 2:13b)</vt:lpstr>
      <vt:lpstr>I. THE GRACE &amp; COMPASSION OF THE LORD (Joel 2:13b)</vt:lpstr>
      <vt:lpstr>I. THE GRACE &amp; COMPASSION OF THE LORD (Joel 2:13b)</vt:lpstr>
      <vt:lpstr>I. THE GRACE &amp; COMPASSION OF THE LORD (Joel 2:13b)</vt:lpstr>
      <vt:lpstr>II. THE SELF-CONTROL &amp; LOVE OF THE LORD (Joel 2:13c)</vt:lpstr>
      <vt:lpstr>II. THE SELF-CONTROL &amp; LOVE OF THE LORD (Joel 2:13c)</vt:lpstr>
      <vt:lpstr>II. THE SELF-CONTROL &amp; LOVE OF THE LORD  (Joel 2:13c)</vt:lpstr>
      <vt:lpstr>II. THE SELF-CONTROL &amp; LOVE OF THE LORD (Joel 2:13c)</vt:lpstr>
      <vt:lpstr>II. THE SELF-CONTROL &amp; LOVE OF THE LORD (Joel 2:13c)</vt:lpstr>
      <vt:lpstr>II. THE SELF-CONTROL &amp; LOVE OF THE LORD (Joel 2:13c)</vt:lpstr>
      <vt:lpstr>II. THE SELF-CONTROL &amp; LOVE OF THE LORD (Joel 2:13c)</vt:lpstr>
      <vt:lpstr>II. THE SELF-CONTROL &amp; LOVE OF THE LORD (Joel 2:13c)</vt:lpstr>
      <vt:lpstr>III. THE KINDNESS OF THE LORD (Joel 2:14)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CALL TO MOURNING AND PRAYER</dc:title>
  <dc:creator>Fountaingate Christian</dc:creator>
  <cp:lastModifiedBy>Fountaingate Christian</cp:lastModifiedBy>
  <cp:revision>36</cp:revision>
  <dcterms:created xsi:type="dcterms:W3CDTF">2022-01-22T23:20:23Z</dcterms:created>
  <dcterms:modified xsi:type="dcterms:W3CDTF">2022-02-20T02:12:29Z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