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7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2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99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534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372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4/25/2025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81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967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4/25/2025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831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78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611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694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47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34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852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5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DD0EAF-BF73-48D8-A426-3085C4B88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97F8C9-AB7F-597E-FFB4-6DADD99A7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574" y="995040"/>
            <a:ext cx="5414255" cy="2784496"/>
          </a:xfrm>
        </p:spPr>
        <p:txBody>
          <a:bodyPr>
            <a:noAutofit/>
          </a:bodyPr>
          <a:lstStyle/>
          <a:p>
            <a:pPr algn="l"/>
            <a:r>
              <a:rPr lang="en-CA" sz="4400" dirty="0">
                <a:solidFill>
                  <a:schemeClr val="tx2">
                    <a:alpha val="80000"/>
                  </a:schemeClr>
                </a:solidFill>
              </a:rPr>
              <a:t>THE SERMON ON THE MOUNT SERIES</a:t>
            </a:r>
            <a:br>
              <a:rPr lang="en-CA" sz="4400" dirty="0">
                <a:solidFill>
                  <a:schemeClr val="tx2">
                    <a:alpha val="80000"/>
                  </a:schemeClr>
                </a:solidFill>
              </a:rPr>
            </a:br>
            <a:br>
              <a:rPr lang="en-CA" sz="44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en-CA" sz="4400" dirty="0">
                <a:solidFill>
                  <a:schemeClr val="tx2">
                    <a:alpha val="80000"/>
                  </a:schemeClr>
                </a:solidFill>
              </a:rPr>
              <a:t>“RETALIATION - FROM A BITTER HEART”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09E1F-C786-AB10-6AE0-1A3F0960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714" y="4153738"/>
            <a:ext cx="5414255" cy="1560594"/>
          </a:xfrm>
        </p:spPr>
        <p:txBody>
          <a:bodyPr>
            <a:normAutofit/>
          </a:bodyPr>
          <a:lstStyle/>
          <a:p>
            <a:pPr algn="l"/>
            <a:r>
              <a:rPr lang="en-CA" sz="4000" dirty="0">
                <a:solidFill>
                  <a:schemeClr val="tx2">
                    <a:alpha val="80000"/>
                  </a:schemeClr>
                </a:solidFill>
              </a:rPr>
              <a:t>Text: Matthew 5:38-42</a:t>
            </a:r>
          </a:p>
        </p:txBody>
      </p:sp>
      <p:pic>
        <p:nvPicPr>
          <p:cNvPr id="5" name="Picture 4" descr="A broken heart shaped lollipop&#10;&#10;AI-generated content may be incorrect.">
            <a:extLst>
              <a:ext uri="{FF2B5EF4-FFF2-40B4-BE49-F238E27FC236}">
                <a16:creationId xmlns:a16="http://schemas.microsoft.com/office/drawing/2014/main" id="{401EB16F-4DB7-C128-3FEC-CFC5443D6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r="40530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88332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08A6CD-7CE5-3F10-635B-FACBCC9E8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angle 280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4" name="Freeform: Shape 313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8" name="Freeform: Shape 317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51" name="Rectangle 35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90B4ACB0-2B52-48C2-9BC9-553BE735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5" name="Right Triangle 354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F7392CC-308C-A364-32DE-6BF24513BCEA}"/>
              </a:ext>
            </a:extLst>
          </p:cNvPr>
          <p:cNvSpPr txBox="1"/>
          <p:nvPr/>
        </p:nvSpPr>
        <p:spPr>
          <a:xfrm>
            <a:off x="457199" y="3264832"/>
            <a:ext cx="6143625" cy="3009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sz="3600" b="1" i="1" dirty="0">
                <a:solidFill>
                  <a:schemeClr val="tx2"/>
                </a:solidFill>
              </a:rPr>
              <a:t>A. Striking the Right Cheek (Matthew 5:39)</a:t>
            </a:r>
          </a:p>
          <a:p>
            <a:pPr marL="228600" indent="-228600">
              <a:lnSpc>
                <a:spcPct val="110000"/>
              </a:lnSpc>
              <a:spcAft>
                <a:spcPts val="6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2C7A9-A713-F492-C6AE-76B94D4840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524"/>
          <a:stretch/>
        </p:blipFill>
        <p:spPr>
          <a:xfrm>
            <a:off x="7533716" y="-1510512"/>
            <a:ext cx="5907794" cy="7671767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476ABF-D039-0B5D-BA1F-9A5E8CE14F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419" y="289131"/>
            <a:ext cx="5121084" cy="2036240"/>
          </a:xfrm>
          <a:prstGeom prst="rect">
            <a:avLst/>
          </a:prstGeom>
          <a:effectLst>
            <a:outerShdw blurRad="50800" dir="5400000" algn="ctr" rotWithShape="0">
              <a:schemeClr val="accent1">
                <a:lumMod val="20000"/>
                <a:lumOff val="80000"/>
                <a:alpha val="5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4147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F47B6C-727C-1AA6-78A0-AE96AF698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angle 280">
            <a:extLst>
              <a:ext uri="{FF2B5EF4-FFF2-40B4-BE49-F238E27FC236}">
                <a16:creationId xmlns:a16="http://schemas.microsoft.com/office/drawing/2014/main" id="{4E87FDBB-EC0D-05B6-0743-ED58475E8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012CD581-B03C-F9F8-868E-3B5960AA0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18D665A9-1FD3-4A50-5EB4-254ED0A92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5E24F0D2-B1AE-9E42-75E4-C6343028B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06624087-6E0D-79A9-63F5-2F3D61E82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64B43DB1-5BA2-6323-8850-5CB8558B8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C1FD1542-6080-AF71-9AAC-E066313C4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D0E1C6EF-F000-D521-14AE-C43BE8ACB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696370E6-D74B-6032-5891-59A6BAF25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B716D96D-73A5-BEB3-F329-D97DF960C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E3FA8F08-BCED-F77F-F5FF-3E08384BE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02F59CA6-E726-5646-816E-E06B8D7B2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A58FE2AD-2E45-0ED0-DA0A-3A5BF9D85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F4308346-4134-BBC8-9863-09F9E9EDA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D9EAB06A-C5CA-06E9-A424-A6C574065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BBB67BBB-E34D-4728-C6FE-29DA70749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0E702C71-9D98-97CE-A40E-80B371D25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F3EA7028-7B5C-358D-4518-5383CE78E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53FABC66-DDAF-C602-AA4B-B7BE3C83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0F0BBC30-5FA7-58D3-3AE8-C42A3CF6A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9EC752D7-1FE5-0E6F-9CB9-BAB35579F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73F0D5A6-4CF5-BC85-355A-77CC801CC5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0068CA54-DC3C-8DCC-CFA5-AC97CC82D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08E97FDD-DF64-B564-5CD6-C5EA5CEC92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289BAFC7-1DB1-2D34-DFFF-B2260AD6F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78D6CB8-69FE-CA08-4FE6-6D209DB8EB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C94420C8-32F2-1ECA-ED38-DE90E3B3C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9342DC3B-0ACE-B3A9-19FF-925AF9E2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CFBFFD19-4826-E8D0-B0E1-545CB161EE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16836BC4-E87C-52A1-72E8-2385E1CF62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F5A2A740-1991-8B58-4373-876B6DB8E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4" name="Freeform: Shape 313">
            <a:extLst>
              <a:ext uri="{FF2B5EF4-FFF2-40B4-BE49-F238E27FC236}">
                <a16:creationId xmlns:a16="http://schemas.microsoft.com/office/drawing/2014/main" id="{AE65AF23-3A43-871F-E38C-98B0DC6F3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14D38AA5-FC34-B54E-099D-DE4B1DA0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8" name="Freeform: Shape 317">
            <a:extLst>
              <a:ext uri="{FF2B5EF4-FFF2-40B4-BE49-F238E27FC236}">
                <a16:creationId xmlns:a16="http://schemas.microsoft.com/office/drawing/2014/main" id="{91010985-82F5-D4B1-25BC-1DB28350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E45D2150-0E71-3417-20B3-9875298D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61953173-B655-0865-2A5D-D0BE209AC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62B2065-E8DE-19DC-47B5-5442D58C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6CB0D48B-0E44-ADB6-E174-D34AFE0A7C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09702996-B33B-8B3A-05F3-7EE86647C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47F634F8-8CD8-7326-8A58-F57EF0110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6AFC3F3F-844D-7328-B6E4-0D699D40E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F5380108-9981-6AC1-20B0-346723F0A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42617FC7-9B80-37FA-2E68-022D5B417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FEDCF0C1-00D4-F115-3CAA-380DB1992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861DE0D5-35E6-8ED5-630A-DABF642E07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8540953D-9526-9126-688E-5445156CC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7958891A-C1B2-E8DF-7EC1-D1D313571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62AE004A-DDDD-B6C6-4E09-8F6A8D9D3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4203C918-DD4F-5FE1-56A2-B07E29CF5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76C37B1B-887A-0552-9937-8F4BFD3D4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3B8A4FA4-9209-C26B-900B-F8BB0F23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8CD80F32-F815-2A82-B798-153CE394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0CE65082-ED7A-4A28-6162-03E373FA6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422ABB19-25F9-B338-9711-832214A9A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68A69099-98FC-7C45-9181-8B47255B6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1922ADD6-C411-1505-ADBB-6A3FDEEE6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B4192DED-F7BB-6D50-E3A4-750DCD985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9AD0B416-67C5-55B5-3128-70323DD6B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49F71F08-F4CE-DB1C-D90D-25E481DAB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7BEBAEF2-D43D-F7D2-1532-BCC0345FE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0EE20710-D80C-FE93-BA77-366E5120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88798143-BB5B-71E4-F5DB-40F31B52A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4368F3FA-ED01-9AC9-95E2-669A7B97C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2FF40BF9-A827-BAEA-2472-1A64D168D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51" name="Rectangle 350">
            <a:extLst>
              <a:ext uri="{FF2B5EF4-FFF2-40B4-BE49-F238E27FC236}">
                <a16:creationId xmlns:a16="http://schemas.microsoft.com/office/drawing/2014/main" id="{092AA617-1D75-BB8F-AA5C-0F47BA37E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7E21B3AC-2429-8E40-1A5F-BA42C2594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5" name="Right Triangle 354">
            <a:extLst>
              <a:ext uri="{FF2B5EF4-FFF2-40B4-BE49-F238E27FC236}">
                <a16:creationId xmlns:a16="http://schemas.microsoft.com/office/drawing/2014/main" id="{B49C40EA-FD78-535F-5B3E-939D6B89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6658E45D-0CC5-6B51-9589-C6F6E4DD3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5F316911-9EF7-71CF-8D05-B0018DD0E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8CC5991A-FF96-8D92-E557-52EA9E2DF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8F91083E-0F98-B9EA-6541-B2DEAB12B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C3A57F5D-358C-0AF9-D29A-9FA4D5DD5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A1048EEE-518C-529D-C31D-7C6224A30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7CD3814C-6956-5C91-D9C9-E53AFB00B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9BDFEC4B-8FC6-CD5A-F198-46E2B3640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82F868E9-D5CD-B42D-DEE1-5068FF034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AA4FC026-90ED-9138-DEB2-791302254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458F1B52-E76B-4850-4486-52154D2D6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86CEFC76-5BF4-011E-5DCE-277EE0D56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118F9EE0-E45C-72C5-4E89-31CED147F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AB300A19-197A-DB60-1130-21A10CA80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0CC7AB62-7B87-0DDE-D6B5-7FABDDA04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43A61014-D053-8F28-6CB4-342D3ABAD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09F6C07F-B6A8-B26B-9874-A0094BA81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661B791F-D7CE-0ECB-20F3-621894943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48BE35F9-3A39-D3A4-2C09-9E3171484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CCA54C06-A3E3-1458-FEAF-D8F15FD5D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393A44BF-1AFB-98CC-9B51-C6CEBEA3D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E6F904A3-E99C-6D8D-F639-8E3341057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185CBC3E-6592-923A-6C5B-5DA003752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0F73F5C3-7A32-491D-CE87-0FCD4E5A2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068CE2C0-88DB-5177-748F-9F2A627EC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6C01AC97-F7E6-F427-EEC6-83418EDA6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E0655019-D960-EA82-4255-B828BDB875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4EE1358B-EE9C-1108-D744-3D51DBF1E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A26BD5E9-90E5-E964-6130-8174DD863F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8F737D94-730E-0D37-4BFD-A4ACE842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3879EC-1803-F1E1-281B-E15EBBA6C783}"/>
              </a:ext>
            </a:extLst>
          </p:cNvPr>
          <p:cNvSpPr txBox="1"/>
          <p:nvPr/>
        </p:nvSpPr>
        <p:spPr>
          <a:xfrm>
            <a:off x="457200" y="1705897"/>
            <a:ext cx="5343832" cy="45684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CA" sz="2400" b="1" i="1" dirty="0">
                <a:solidFill>
                  <a:schemeClr val="tx2"/>
                </a:solidFill>
              </a:rPr>
              <a:t>B. Suing and Taking a Tunic or Cloak (Matthew 5:40)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bg1"/>
              </a:buClr>
              <a:buSzPct val="75000"/>
            </a:pPr>
            <a:endParaRPr lang="en-CA" sz="2400" b="1" i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CA" sz="2400" b="1" i="1" dirty="0">
                <a:solidFill>
                  <a:schemeClr val="tx2"/>
                </a:solidFill>
              </a:rPr>
              <a:t>“If you take your </a:t>
            </a:r>
            <a:r>
              <a:rPr lang="en-CA" sz="2400" b="1" i="1" u="sng" dirty="0">
                <a:solidFill>
                  <a:schemeClr val="tx2"/>
                </a:solidFill>
              </a:rPr>
              <a:t>neighbour’s cloak </a:t>
            </a:r>
            <a:r>
              <a:rPr lang="en-CA" sz="2400" b="1" i="1" dirty="0">
                <a:solidFill>
                  <a:schemeClr val="tx2"/>
                </a:solidFill>
              </a:rPr>
              <a:t>as a pledge, return it to him by sunset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CA" sz="2400" b="1" i="1" dirty="0">
                <a:solidFill>
                  <a:schemeClr val="tx2"/>
                </a:solidFill>
              </a:rPr>
              <a:t>27. because his cloak is the only covering he has for his body. What else will he sleep in? When he cries out to me, I will hear, for I am compassionate.”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CA" sz="2400" b="1" i="1" dirty="0">
                <a:solidFill>
                  <a:schemeClr val="tx2"/>
                </a:solidFill>
              </a:rPr>
              <a:t>			Exodus 22:26,27</a:t>
            </a:r>
          </a:p>
          <a:p>
            <a:pPr marL="228600" indent="-228600">
              <a:lnSpc>
                <a:spcPct val="110000"/>
              </a:lnSpc>
              <a:spcAft>
                <a:spcPts val="6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E361D3-6B7F-4673-FF84-69F15379CF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4419" y="289131"/>
            <a:ext cx="5121084" cy="2036240"/>
          </a:xfrm>
          <a:prstGeom prst="rect">
            <a:avLst/>
          </a:prstGeom>
          <a:effectLst>
            <a:outerShdw blurRad="50800" dir="5400000" algn="ctr" rotWithShape="0">
              <a:schemeClr val="accent1">
                <a:lumMod val="20000"/>
                <a:lumOff val="80000"/>
                <a:alpha val="54000"/>
              </a:schemeClr>
            </a:outerShdw>
          </a:effectLst>
        </p:spPr>
      </p:pic>
      <p:pic>
        <p:nvPicPr>
          <p:cNvPr id="5" name="Picture 4" descr="A red cape on a mannequin&#10;&#10;AI-generated content may be incorrect.">
            <a:extLst>
              <a:ext uri="{FF2B5EF4-FFF2-40B4-BE49-F238E27FC236}">
                <a16:creationId xmlns:a16="http://schemas.microsoft.com/office/drawing/2014/main" id="{C4D4AA82-2689-AE38-EC4E-C9EF9D7D7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52" y="0"/>
            <a:ext cx="51435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9B20F9-9071-F2D1-BEB6-23C68B99C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289" y="2522377"/>
            <a:ext cx="3017782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07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6386A-937F-1F4C-DC58-1CE6671F6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angle 280">
            <a:extLst>
              <a:ext uri="{FF2B5EF4-FFF2-40B4-BE49-F238E27FC236}">
                <a16:creationId xmlns:a16="http://schemas.microsoft.com/office/drawing/2014/main" id="{ADDFFF0F-1729-40D9-122E-2316188AF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F8F75192-77E2-7273-2FD5-29D6AFCF6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EC145968-ED00-C076-AEB0-50413AB33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C779554F-E93E-CA87-450C-239EA0907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23C27DC8-DB8E-0209-3A71-4ED491E2A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CA89C195-C45C-1A50-8687-E1E43B97F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087E2F27-78C4-1421-CC85-FBAA167B4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CD684407-1F61-B3B0-05DA-01BCEDB58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DE3FF094-8688-2313-DDE8-FCE44E1BC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D429D6E1-B062-3613-A1D1-04FB3EA28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95374D64-DC85-0E67-F819-8B7D026A1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7CA8A09C-B5CD-C351-4BDA-EE132B1A26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75AF17B9-2B08-FEC0-CBC5-A5675A05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80D68329-686A-A6ED-C0B8-F1B0D35DE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F2296695-FCEA-23F6-F4CB-3D9D0944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3CB0964C-CF25-72C6-63EE-7B129FC71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A6B74DA5-9A08-9D8E-DF58-F2FC94E8B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3358B4DA-5B90-7E90-D7DB-7F5ECC52A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6E10E132-F5FD-5639-A40C-09BF6D0C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0C628D44-0854-E44E-D8F9-C123F51B3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2E430427-9C76-57A9-A100-58D6A5E3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F5934326-AB3D-DAE4-B6B8-F23176849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2D2FA5C2-EAFC-AC0B-4BF7-1D92B225C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BFCDA76F-5754-4E2C-EE16-12F257D19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F915217A-FD46-0C19-1048-3AE1171B4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598DFBC7-C87C-308B-2665-E3CA52E73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8F4DFD58-9A9F-FC60-AC38-BD1AE874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01C78C51-99D6-5E71-CECC-C48E8ECD2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338D5D33-35D8-ADF8-9FB4-A45FE2210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DE09D21B-5A9C-A565-EB16-640D41EE9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07940833-3DA5-7A23-7FE5-CC14689BE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4" name="Freeform: Shape 313">
            <a:extLst>
              <a:ext uri="{FF2B5EF4-FFF2-40B4-BE49-F238E27FC236}">
                <a16:creationId xmlns:a16="http://schemas.microsoft.com/office/drawing/2014/main" id="{2E18902E-1092-03B5-12EC-CDB53599A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08C167F7-69A7-3533-B454-6B455B902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8" name="Freeform: Shape 317">
            <a:extLst>
              <a:ext uri="{FF2B5EF4-FFF2-40B4-BE49-F238E27FC236}">
                <a16:creationId xmlns:a16="http://schemas.microsoft.com/office/drawing/2014/main" id="{D0FD282D-9DE5-7650-4568-4CDC43EE5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617B8BDB-C2F2-CBD8-FB76-BCA317D65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1CDD80B7-CE30-1329-937D-30B28B6A6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E4C919DA-E645-1B50-E92B-568EA9C5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4BD91013-22C9-0F39-5DEE-663B157F6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B3766302-BEB6-6F51-4A1B-EC2D6610F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7359F240-95B8-5BF1-9C06-2BD581FC1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AD0FB204-4DC1-2039-C70A-334A591E7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3D854B23-1149-2257-73DE-F85536EEE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1C97F560-74CC-031F-7AE5-D9A36B255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51734E0C-7031-15A8-2EB9-901C5B6568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8131DB78-6281-71AA-C39C-7E2E40400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82C82F96-FAD0-2172-63DE-50A71A94B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CE361CA4-0824-55C3-4C9F-2A5556486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94A393A0-79EB-0E3A-4C74-ACF0A1FB8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34C85809-50A7-D856-3647-E38A493F3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35AF2A5D-40AF-990B-4DDE-F716C9A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63734D94-B367-5744-AAF9-9ED4FE0E6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D7875E71-5C61-3969-B8F6-57B9A5D31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306DD0E5-A9CE-8647-2E05-7801E01C5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5E733031-44E0-2D87-B04C-B53191F4A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2A37B0B5-A0D7-E702-4BE8-C6971CBAC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8F692E42-3310-7C1D-384C-75E46A49E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502FB797-3A51-4CEC-2682-349EEECF5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CA643A2E-90C0-2996-6039-1EC9682A5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D627E990-5E30-BB65-3882-D7706EDBBE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49E2C85A-1E5F-2A8D-13F3-638BFA38F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D8C16BD3-2956-273E-262B-C5419BC85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805348AC-A8F9-69EC-6B4A-87BCAFE3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CD80135B-2DF5-4546-00A6-00B4F8C4E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771D460D-68ED-17D0-D866-9DC4C67D8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51" name="Rectangle 350">
            <a:extLst>
              <a:ext uri="{FF2B5EF4-FFF2-40B4-BE49-F238E27FC236}">
                <a16:creationId xmlns:a16="http://schemas.microsoft.com/office/drawing/2014/main" id="{481C5F67-F833-2DC1-620E-7089386AD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7F830FAC-B6F3-A004-B907-93B3593E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5" name="Right Triangle 354">
            <a:extLst>
              <a:ext uri="{FF2B5EF4-FFF2-40B4-BE49-F238E27FC236}">
                <a16:creationId xmlns:a16="http://schemas.microsoft.com/office/drawing/2014/main" id="{E553BC72-A66D-3624-0670-BC446BDA9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9EB814DB-BC0E-622D-1BB9-FDDB4814F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88438F87-07A7-F6A1-4811-5905A098A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2D1ED409-62EF-6A2F-2F40-8D0208730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A14613EA-F90B-5369-392E-366335EAF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82137C6B-CD33-A288-480C-1FF27D977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0D81443C-B32B-D5D6-9BFE-63AF3343A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69160E1D-F2C8-335D-8D03-D69AF3B77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8399CAEE-A798-6808-BB78-DF6D2DFAE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4C73AFFD-C582-FE65-477C-C2B4554BE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378650EA-EFAA-3079-CB8D-2AAC34DEA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A9AC9BEF-2309-5D89-EBDC-B3C9D216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9EAF15BC-2C81-6650-A48E-AE7A8017E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57772CEF-8369-D10F-D6CE-37761A372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84B12D63-FCB0-BC90-D2F5-0B4AD4B57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84079A9C-0DE8-8E14-6FB7-FC204C375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2AA9A3C7-3170-7884-2C7E-481744DDC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96ACCD3D-E71E-077B-970A-AA74F20C2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325B680D-844D-5C50-D2F1-32424A823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F31411F1-4237-B7E7-FE70-64A1BDDAC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6C487F2A-F57B-A838-2966-C7809255B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CCC19968-B905-E34F-C56C-7E947D404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C1959AC9-F75A-0398-8ACE-99F3E1B84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3F69C262-875D-085A-110F-84798E077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978DDE23-FDD0-42D2-70D5-25707ED70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0351C8B2-3199-1E5A-7E72-4929FAB50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177C22DA-E81B-B1D8-1DDC-2CC5F8D02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06D21C8F-9028-300D-B1B1-A37455E98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32254758-BC32-B909-D08F-6ADCBF877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9EC91E55-0362-5AD3-C31D-3B07D8D0D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068F790A-291D-E00F-7196-78A4D9B73F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EE6630C-7072-F545-08A8-70E7D50F7EB0}"/>
              </a:ext>
            </a:extLst>
          </p:cNvPr>
          <p:cNvSpPr txBox="1"/>
          <p:nvPr/>
        </p:nvSpPr>
        <p:spPr>
          <a:xfrm>
            <a:off x="457200" y="1705897"/>
            <a:ext cx="5343832" cy="4568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CA" sz="2400" b="1" i="1" dirty="0">
                <a:solidFill>
                  <a:schemeClr val="tx2"/>
                </a:solidFill>
              </a:rPr>
              <a:t>B. Suing and Taking a Tunic or Cloak (Matthew 5:40)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bg1"/>
              </a:buClr>
              <a:buSzPct val="75000"/>
            </a:pPr>
            <a:endParaRPr lang="en-CA" sz="2400" b="1" i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bg1"/>
              </a:buClr>
              <a:buSzPct val="75000"/>
            </a:pPr>
            <a:endParaRPr lang="en-CA" sz="2400" b="1" i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CA" sz="2400" b="1" i="1" dirty="0">
                <a:solidFill>
                  <a:schemeClr val="tx2"/>
                </a:solidFill>
              </a:rPr>
              <a:t>		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CA" sz="2400" b="1" i="1" dirty="0">
                <a:solidFill>
                  <a:schemeClr val="tx2"/>
                </a:solidFill>
              </a:rPr>
              <a:t>			</a:t>
            </a:r>
          </a:p>
          <a:p>
            <a:pPr marL="228600" indent="-228600">
              <a:lnSpc>
                <a:spcPct val="110000"/>
              </a:lnSpc>
              <a:spcAft>
                <a:spcPts val="6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endParaRPr lang="en-US" b="1" i="1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E32C0A-9E87-AF76-118C-E332DD375E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4419" y="289131"/>
            <a:ext cx="5121084" cy="2036240"/>
          </a:xfrm>
          <a:prstGeom prst="rect">
            <a:avLst/>
          </a:prstGeom>
          <a:effectLst>
            <a:outerShdw blurRad="50800" dir="5400000" algn="ctr" rotWithShape="0">
              <a:schemeClr val="accent1">
                <a:lumMod val="20000"/>
                <a:lumOff val="80000"/>
                <a:alpha val="54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3761FD-E514-BC14-90AB-390282D79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85360">
            <a:off x="5801032" y="797621"/>
            <a:ext cx="6320621" cy="4198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A54F28-97E6-8DC1-23E8-F6413B907527}"/>
              </a:ext>
            </a:extLst>
          </p:cNvPr>
          <p:cNvSpPr txBox="1"/>
          <p:nvPr/>
        </p:nvSpPr>
        <p:spPr>
          <a:xfrm rot="561231">
            <a:off x="6393530" y="5501183"/>
            <a:ext cx="4209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/>
              <a:t>An Angry Camel</a:t>
            </a:r>
          </a:p>
        </p:txBody>
      </p:sp>
    </p:spTree>
    <p:extLst>
      <p:ext uri="{BB962C8B-B14F-4D97-AF65-F5344CB8AC3E}">
        <p14:creationId xmlns:p14="http://schemas.microsoft.com/office/powerpoint/2010/main" val="10568443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E12CA0-81D7-65D7-4089-EE577AD3B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39" name="Rectangle 238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33901C1-0E99-46F3-9F74-F447C46AD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3" name="Right Triangle 24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3303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-6214" y="-1"/>
            <a:chExt cx="12214827" cy="6858000"/>
          </a:xfrm>
        </p:grpSpPr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77D3BA-3C46-E84D-0BA4-41B8285AF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728907"/>
            <a:ext cx="4952999" cy="2244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dirty="0">
                <a:solidFill>
                  <a:schemeClr val="tx2"/>
                </a:solidFill>
              </a:rPr>
              <a:t>II. THE </a:t>
            </a:r>
            <a:r>
              <a:rPr lang="en-US" sz="3700" u="sng" dirty="0">
                <a:solidFill>
                  <a:schemeClr val="tx2"/>
                </a:solidFill>
              </a:rPr>
              <a:t>NEW LAW</a:t>
            </a:r>
            <a:r>
              <a:rPr lang="en-US" sz="3700" dirty="0">
                <a:solidFill>
                  <a:schemeClr val="tx2"/>
                </a:solidFill>
              </a:rPr>
              <a:t> OF NON-RETALIATION</a:t>
            </a:r>
            <a:br>
              <a:rPr lang="en-US" sz="3700" dirty="0">
                <a:solidFill>
                  <a:schemeClr val="tx2"/>
                </a:solidFill>
              </a:rPr>
            </a:br>
            <a:br>
              <a:rPr lang="en-US" sz="3700" dirty="0">
                <a:solidFill>
                  <a:schemeClr val="tx2"/>
                </a:solidFill>
              </a:rPr>
            </a:br>
            <a:r>
              <a:rPr lang="en-US" sz="3700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972F99-6EB4-4D16-55D5-71EB0F088D19}"/>
              </a:ext>
            </a:extLst>
          </p:cNvPr>
          <p:cNvSpPr txBox="1"/>
          <p:nvPr/>
        </p:nvSpPr>
        <p:spPr>
          <a:xfrm>
            <a:off x="457200" y="2157413"/>
            <a:ext cx="4952999" cy="41169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28600" indent="-228600">
              <a:spcAft>
                <a:spcPts val="6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sz="2400" b="1" i="0" u="none" strike="noStrike" baseline="0" dirty="0">
                <a:solidFill>
                  <a:schemeClr val="tx2"/>
                </a:solidFill>
              </a:rPr>
              <a:t>C. Striving to go the Second Mile (Matthew 5:41)</a:t>
            </a:r>
          </a:p>
          <a:p>
            <a:pPr marL="228600" indent="-228600">
              <a:spcAft>
                <a:spcPts val="6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endParaRPr lang="en-US" sz="2400" b="1" dirty="0">
              <a:solidFill>
                <a:schemeClr val="tx2"/>
              </a:solidFill>
            </a:endParaRPr>
          </a:p>
          <a:p>
            <a:pPr marL="228600" indent="-228600">
              <a:spcAft>
                <a:spcPts val="6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sz="2800" b="0" i="1" u="none" strike="noStrike" baseline="0" dirty="0">
                <a:solidFill>
                  <a:schemeClr val="tx2"/>
                </a:solidFill>
              </a:rPr>
              <a:t>“The inefficient workman, the resentful servant, the ungracious helper have not even begun to have the right idea of the Christian life.”</a:t>
            </a:r>
          </a:p>
          <a:p>
            <a:pPr marL="228600" indent="-228600">
              <a:spcAft>
                <a:spcPts val="6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endParaRPr lang="en-US" sz="1900" b="0" i="1" u="none" strike="noStrike" baseline="0" dirty="0">
              <a:solidFill>
                <a:schemeClr val="tx2"/>
              </a:solidFill>
            </a:endParaRPr>
          </a:p>
          <a:p>
            <a:pPr marL="228600" indent="-228600">
              <a:spcAft>
                <a:spcPts val="6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sz="1900" b="0" i="1" u="none" strike="noStrike" baseline="0" dirty="0">
                <a:solidFill>
                  <a:schemeClr val="tx2"/>
                </a:solidFill>
              </a:rPr>
              <a:t>		</a:t>
            </a:r>
            <a:r>
              <a:rPr lang="en-US" sz="1900" i="1" u="none" strike="noStrike" baseline="0" dirty="0">
                <a:solidFill>
                  <a:schemeClr val="accent5">
                    <a:lumMod val="75000"/>
                  </a:schemeClr>
                </a:solidFill>
              </a:rPr>
              <a:t>William Barclay</a:t>
            </a:r>
          </a:p>
          <a:p>
            <a:pPr marL="228600" indent="-228600">
              <a:spcAft>
                <a:spcPts val="6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sz="1900" i="1" u="none" strike="noStrike" baseline="0" dirty="0">
                <a:solidFill>
                  <a:schemeClr val="accent5">
                    <a:lumMod val="75000"/>
                  </a:schemeClr>
                </a:solidFill>
              </a:rPr>
              <a:t>		“The Gospel of Matthew”</a:t>
            </a:r>
          </a:p>
          <a:p>
            <a:pPr marL="228600" indent="-228600">
              <a:spcAft>
                <a:spcPts val="6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sz="1900" i="1" u="none" strike="noStrike" baseline="0" dirty="0">
                <a:solidFill>
                  <a:schemeClr val="accent5">
                    <a:lumMod val="75000"/>
                  </a:schemeClr>
                </a:solidFill>
              </a:rPr>
              <a:t>		Vol. 1, p. 169</a:t>
            </a:r>
            <a:endParaRPr lang="en-US" sz="19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772A3C5B-E10E-174B-6407-C43C2793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02" b="-2"/>
          <a:stretch/>
        </p:blipFill>
        <p:spPr>
          <a:xfrm>
            <a:off x="6075730" y="-3440"/>
            <a:ext cx="6129239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396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D58820-9FED-C656-F32A-60AABD208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3BBF3378-C49E-4B97-A883-6393FBF1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DA3D4001-286E-4CB2-B293-3058BDDC8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F81F6D9A-C297-4D43-A56B-E097477E9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BBD5299F-3CBD-431D-A276-1F6EBDE6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0579A460-D36C-4808-99FD-224968EC8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4FACC58E-31A5-41E4-BCE1-9A0FF26F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43EE866F-1BA5-4009-983D-0A270F265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1E7DADAE-DB0C-47E3-AE16-C7B09A32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EAB89127-DBEE-47FB-951F-C4FEBC41E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368F6061-E9B4-4C8B-B421-CB81EF371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54F431D3-EEE6-4416-BA2B-7B894256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C3A1230D-F162-470F-B26A-44F48789F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1128856B-8BFD-40E1-993B-93F4DDEEC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0AD4C0C2-878C-4A6F-998A-CDDC31ACD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7EE0349E-7D03-4F4E-BCAA-D6BAC3E05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FD4A5BD7-7EA2-4F4A-A88B-240C62605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A5DE89C9-D993-4FE5-9E60-4816CB1A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3574CA6C-639F-41A6-AED3-15C0E0E1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B3864BFB-5F88-4311-A2A0-12D067F91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09B3E436-97A2-4763-9E55-2C470DF17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8462A8CC-9918-4941-9B4A-36FB3F853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B0671973-544E-4370-8DB9-174DAB82F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B5505BD9-45DD-4763-90CB-FB9DB0661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3022B701-1894-49C5-A67C-6B8377C7C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90501CD9-45DC-4009-A410-08DB27A87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00BD35CA-BF52-4F44-B789-E3B98042D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25AED4B0-30B1-4E36-86A4-42C2A9181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A1A0260-34D8-4474-8C33-ED80F8309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FDCCA183-C630-4855-8BD6-0E4EEE59F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843E8B9F-C809-423A-ADAA-80CE5C071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2621EBC9-CEB1-4BA5-82D6-9944A3C12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9" name="Freeform: Shape 238">
            <a:extLst>
              <a:ext uri="{FF2B5EF4-FFF2-40B4-BE49-F238E27FC236}">
                <a16:creationId xmlns:a16="http://schemas.microsoft.com/office/drawing/2014/main" id="{EB68BB96-3C54-47CE-A559-16FC5968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BDDD9304-3AB6-4BE9-833E-9C1B3EC42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C7756000-2285-4D38-AD2B-91F47CF8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2F7A36A8-4BBE-49D8-94DA-606561AC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961EE45E-0342-4F26-8CD3-85CDDF7E5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89C5DC0E-03C0-4CEB-AD10-3A3C9999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2E1CE081-E685-46D4-BAF7-54C65BD82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5486C88F-30DD-46C8-9B05-F885D4EB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290BAD11-B30B-49DE-A566-E21BCDDCF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31F821CC-6C37-4415-8DA6-EF6B42D87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C9ECD1FB-7FE8-477E-8E90-648AE4E9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381C9DD8-7FF3-44E6-9887-1CE07DBD9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654D87AF-08CE-4125-AF4B-8C8A9D34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F3C9C908-1A58-4E28-969E-48E9BA61B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3530AEF7-35DB-44E3-93EB-B3F0FBA9E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6108D15E-72F2-45D7-9050-8322CB1F8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CC764F43-FB23-49CB-B2CA-ACFBFB412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64C60457-68FC-4E1F-9ABB-E79094A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22C915FB-0611-4283-8EC1-88510A69F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3CF80AC6-E542-456F-BEE8-E9CF46AC2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9EC6EED6-01FF-4941-A4AB-224D26EE1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F8D16FF7-D5D7-4A97-BB5E-A069EF13A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D703DF22-27D8-481B-95B5-A4A7A6206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1F7256DA-C9DD-498F-A3B4-789819FE4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EBEBA9FF-8036-4656-B1F1-87953464D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575DABD2-EA79-4547-AFC6-53720AB60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3060E1B5-52C7-4314-98B0-3AE8A0B63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033D416E-D8B5-4097-B7F0-1BA0357D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A5862DFC-3406-4DC9-AA41-0CE64748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3C908427-368C-4792-A5E5-313F77FF2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88CB189E-908B-495D-B023-05D3D2C1B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21" name="Rectangle 32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7EE60796-BC52-4154-A3A9-773DE828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3" name="Right Triangle 322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51324" y="1555703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Flowchart: Document 323">
            <a:extLst>
              <a:ext uri="{FF2B5EF4-FFF2-40B4-BE49-F238E27FC236}">
                <a16:creationId xmlns:a16="http://schemas.microsoft.com/office/drawing/2014/main" id="{BFEC1042-3FDC-47A3-BCD7-CA9D052F9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744293" y="1744296"/>
            <a:ext cx="6858000" cy="3369413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ED1087-8850-32E2-23D6-9F96029FF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587" y="251335"/>
            <a:ext cx="5410199" cy="22407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dirty="0">
                <a:solidFill>
                  <a:schemeClr val="tx2"/>
                </a:solidFill>
              </a:rPr>
              <a:t>II. THE </a:t>
            </a:r>
            <a:r>
              <a:rPr lang="en-US" sz="3700" u="sng" dirty="0">
                <a:solidFill>
                  <a:schemeClr val="tx2"/>
                </a:solidFill>
              </a:rPr>
              <a:t>NEW LAW </a:t>
            </a:r>
            <a:r>
              <a:rPr lang="en-US" sz="3700" dirty="0">
                <a:solidFill>
                  <a:schemeClr val="tx2"/>
                </a:solidFill>
              </a:rPr>
              <a:t>OF NON-RETALIATION</a:t>
            </a:r>
            <a:br>
              <a:rPr lang="en-US" sz="3700" dirty="0">
                <a:solidFill>
                  <a:schemeClr val="tx2"/>
                </a:solidFill>
              </a:rPr>
            </a:br>
            <a:br>
              <a:rPr lang="en-US" sz="3700" dirty="0">
                <a:solidFill>
                  <a:schemeClr val="tx2"/>
                </a:solidFill>
              </a:rPr>
            </a:br>
            <a:r>
              <a:rPr lang="en-US" sz="3700" dirty="0">
                <a:solidFill>
                  <a:schemeClr val="tx2"/>
                </a:solidFill>
              </a:rPr>
              <a:t>	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A5076D24-1815-0430-492F-0500D3E2E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6" r="21386"/>
          <a:stretch/>
        </p:blipFill>
        <p:spPr>
          <a:xfrm>
            <a:off x="254534" y="721081"/>
            <a:ext cx="4934992" cy="5523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706E68-8AE4-B4E8-9989-7AD4781F77BE}"/>
              </a:ext>
            </a:extLst>
          </p:cNvPr>
          <p:cNvSpPr txBox="1"/>
          <p:nvPr/>
        </p:nvSpPr>
        <p:spPr>
          <a:xfrm>
            <a:off x="5843587" y="1779095"/>
            <a:ext cx="6146266" cy="2980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sz="2400" b="1" i="0" u="none" strike="noStrike" baseline="0" dirty="0">
                <a:solidFill>
                  <a:schemeClr val="tx2"/>
                </a:solidFill>
              </a:rPr>
              <a:t>D. Security in our Giving (Matthew 5:42)</a:t>
            </a:r>
          </a:p>
          <a:p>
            <a:pPr marL="228600" indent="-228600">
              <a:spcAft>
                <a:spcPts val="6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endParaRPr lang="en-US" sz="2400" b="1" dirty="0">
              <a:solidFill>
                <a:schemeClr val="tx2"/>
              </a:solidFill>
            </a:endParaRPr>
          </a:p>
          <a:p>
            <a:pPr marL="228600" indent="-228600">
              <a:spcAft>
                <a:spcPts val="6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sz="2400" b="0" i="1" u="none" strike="noStrike" baseline="0" dirty="0">
                <a:solidFill>
                  <a:schemeClr val="tx2"/>
                </a:solidFill>
              </a:rPr>
              <a:t>This was never intended to encourage an individual to return to a pattern of laziness and irresponsibility. It was a HAND UP not a HAND OUT.</a:t>
            </a:r>
          </a:p>
          <a:p>
            <a:pPr marL="228600" indent="-228600">
              <a:spcAft>
                <a:spcPts val="6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endParaRPr lang="en-US" sz="2400" i="1" dirty="0">
              <a:solidFill>
                <a:schemeClr val="tx2"/>
              </a:solidFill>
            </a:endParaRPr>
          </a:p>
          <a:p>
            <a:pPr marL="228600" indent="-228600">
              <a:spcAft>
                <a:spcPts val="600"/>
              </a:spcAft>
              <a:buClr>
                <a:schemeClr val="bg1"/>
              </a:buClr>
              <a:buSzPct val="75000"/>
              <a:buFont typeface="+mj-lt"/>
              <a:buAutoNum type="arabicPeriod"/>
            </a:pPr>
            <a:r>
              <a:rPr lang="en-US" sz="2400" b="0" i="0" u="none" strike="noStrike" baseline="0" dirty="0">
                <a:solidFill>
                  <a:schemeClr val="tx2"/>
                </a:solidFill>
              </a:rPr>
              <a:t>True Christians have</a:t>
            </a:r>
            <a:r>
              <a:rPr lang="en-US" sz="2400" b="1" i="0" u="sng" strike="noStrike" baseline="0" dirty="0">
                <a:solidFill>
                  <a:schemeClr val="tx2"/>
                </a:solidFill>
              </a:rPr>
              <a:t> a heart of gold tempered with discernment 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AND </a:t>
            </a:r>
            <a:r>
              <a:rPr lang="en-US" sz="2400" b="1" i="0" u="sng" strike="noStrike" baseline="0" dirty="0">
                <a:solidFill>
                  <a:schemeClr val="tx2"/>
                </a:solidFill>
              </a:rPr>
              <a:t>a head of knowledge tempered in wisdom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.</a:t>
            </a:r>
            <a:endParaRPr lang="en-US" sz="2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700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D1ED35-ECF7-819B-026E-BD48287ED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152BFE-7BA8-4007-AD9C-F4DC95E43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0" name="Right Triangle 89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Document 90">
            <a:extLst>
              <a:ext uri="{FF2B5EF4-FFF2-40B4-BE49-F238E27FC236}">
                <a16:creationId xmlns:a16="http://schemas.microsoft.com/office/drawing/2014/main" id="{B6DE7CCF-F894-44DD-9FA3-8BD0D5CE2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19901" y="1485903"/>
            <a:ext cx="6858000" cy="3886199"/>
          </a:xfrm>
          <a:prstGeom prst="flowChartDocumen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2088DD-4597-C526-BDBA-46EBCA09E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en-CA" sz="3800" dirty="0">
                <a:solidFill>
                  <a:schemeClr val="tx2"/>
                </a:solidFill>
              </a:rPr>
              <a:t>THE SERMON ON THE MOUNT SERIES</a:t>
            </a:r>
            <a:br>
              <a:rPr lang="en-CA" sz="3800" dirty="0">
                <a:solidFill>
                  <a:schemeClr val="tx2"/>
                </a:solidFill>
              </a:rPr>
            </a:br>
            <a:br>
              <a:rPr lang="en-CA" sz="3800" dirty="0">
                <a:solidFill>
                  <a:schemeClr val="tx2"/>
                </a:solidFill>
              </a:rPr>
            </a:br>
            <a:r>
              <a:rPr lang="en-CA" sz="3800" dirty="0">
                <a:solidFill>
                  <a:schemeClr val="tx2"/>
                </a:solidFill>
              </a:rPr>
              <a:t>“RETALIATION - FROM A BITTER HEART”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019B39-6198-DABB-B239-30D4DBCEE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0767696">
            <a:off x="1708281" y="4363335"/>
            <a:ext cx="4231434" cy="1560594"/>
          </a:xfrm>
        </p:spPr>
        <p:txBody>
          <a:bodyPr>
            <a:normAutofit/>
          </a:bodyPr>
          <a:lstStyle/>
          <a:p>
            <a:pPr algn="l"/>
            <a:r>
              <a:rPr lang="en-CA" b="1" dirty="0">
                <a:solidFill>
                  <a:schemeClr val="tx2"/>
                </a:solidFill>
              </a:rPr>
              <a:t>Carnage after Oct 11, 2023</a:t>
            </a:r>
          </a:p>
          <a:p>
            <a:pPr algn="l"/>
            <a:r>
              <a:rPr lang="en-CA" b="1" dirty="0">
                <a:solidFill>
                  <a:schemeClr val="tx2"/>
                </a:solidFill>
              </a:rPr>
              <a:t>attack on Israel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EFABB-E572-CF4A-FE88-283D0950C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7" r="24447"/>
          <a:stretch/>
        </p:blipFill>
        <p:spPr>
          <a:xfrm>
            <a:off x="6222642" y="725467"/>
            <a:ext cx="4930220" cy="552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532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8742BF-1D91-1576-01B9-01EF871F4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47F4A-4C63-4743-9DBD-89E00DC8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C93AB6F9-99DF-415B-96A4-7160B5775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D0CC45C-CCAB-4A7C-B33D-84ABB8693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874C06D-399A-4BAA-B0E7-B55764CC1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C4829C4-3E7F-42E6-B0AC-12E562C9A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D3CD5A-CC76-449E-8201-36100E44D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596BFDB-0E89-4726-8740-23247A96E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395F396-A800-4D94-AA0F-5AD09E37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57FF3EC-7181-4E27-A7A6-DB4655B10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3A5A6F8-A667-410D-BECB-C610733F0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60B875F-A2D1-419D-A7F1-381B33D42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B5344BB-AFBB-4C99-A49A-9F300421D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2BAC207-A217-4064-9C43-8DBD742D0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816C2C6-5594-4867-A2AD-5B34E9294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FB06500-F969-4448-B413-83B5FEA97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6CA7F00-258B-4EDE-924E-F703C6EE6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7E09A08-F290-4A17-BC91-E0A577643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5250DB6-316F-43F4-A62E-777F2306D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A860293-6063-4188-B8DD-9B6DCE5D2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6F0D5E7-B042-4211-872B-FC93C7860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659604E9-BB25-4D53-8D35-BAD786A0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C6DBC3F-DBBC-484D-819C-BBDD6B30F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0D340BE-56DC-40A0-A0D3-2A0704AB3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E598E4C-A0B1-4A0D-9870-F0011F3C7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93F4BD7-CDE1-422F-BC4C-0362418BD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1694E10-99CB-4916-9CA3-CD347BC5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06CCCF9-74DC-4FA6-913D-AA94F671E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1C22D95-08E5-48EF-940C-7703E389E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C8CD58B-05D9-44B9-A9B3-AC3596D6C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9FCB7D7-C8E5-419A-81F1-6422F747E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7692ACE-18A6-4279-BAB6-A02F9B8A8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06D8C29-9DDA-48D0-AF70-905FDB2CE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3135B5-1639-580B-7790-896FA729E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3370" y="2376195"/>
            <a:ext cx="4260443" cy="1609075"/>
          </a:xfrm>
        </p:spPr>
        <p:txBody>
          <a:bodyPr anchor="t">
            <a:normAutofit fontScale="90000"/>
          </a:bodyPr>
          <a:lstStyle/>
          <a:p>
            <a:r>
              <a:rPr lang="en-CA" sz="5000" dirty="0"/>
              <a:t>I. THE OLD LAW OF RETALIATION</a:t>
            </a:r>
            <a:br>
              <a:rPr lang="en-CA" sz="5000" dirty="0"/>
            </a:br>
            <a:br>
              <a:rPr lang="en-CA" sz="5000" dirty="0"/>
            </a:br>
            <a:r>
              <a:rPr lang="en-CA" sz="5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381526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28F3B0-D575-E4F4-F735-4C0BE617F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8DD0EAF-BF73-48D8-A426-3085C4B88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Right Triangle 13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CD2AF7-13D4-B14A-7952-326769B2A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574" y="219394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en-CA" sz="4600" dirty="0">
                <a:solidFill>
                  <a:schemeClr val="tx2">
                    <a:alpha val="80000"/>
                  </a:schemeClr>
                </a:solidFill>
              </a:rPr>
              <a:t>I. THE </a:t>
            </a:r>
            <a:r>
              <a:rPr lang="en-CA" sz="4600" u="sng" dirty="0">
                <a:solidFill>
                  <a:schemeClr val="tx2">
                    <a:alpha val="80000"/>
                  </a:schemeClr>
                </a:solidFill>
              </a:rPr>
              <a:t>OLD LAW </a:t>
            </a:r>
            <a:r>
              <a:rPr lang="en-CA" sz="4600" dirty="0">
                <a:solidFill>
                  <a:schemeClr val="tx2">
                    <a:alpha val="80000"/>
                  </a:schemeClr>
                </a:solidFill>
              </a:rPr>
              <a:t>OF RETALIATION</a:t>
            </a:r>
            <a:br>
              <a:rPr lang="en-CA" sz="4600" dirty="0">
                <a:solidFill>
                  <a:schemeClr val="tx2">
                    <a:alpha val="80000"/>
                  </a:schemeClr>
                </a:solidFill>
              </a:rPr>
            </a:br>
            <a:br>
              <a:rPr lang="en-CA" sz="46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en-CA" sz="4600" dirty="0">
                <a:solidFill>
                  <a:schemeClr val="tx2">
                    <a:alpha val="80000"/>
                  </a:schemeClr>
                </a:solidFill>
              </a:rPr>
              <a:t>	</a:t>
            </a:r>
          </a:p>
        </p:txBody>
      </p:sp>
      <p:pic>
        <p:nvPicPr>
          <p:cNvPr id="125" name="Picture 124" descr="A vintage weighing scales">
            <a:extLst>
              <a:ext uri="{FF2B5EF4-FFF2-40B4-BE49-F238E27FC236}">
                <a16:creationId xmlns:a16="http://schemas.microsoft.com/office/drawing/2014/main" id="{05DB55BA-DB15-7849-D58F-39906C4B8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5" r="1" b="25044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5E9327-6CAA-C9DA-3D76-D7EEEDCD2CDB}"/>
              </a:ext>
            </a:extLst>
          </p:cNvPr>
          <p:cNvSpPr txBox="1"/>
          <p:nvPr/>
        </p:nvSpPr>
        <p:spPr>
          <a:xfrm>
            <a:off x="627578" y="2336062"/>
            <a:ext cx="53092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/>
              <a:t>B. THE MOSAIC LAW</a:t>
            </a:r>
          </a:p>
          <a:p>
            <a:endParaRPr lang="en-CA" sz="2400" b="1" i="1" dirty="0"/>
          </a:p>
          <a:p>
            <a:r>
              <a:rPr lang="en-CA" sz="2400" b="1" i="1" dirty="0"/>
              <a:t>“But if there is serious injury, you are to take life for life, </a:t>
            </a:r>
          </a:p>
          <a:p>
            <a:r>
              <a:rPr lang="en-CA" sz="2400" b="1" i="1" dirty="0"/>
              <a:t>24.  eye for eye, tooth for tooth, hand 	for hand, foot for foot, </a:t>
            </a:r>
          </a:p>
          <a:p>
            <a:r>
              <a:rPr lang="en-CA" sz="2400" b="1" i="1" dirty="0"/>
              <a:t>25.  burn for burn, wound for wound, bruise for bruise.”</a:t>
            </a:r>
          </a:p>
          <a:p>
            <a:r>
              <a:rPr lang="en-CA" sz="2400" b="1" i="1" dirty="0"/>
              <a:t>		        Exodus 21:23-25</a:t>
            </a:r>
          </a:p>
        </p:txBody>
      </p:sp>
    </p:spTree>
    <p:extLst>
      <p:ext uri="{BB962C8B-B14F-4D97-AF65-F5344CB8AC3E}">
        <p14:creationId xmlns:p14="http://schemas.microsoft.com/office/powerpoint/2010/main" val="18785378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3B0E2-123E-1595-4F50-53E8A175E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7995649C-2C25-16B7-4299-B85188822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05E78AB-2EAA-8F07-AAB8-988A1F91E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Right Triangle 132">
            <a:extLst>
              <a:ext uri="{FF2B5EF4-FFF2-40B4-BE49-F238E27FC236}">
                <a16:creationId xmlns:a16="http://schemas.microsoft.com/office/drawing/2014/main" id="{082D0BA5-90DF-76C3-50AB-27493CDF1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D34C6D1-B436-FE90-72DC-ACB93366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CDE764B-091E-60BD-704F-8AD99131F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1985059-80B5-2810-77DB-4E0C6C1AA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FA8C5A4-FA86-1821-D8FB-8B83D407D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EDA9BCC-C958-1CA4-883B-5105BE94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0C334EC-2389-84D5-523B-0ED577ADE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E572A0B-DBC8-B47F-F810-EC8A7F3F1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4A568D7-A9A2-0461-7AA8-8D8D0528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6C452D9-B201-C87B-82BF-38663AA8D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5EE7624-B57C-6C7C-E86E-2B603CA5D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06FE74CD-DDDC-6687-80A2-0B0DD19031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3ECF3F5-D096-D3A3-E583-7D46328FC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956A0D53-279E-3962-9CF3-9C3719BA4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775A41A-C337-8B23-B69A-13B2AE617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63C6643-B751-3F0B-15BE-1F05BB533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02B2293-E04C-C5E8-E6D1-FDFD3E739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9FD88DA-1849-D237-ECAB-49CE8356F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765814B-EB0D-3250-8FAE-1EDA37E6C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FA10071-3D10-54D5-3868-1B6CE8E0A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B02D222-8455-1C86-C142-DCD338857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6A753A56-2D39-DDC4-179F-B1C617D48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8FA7407-08BA-6AE4-5EC4-EA181FB57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99A89266-51F1-7C12-55B7-2F3B98542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E7F4F0B8-48F7-D47A-9F6E-C6AC72753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300D62F-8AA6-A47E-8D48-576CBB62D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327A1ECB-EF72-48E9-3E38-8D3BD4A76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B8624A76-0C68-EF1C-B2EF-B5D3EBE76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F77CE0A6-8C1F-AA21-D739-FE763035EC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DAA69D5-6ECE-4954-0AFC-AD85DE1A2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FA2D6AE2-772A-CC0D-BEC6-B4DA3450E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9A60E2-73BA-CFBD-420C-1654CBA6F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574" y="219394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en-CA" sz="4600" dirty="0">
                <a:solidFill>
                  <a:schemeClr val="tx2">
                    <a:alpha val="80000"/>
                  </a:schemeClr>
                </a:solidFill>
              </a:rPr>
              <a:t>I. THE </a:t>
            </a:r>
            <a:r>
              <a:rPr lang="en-CA" sz="4600" u="sng" dirty="0">
                <a:solidFill>
                  <a:schemeClr val="tx2">
                    <a:alpha val="80000"/>
                  </a:schemeClr>
                </a:solidFill>
              </a:rPr>
              <a:t>OLD LAW </a:t>
            </a:r>
            <a:r>
              <a:rPr lang="en-CA" sz="4600" dirty="0">
                <a:solidFill>
                  <a:schemeClr val="tx2">
                    <a:alpha val="80000"/>
                  </a:schemeClr>
                </a:solidFill>
              </a:rPr>
              <a:t>OF RETALIATION</a:t>
            </a:r>
            <a:br>
              <a:rPr lang="en-CA" sz="4600" dirty="0">
                <a:solidFill>
                  <a:schemeClr val="tx2">
                    <a:alpha val="80000"/>
                  </a:schemeClr>
                </a:solidFill>
              </a:rPr>
            </a:br>
            <a:br>
              <a:rPr lang="en-CA" sz="46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en-CA" sz="4600" dirty="0">
                <a:solidFill>
                  <a:schemeClr val="tx2">
                    <a:alpha val="80000"/>
                  </a:schemeClr>
                </a:solidFill>
              </a:rPr>
              <a:t>	</a:t>
            </a:r>
          </a:p>
        </p:txBody>
      </p:sp>
      <p:pic>
        <p:nvPicPr>
          <p:cNvPr id="125" name="Picture 124" descr="A vintage weighing scales">
            <a:extLst>
              <a:ext uri="{FF2B5EF4-FFF2-40B4-BE49-F238E27FC236}">
                <a16:creationId xmlns:a16="http://schemas.microsoft.com/office/drawing/2014/main" id="{DC9CCC79-1A2A-CD48-331B-72B971334A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5" r="1" b="25044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112DE7-4BD6-2554-26C9-4BEF7F172BFC}"/>
              </a:ext>
            </a:extLst>
          </p:cNvPr>
          <p:cNvSpPr txBox="1"/>
          <p:nvPr/>
        </p:nvSpPr>
        <p:spPr>
          <a:xfrm>
            <a:off x="627578" y="2336062"/>
            <a:ext cx="53092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/>
              <a:t>B. THE MOSAIC LAW</a:t>
            </a:r>
          </a:p>
          <a:p>
            <a:endParaRPr lang="en-CA" sz="2400" b="1" i="1" dirty="0"/>
          </a:p>
          <a:p>
            <a:r>
              <a:rPr lang="en-CA" sz="2400" b="1" i="1" dirty="0"/>
              <a:t>“If anyone injures his neighbor, whatever he has done must be done to him: </a:t>
            </a:r>
          </a:p>
          <a:p>
            <a:r>
              <a:rPr lang="en-CA" sz="2400" b="1" i="1" dirty="0"/>
              <a:t>20.  fracture for fracture, eye for eye, tooth for tooth. As he has injured the other, so he is to be injured.”</a:t>
            </a:r>
          </a:p>
          <a:p>
            <a:r>
              <a:rPr lang="en-CA" sz="2400" b="1" i="1" dirty="0"/>
              <a:t>		Leviticus 24:19,20</a:t>
            </a:r>
          </a:p>
        </p:txBody>
      </p:sp>
    </p:spTree>
    <p:extLst>
      <p:ext uri="{BB962C8B-B14F-4D97-AF65-F5344CB8AC3E}">
        <p14:creationId xmlns:p14="http://schemas.microsoft.com/office/powerpoint/2010/main" val="41411528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569FCA-E115-D67A-03B0-D70FB2621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9717F0CE-9E0F-2677-58D2-9F442F217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0B0D325-F93C-CBED-EF1E-DFA68AD02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Right Triangle 132">
            <a:extLst>
              <a:ext uri="{FF2B5EF4-FFF2-40B4-BE49-F238E27FC236}">
                <a16:creationId xmlns:a16="http://schemas.microsoft.com/office/drawing/2014/main" id="{9C47A58E-2604-456F-8526-9607245A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ED2A4F5-8D78-86B6-D350-DB36C9C2A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EDD9BBA-B0DF-A07F-92FB-A4C190D01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E585828-36E4-8F63-B11D-EF82443A7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E3D983F-AC15-87E8-0D45-57B3F7B37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14C18F5-B5D2-45BB-CD86-A9F718548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AD7C400-60BD-AAB0-09A9-DF056F75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483CBCC-76F8-E398-1968-B5E2C24DE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180F1CA-A20F-F49B-7DDE-46021071F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7FED202-B9FD-91E0-8D4B-D3595AA13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F7CB227-8E00-8B70-8842-D5A22A281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0D14EE2-CAA9-E1B6-2048-5844A8AAB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8A289FD0-F366-1651-75AE-13335A402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F269E7B6-C543-7236-CE64-7E2DD4645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0EB96A6-3FA6-9A9E-7F2A-B82F9DE58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0246A8B-13EF-9038-9E1D-CF5A9EE55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9C6B585E-B3A8-DA80-C153-4CA951FCA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9F99773-7CBE-03E7-8456-B4C7633DD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69186602-C09B-D0CE-BE9A-8CB1D82CC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DDE6399-218A-FF86-EBD2-B14BC5284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6A34C474-1BED-DCF0-5ACB-47A7CA0E9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805637A-D0C7-4204-9159-2D1E90B4D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1FCDD56F-B6EC-8972-032C-B8C6E73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D8B5FC2-5300-EF08-064D-E1DCC7229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B1AEB9F-956F-06AC-245B-1C3131D2B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30201544-A095-22CC-B303-1AE781EFE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30EA62B6-C492-2E0D-F980-DC87A6D30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9D54A16B-CA08-80D7-0534-9089162FD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F3A27C0A-EBEC-B6BB-4866-DA57546D7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10544E5-5C85-5E30-C5E9-489B7050D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B9EA274A-FCAF-E724-B004-6D6628179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5A2A5B-17E8-32CB-002D-32ECEB9E2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574" y="219394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en-CA" sz="4600" dirty="0">
                <a:solidFill>
                  <a:schemeClr val="tx2">
                    <a:alpha val="80000"/>
                  </a:schemeClr>
                </a:solidFill>
              </a:rPr>
              <a:t>I. THE </a:t>
            </a:r>
            <a:r>
              <a:rPr lang="en-CA" sz="4600" u="sng" dirty="0">
                <a:solidFill>
                  <a:schemeClr val="tx2">
                    <a:alpha val="80000"/>
                  </a:schemeClr>
                </a:solidFill>
              </a:rPr>
              <a:t>OLD LAW </a:t>
            </a:r>
            <a:r>
              <a:rPr lang="en-CA" sz="4600" dirty="0">
                <a:solidFill>
                  <a:schemeClr val="tx2">
                    <a:alpha val="80000"/>
                  </a:schemeClr>
                </a:solidFill>
              </a:rPr>
              <a:t>OF RETALIATION</a:t>
            </a:r>
            <a:br>
              <a:rPr lang="en-CA" sz="4600" dirty="0">
                <a:solidFill>
                  <a:schemeClr val="tx2">
                    <a:alpha val="80000"/>
                  </a:schemeClr>
                </a:solidFill>
              </a:rPr>
            </a:br>
            <a:br>
              <a:rPr lang="en-CA" sz="46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en-CA" sz="4600" dirty="0">
                <a:solidFill>
                  <a:schemeClr val="tx2">
                    <a:alpha val="80000"/>
                  </a:schemeClr>
                </a:solidFill>
              </a:rPr>
              <a:t>	</a:t>
            </a:r>
          </a:p>
        </p:txBody>
      </p:sp>
      <p:pic>
        <p:nvPicPr>
          <p:cNvPr id="125" name="Picture 124" descr="A vintage weighing scales">
            <a:extLst>
              <a:ext uri="{FF2B5EF4-FFF2-40B4-BE49-F238E27FC236}">
                <a16:creationId xmlns:a16="http://schemas.microsoft.com/office/drawing/2014/main" id="{07A81D0C-0D6D-E9AD-61CD-76F85B51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5" r="1" b="25044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22369F-FAEB-B2A4-9FA7-55B4C56F4E57}"/>
              </a:ext>
            </a:extLst>
          </p:cNvPr>
          <p:cNvSpPr txBox="1"/>
          <p:nvPr/>
        </p:nvSpPr>
        <p:spPr>
          <a:xfrm>
            <a:off x="627578" y="2336062"/>
            <a:ext cx="5309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/>
              <a:t>B. THE MOSAIC LAW</a:t>
            </a:r>
          </a:p>
          <a:p>
            <a:endParaRPr lang="en-CA" sz="2400" b="1" i="1" dirty="0"/>
          </a:p>
          <a:p>
            <a:r>
              <a:rPr lang="en-CA" sz="2400" b="1" i="1" dirty="0"/>
              <a:t>“Show no pity: life for life, eye for eye, tooth for tooth, hand for hand, foot for foot.”</a:t>
            </a:r>
          </a:p>
          <a:p>
            <a:r>
              <a:rPr lang="en-CA" sz="2400" b="1" i="1" dirty="0"/>
              <a:t>		Deuteronomy 19:21</a:t>
            </a:r>
          </a:p>
        </p:txBody>
      </p:sp>
    </p:spTree>
    <p:extLst>
      <p:ext uri="{BB962C8B-B14F-4D97-AF65-F5344CB8AC3E}">
        <p14:creationId xmlns:p14="http://schemas.microsoft.com/office/powerpoint/2010/main" val="6764099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A433B2-319F-0937-B6F6-5637C97CD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BFA091FB-78D7-E86C-5ACE-EB6C4BFFE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EE8AF82-F758-16BF-5969-F0579038A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Right Triangle 132">
            <a:extLst>
              <a:ext uri="{FF2B5EF4-FFF2-40B4-BE49-F238E27FC236}">
                <a16:creationId xmlns:a16="http://schemas.microsoft.com/office/drawing/2014/main" id="{BA7A3466-809E-E4F4-BF1E-83BA2CB54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5548F7B-A2F9-661D-3865-A23A72C46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D3C9680-2423-E7B7-02C8-2537F30AE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4939E8A-FFE9-239A-B8EB-925046E8F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36BEAA1-0130-D82B-A644-76F76B5A2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DF6F4EB-EDFA-894E-2992-51259FC14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7FB7237-9855-C165-5181-B40AC8DF5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39474ED-477C-628B-F927-584C91EA5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0B05258-7641-5971-7386-93F7348B6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6A7A901-7FEA-0C6F-646B-334B5412E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6A0C2D0-05A7-F10A-7EF4-612E71024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F9216002-A4A5-871E-14CF-24AC3B4038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7EF12106-EA2C-C2E8-4BB7-3B2F7E92D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F150923E-C751-A175-7D68-76244430F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D34F043D-78DC-4C23-2423-6F60B97B3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FC2C5EA-912E-161C-9ECD-4FA0667DB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78A6498-A568-0383-81EC-AEFE8D9AD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90D38ED-74E6-6581-088D-60B722AD3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8A709482-A957-21E9-5F66-02DE9F996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445F666E-862F-71AA-712A-7804A100E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B510B40-C914-BBA1-D403-AD4A5C3B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C50A215-B37D-1755-529E-3B0721DAF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8F0F1B7-C78B-E831-1D47-572409534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D3F71BEB-CD35-BDF4-5188-0BB2F840F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4EC09B1-A2A1-AC8D-0B41-90A3B97F9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0C58999-D5B1-2195-E2B1-F865B2325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4CDA63B2-5AF6-6C7A-C17F-3F9C57DD3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1996564D-5740-1B6E-2AB6-323CB8BE1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79F7203B-118C-AC5B-7750-3C4FE8678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450F976F-FA7E-E682-9BDF-23407873B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9FFFA5D0-4CE4-E7AC-164C-35ADE9CC0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36FE61-9284-B667-E16B-540784D52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574" y="219394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en-CA" sz="4600" dirty="0">
                <a:solidFill>
                  <a:schemeClr val="tx2">
                    <a:alpha val="80000"/>
                  </a:schemeClr>
                </a:solidFill>
              </a:rPr>
              <a:t>I. THE </a:t>
            </a:r>
            <a:r>
              <a:rPr lang="en-CA" sz="4600" u="sng" dirty="0">
                <a:solidFill>
                  <a:schemeClr val="tx2">
                    <a:alpha val="80000"/>
                  </a:schemeClr>
                </a:solidFill>
              </a:rPr>
              <a:t>OLD LAW </a:t>
            </a:r>
            <a:r>
              <a:rPr lang="en-CA" sz="4600" dirty="0">
                <a:solidFill>
                  <a:schemeClr val="tx2">
                    <a:alpha val="80000"/>
                  </a:schemeClr>
                </a:solidFill>
              </a:rPr>
              <a:t>OF RETALIATION</a:t>
            </a:r>
            <a:br>
              <a:rPr lang="en-CA" sz="4600" dirty="0">
                <a:solidFill>
                  <a:schemeClr val="tx2">
                    <a:alpha val="80000"/>
                  </a:schemeClr>
                </a:solidFill>
              </a:rPr>
            </a:br>
            <a:br>
              <a:rPr lang="en-CA" sz="46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en-CA" sz="4600" dirty="0">
                <a:solidFill>
                  <a:schemeClr val="tx2">
                    <a:alpha val="80000"/>
                  </a:schemeClr>
                </a:solidFill>
              </a:rPr>
              <a:t>	</a:t>
            </a:r>
          </a:p>
        </p:txBody>
      </p:sp>
      <p:pic>
        <p:nvPicPr>
          <p:cNvPr id="125" name="Picture 124" descr="A vintage weighing scales">
            <a:extLst>
              <a:ext uri="{FF2B5EF4-FFF2-40B4-BE49-F238E27FC236}">
                <a16:creationId xmlns:a16="http://schemas.microsoft.com/office/drawing/2014/main" id="{F73DAE6D-D846-8C2F-1542-5F608E1A3F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5" r="1" b="25044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CEB1AD-49F4-9DCA-7EFE-D0B1B3185DBD}"/>
              </a:ext>
            </a:extLst>
          </p:cNvPr>
          <p:cNvSpPr txBox="1"/>
          <p:nvPr/>
        </p:nvSpPr>
        <p:spPr>
          <a:xfrm>
            <a:off x="627578" y="2336062"/>
            <a:ext cx="60251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/>
              <a:t>B. THE MOSAIC LAW</a:t>
            </a:r>
          </a:p>
          <a:p>
            <a:endParaRPr lang="en-CA" sz="2400" b="1" i="1" dirty="0"/>
          </a:p>
          <a:p>
            <a:pPr marL="457200" indent="-457200">
              <a:buAutoNum type="arabicPeriod"/>
            </a:pPr>
            <a:r>
              <a:rPr lang="en-CA" sz="2400" b="1" i="1" dirty="0"/>
              <a:t>The Limitation of Vengeance</a:t>
            </a:r>
          </a:p>
          <a:p>
            <a:endParaRPr lang="en-CA" sz="2400" b="1" i="1" dirty="0"/>
          </a:p>
          <a:p>
            <a:r>
              <a:rPr lang="en-CA" sz="2400" b="1" i="1" dirty="0"/>
              <a:t>2. The Limitation of Court Action</a:t>
            </a:r>
          </a:p>
          <a:p>
            <a:endParaRPr lang="en-CA" sz="2400" b="1" i="1" dirty="0"/>
          </a:p>
          <a:p>
            <a:r>
              <a:rPr lang="en-CA" sz="2400" b="1" i="1" dirty="0"/>
              <a:t>3. The Limitation of Symbolic Use Only (Matthew 5:38) </a:t>
            </a:r>
          </a:p>
        </p:txBody>
      </p:sp>
    </p:spTree>
    <p:extLst>
      <p:ext uri="{BB962C8B-B14F-4D97-AF65-F5344CB8AC3E}">
        <p14:creationId xmlns:p14="http://schemas.microsoft.com/office/powerpoint/2010/main" val="2091791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DBC8E7-6E6B-74DD-857F-88EB45599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59D01EB0-1AD6-335D-6FCE-0C9243453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549E9BA-0DC5-4CE4-4FFB-2BD02455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Right Triangle 132">
            <a:extLst>
              <a:ext uri="{FF2B5EF4-FFF2-40B4-BE49-F238E27FC236}">
                <a16:creationId xmlns:a16="http://schemas.microsoft.com/office/drawing/2014/main" id="{902F1ACC-27AD-0832-4E92-CC1E558D9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47247A3-8227-C84A-85F4-F85F4BC35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3A98262-AC3F-A9FE-C98E-48E06E14EF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CBA5A4-CE42-19B6-6FCB-F123DB046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1EB2A95-C674-CA98-E8D5-41189AA3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C15D03C-0103-E976-E2E3-9700503DF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BAC218E-5353-0626-09B3-9E265AF64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5798D01-5672-8637-430A-6A710A7E6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48A945BC-C83F-58A7-0EAB-E96AC2187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9EF6A9E-A5F2-FE98-F021-76AA42EAD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9B7A1B59-1BDA-60F9-18FA-02386A9B6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EC639CE-53CE-6821-A06D-4BB671EEA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E5FD03F4-58E1-5C2F-BA82-3D2423FF7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59161F9-D738-22EF-CC4D-79F920ECB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0AA3625-7BA6-780F-CB73-AE64B4C2F3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3FDC1C9-47DB-0068-619B-3E70404EE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6EED258E-768E-F275-168F-B7EB723FD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8A2BEBAA-C1FF-0F36-6339-0C857F88E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56D480A-D128-7726-9FB9-DB2746F6A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9F27E5E-C375-2089-B9BB-952B3338D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7A90CA3-095D-493C-62CF-7D0281145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1037F6E2-EB97-4D61-9B73-54397DA45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37A6748-79D2-FE6A-3AAF-97205BD9B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95BFC346-F6C4-4B83-A06B-B06E47043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2620A062-C4F4-4D79-EA49-A09452355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0092F60-5F23-0A2F-8C48-4F7429516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007BF004-6D52-0161-2726-9ED8B7691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C99EE6B4-1ABF-1700-E834-2D4E61757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51F22775-1DC4-745B-A686-F7588EB88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22355FDC-EA46-3CE3-BE4F-096FFC830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A6F2CB57-AECB-B44B-8516-7B76DE4B6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D1EDC87-7FDC-86BB-AD22-06E3A13F9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574" y="219394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en-CA" sz="4600" dirty="0">
                <a:solidFill>
                  <a:schemeClr val="tx2">
                    <a:alpha val="80000"/>
                  </a:schemeClr>
                </a:solidFill>
              </a:rPr>
              <a:t>I. THE </a:t>
            </a:r>
            <a:r>
              <a:rPr lang="en-CA" sz="4600" u="sng" dirty="0">
                <a:solidFill>
                  <a:schemeClr val="tx2">
                    <a:alpha val="80000"/>
                  </a:schemeClr>
                </a:solidFill>
              </a:rPr>
              <a:t>OLD LAW </a:t>
            </a:r>
            <a:r>
              <a:rPr lang="en-CA" sz="4600" dirty="0">
                <a:solidFill>
                  <a:schemeClr val="tx2">
                    <a:alpha val="80000"/>
                  </a:schemeClr>
                </a:solidFill>
              </a:rPr>
              <a:t>OF RETALIATION</a:t>
            </a:r>
            <a:br>
              <a:rPr lang="en-CA" sz="4600" dirty="0">
                <a:solidFill>
                  <a:schemeClr val="tx2">
                    <a:alpha val="80000"/>
                  </a:schemeClr>
                </a:solidFill>
              </a:rPr>
            </a:br>
            <a:br>
              <a:rPr lang="en-CA" sz="46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en-CA" sz="4600" dirty="0">
                <a:solidFill>
                  <a:schemeClr val="tx2">
                    <a:alpha val="80000"/>
                  </a:schemeClr>
                </a:solidFill>
              </a:rPr>
              <a:t>	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9091974D-3125-FC65-3648-7981D0029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r="5330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894CD7-9EF6-FEDB-66E9-B37BFB0EC802}"/>
              </a:ext>
            </a:extLst>
          </p:cNvPr>
          <p:cNvSpPr txBox="1"/>
          <p:nvPr/>
        </p:nvSpPr>
        <p:spPr>
          <a:xfrm>
            <a:off x="627578" y="2336062"/>
            <a:ext cx="602516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i="1" dirty="0"/>
              <a:t>C. The Baba Kamma </a:t>
            </a:r>
          </a:p>
          <a:p>
            <a:r>
              <a:rPr lang="en-CA" sz="3200" b="1" i="1" dirty="0"/>
              <a:t>(The First Gate)</a:t>
            </a:r>
          </a:p>
          <a:p>
            <a:endParaRPr lang="en-CA" sz="2400" b="1" i="1" dirty="0"/>
          </a:p>
          <a:p>
            <a:r>
              <a:rPr lang="en-CA" sz="2800" b="1" dirty="0"/>
              <a:t>1. </a:t>
            </a:r>
            <a:r>
              <a:rPr lang="en-CA" sz="2800" b="1" u="none" strike="noStrike" baseline="0" dirty="0"/>
              <a:t>For injury </a:t>
            </a:r>
            <a:endParaRPr lang="en-CA" sz="2800" b="1" dirty="0"/>
          </a:p>
          <a:p>
            <a:r>
              <a:rPr lang="en-CA" sz="2800" b="1" dirty="0"/>
              <a:t>2. For pain</a:t>
            </a:r>
          </a:p>
          <a:p>
            <a:r>
              <a:rPr lang="en-CA" sz="2800" b="1" dirty="0"/>
              <a:t>3. For healing</a:t>
            </a:r>
          </a:p>
          <a:p>
            <a:r>
              <a:rPr lang="en-CA" sz="2800" b="1" u="none" strike="noStrike" baseline="0" dirty="0"/>
              <a:t>4. For loss of time</a:t>
            </a:r>
          </a:p>
          <a:p>
            <a:r>
              <a:rPr lang="en-CA" sz="2800" b="1" u="none" strike="noStrike" baseline="0" dirty="0"/>
              <a:t>5. For dignity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654425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1B8FFE-0793-A429-E3BC-78D0B41A2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F01A82BD-CD4C-74C3-5AD2-986344181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464ABD3-6CE3-1A92-0633-4394EDCF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Right Triangle 132">
            <a:extLst>
              <a:ext uri="{FF2B5EF4-FFF2-40B4-BE49-F238E27FC236}">
                <a16:creationId xmlns:a16="http://schemas.microsoft.com/office/drawing/2014/main" id="{95ED95BE-C40A-52E6-52B6-C2CEE7E7A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866CDCE-9B56-8CAA-B104-CCAD03686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7470C15-6D73-F2EE-FFE5-2086E4707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4A68380-0A07-A61E-0ED9-68743F28D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D979760-B252-FC98-FD54-FF18EB888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A78AEEE-756C-96C9-E764-8E5A970CF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A0CF19-2024-BB26-0462-E6F5989FE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7FACC62-9257-2129-B73C-BB3AE60E4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8E8750C-970E-0C1D-BD00-B0F3F8E6A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8CE83DC-9795-00F0-5439-BFBF9D9D3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9883027-D5E6-E6E3-B5EC-71C9C1A6D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03C8BA6-15FD-37B9-3D76-FF9291295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D5F9578E-B807-39B4-C405-D8FB55529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A3CEFFD-E5CC-EBAF-C3ED-EB5AA87055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421DF356-C6DD-86FF-69EF-45D01AE31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9BA8997-D6B4-6683-4CD2-E7BF8C5DC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6C5D9E49-418C-C2F1-0091-3C88FA4D61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0471BF6-AF8B-95D9-B6F8-618363F65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8BC889D-40BB-070F-0BF9-FBA7501AD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0BE17AD4-5666-1544-047F-B5A1B9798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603CA7B4-7CE5-A87A-D526-88FB6DFC8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8C2770A5-7538-3605-47AB-099115F2E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D2FC8FE3-2284-4870-6817-3713EB6A6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06C66F55-5F0A-AE41-D61D-323CB567A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FBEA3D0-0BBB-03FD-A81A-73B20F1A0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533E0D93-2E44-F569-7F7F-C159B2541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9C9AA07C-D951-E10A-41EC-29636E548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E20BC69-76C4-AF78-C704-6B966F214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A84E652A-B891-B438-5493-FA73EF9D4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DE844C18-5E9D-D546-EDC3-9BBD630DC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F23AF3D5-5C9D-D3CE-8013-6C4516BC9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C1AA1D-247F-438A-7174-F0054E444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574" y="219394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en-CA" sz="4600" dirty="0">
                <a:solidFill>
                  <a:schemeClr val="tx2">
                    <a:alpha val="80000"/>
                  </a:schemeClr>
                </a:solidFill>
              </a:rPr>
              <a:t>I. THE </a:t>
            </a:r>
            <a:r>
              <a:rPr lang="en-CA" sz="4600" u="sng" dirty="0">
                <a:solidFill>
                  <a:schemeClr val="tx2">
                    <a:alpha val="80000"/>
                  </a:schemeClr>
                </a:solidFill>
              </a:rPr>
              <a:t>OLD LAW </a:t>
            </a:r>
            <a:r>
              <a:rPr lang="en-CA" sz="4600" dirty="0">
                <a:solidFill>
                  <a:schemeClr val="tx2">
                    <a:alpha val="80000"/>
                  </a:schemeClr>
                </a:solidFill>
              </a:rPr>
              <a:t>OF RETALIATION</a:t>
            </a:r>
            <a:br>
              <a:rPr lang="en-CA" sz="4600" dirty="0">
                <a:solidFill>
                  <a:schemeClr val="tx2">
                    <a:alpha val="80000"/>
                  </a:schemeClr>
                </a:solidFill>
              </a:rPr>
            </a:br>
            <a:br>
              <a:rPr lang="en-CA" sz="4600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en-CA" sz="4600" dirty="0">
                <a:solidFill>
                  <a:schemeClr val="tx2">
                    <a:alpha val="80000"/>
                  </a:schemeClr>
                </a:solidFill>
              </a:rPr>
              <a:t>	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6FD6CC44-2C2D-9317-634D-5356718D6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2" r="26652"/>
          <a:stretch/>
        </p:blipFill>
        <p:spPr>
          <a:xfrm>
            <a:off x="6910387" y="-3440"/>
            <a:ext cx="5304435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775EB9-54F4-459C-360B-25E9BA04E876}"/>
              </a:ext>
            </a:extLst>
          </p:cNvPr>
          <p:cNvSpPr txBox="1"/>
          <p:nvPr/>
        </p:nvSpPr>
        <p:spPr>
          <a:xfrm>
            <a:off x="627578" y="1943027"/>
            <a:ext cx="602516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i="1" dirty="0"/>
              <a:t>D. This is not the whole of the Old Testament teaching</a:t>
            </a:r>
          </a:p>
          <a:p>
            <a:endParaRPr lang="en-CA" sz="2400" b="1" i="1" dirty="0"/>
          </a:p>
          <a:p>
            <a:r>
              <a:rPr lang="en-CA" sz="2400" b="1" i="1" dirty="0"/>
              <a:t>“Do not seek revenge or bear a grudge against one of your people, but love your neighbor as yourself. I am the LORD.”</a:t>
            </a:r>
          </a:p>
          <a:p>
            <a:r>
              <a:rPr lang="en-CA" sz="2400" b="1" i="1" dirty="0"/>
              <a:t>			Leviticus 19:18</a:t>
            </a:r>
          </a:p>
          <a:p>
            <a:endParaRPr lang="en-CA" sz="2400" b="1" i="1" dirty="0"/>
          </a:p>
          <a:p>
            <a:r>
              <a:rPr lang="en-CA" sz="2400" b="1" i="1" dirty="0"/>
              <a:t>“If your enemy is hungry, give him food to eat; if he is thirsty, give him water to drink.”</a:t>
            </a:r>
          </a:p>
          <a:p>
            <a:r>
              <a:rPr lang="en-CA" sz="2400" b="1" i="1" dirty="0"/>
              <a:t>			Proverbs 25:21</a:t>
            </a:r>
          </a:p>
        </p:txBody>
      </p:sp>
    </p:spTree>
    <p:extLst>
      <p:ext uri="{BB962C8B-B14F-4D97-AF65-F5344CB8AC3E}">
        <p14:creationId xmlns:p14="http://schemas.microsoft.com/office/powerpoint/2010/main" val="15750344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635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Avenir Next LT Pro</vt:lpstr>
      <vt:lpstr>Posterama</vt:lpstr>
      <vt:lpstr>SineVTI</vt:lpstr>
      <vt:lpstr>THE SERMON ON THE MOUNT SERIES  “RETALIATION - FROM A BITTER HEART”</vt:lpstr>
      <vt:lpstr>THE SERMON ON THE MOUNT SERIES  “RETALIATION - FROM A BITTER HEART”</vt:lpstr>
      <vt:lpstr>I. THE OLD LAW OF RETALIATION   </vt:lpstr>
      <vt:lpstr>I. THE OLD LAW OF RETALIATION   </vt:lpstr>
      <vt:lpstr>I. THE OLD LAW OF RETALIATION   </vt:lpstr>
      <vt:lpstr>I. THE OLD LAW OF RETALIATION   </vt:lpstr>
      <vt:lpstr>I. THE OLD LAW OF RETALIATION   </vt:lpstr>
      <vt:lpstr>I. THE OLD LAW OF RETALIATION   </vt:lpstr>
      <vt:lpstr>I. THE OLD LAW OF RETALIATION   </vt:lpstr>
      <vt:lpstr>PowerPoint Presentation</vt:lpstr>
      <vt:lpstr>PowerPoint Presentation</vt:lpstr>
      <vt:lpstr>PowerPoint Presentation</vt:lpstr>
      <vt:lpstr>II. THE NEW LAW OF NON-RETALIATION   </vt:lpstr>
      <vt:lpstr>II. THE NEW LAW OF NON-RETALIATION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Fountaingate Christian</dc:creator>
  <cp:lastModifiedBy>Fountaingate Christian</cp:lastModifiedBy>
  <cp:revision>9</cp:revision>
  <dcterms:created xsi:type="dcterms:W3CDTF">2025-04-25T18:25:36Z</dcterms:created>
  <dcterms:modified xsi:type="dcterms:W3CDTF">2025-04-25T23:46:02Z</dcterms:modified>
</cp:coreProperties>
</file>