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5" r:id="rId9"/>
    <p:sldId id="264"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B519-2142-4EEA-AD75-F918E17B25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873B257-54E9-4D82-9996-F8A919D478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6062074-03FD-48E0-BCEB-E5F6035E8142}"/>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5" name="Footer Placeholder 4">
            <a:extLst>
              <a:ext uri="{FF2B5EF4-FFF2-40B4-BE49-F238E27FC236}">
                <a16:creationId xmlns:a16="http://schemas.microsoft.com/office/drawing/2014/main" id="{0F74DF6E-CE3B-4038-9EB3-19A022EA207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DCDACAD-A628-46C5-9ED2-00A5826CBE58}"/>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32238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76CA7-021F-4565-BEAE-475FC79180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91DFD78-CFA4-4402-935A-3EF4E599BB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780D8F9-A580-472E-BD2E-BA542AD4A0FF}"/>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5" name="Footer Placeholder 4">
            <a:extLst>
              <a:ext uri="{FF2B5EF4-FFF2-40B4-BE49-F238E27FC236}">
                <a16:creationId xmlns:a16="http://schemas.microsoft.com/office/drawing/2014/main" id="{0A0A4166-C93A-4A9B-B13F-F108E7A47E2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FFC28D-B74E-4F01-AE8E-4F36C51EAE9D}"/>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269099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80D26-3F02-41C5-A11A-BEE6CC9772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2CF240B-B4D7-43D0-B0CD-AA6CD56E4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E945B36-241E-4CF0-A0AB-EE3C636E2738}"/>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5" name="Footer Placeholder 4">
            <a:extLst>
              <a:ext uri="{FF2B5EF4-FFF2-40B4-BE49-F238E27FC236}">
                <a16:creationId xmlns:a16="http://schemas.microsoft.com/office/drawing/2014/main" id="{661AAD37-3526-4E44-98CC-ACFEB70C8A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31E2E7B-3E00-494A-93A6-6882B23B67C3}"/>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211583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69A9-0E94-476F-BA13-D68F2B9CF7F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C035885-F043-422F-99FD-683884B83A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C289176-5B52-47A1-B23C-2A000255DB59}"/>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5" name="Footer Placeholder 4">
            <a:extLst>
              <a:ext uri="{FF2B5EF4-FFF2-40B4-BE49-F238E27FC236}">
                <a16:creationId xmlns:a16="http://schemas.microsoft.com/office/drawing/2014/main" id="{787E525D-FE92-4529-91AD-C97BBAC2B80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722644-A2A6-4AD8-A961-6B54CAC367D7}"/>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205279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8E03A-35C8-4C8B-B10A-DCD296AF0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BB2594B-A30D-4579-931C-BF785380B7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C28653-078D-44FF-A06F-E9E4E17E94FB}"/>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5" name="Footer Placeholder 4">
            <a:extLst>
              <a:ext uri="{FF2B5EF4-FFF2-40B4-BE49-F238E27FC236}">
                <a16:creationId xmlns:a16="http://schemas.microsoft.com/office/drawing/2014/main" id="{F6D7FE4C-EE04-471A-8FA7-940FCBFE67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53C63FF-129B-4B8F-94B6-867FE5C20003}"/>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181481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0796-A6AC-4977-AC46-0FD64B1B04A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86F80C8-862D-48B2-A480-F939067F71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FC967DD-D7FC-4A77-B34E-A64717BC9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671DF11-4BA4-414D-BD89-8C6206A96AA8}"/>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6" name="Footer Placeholder 5">
            <a:extLst>
              <a:ext uri="{FF2B5EF4-FFF2-40B4-BE49-F238E27FC236}">
                <a16:creationId xmlns:a16="http://schemas.microsoft.com/office/drawing/2014/main" id="{693B8D3B-8E61-4B4B-92B8-EC04D5833D9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DC9D3C2-01E2-4350-9228-0D69678B4EC8}"/>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147748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6047-249B-42B6-9433-72A63F8ACA4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06F109-403A-4809-B4F0-C9D77BFD22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14A061-775A-46D3-AE53-DF8D73A35C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71232C9-9C46-476A-9F5C-467B550179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C461BD-F345-4E2F-BE7A-FBA8809132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9882C36-AE51-413A-9B2B-C4FF3EB7A99C}"/>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8" name="Footer Placeholder 7">
            <a:extLst>
              <a:ext uri="{FF2B5EF4-FFF2-40B4-BE49-F238E27FC236}">
                <a16:creationId xmlns:a16="http://schemas.microsoft.com/office/drawing/2014/main" id="{E261812F-4EE5-40DE-BCAE-CBD96140DF8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049E1D8-25FD-4346-92DC-1236050214A6}"/>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325342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9200-3712-411F-BBA5-00089973255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73B1089-0473-4896-8768-7FA3223A0457}"/>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4" name="Footer Placeholder 3">
            <a:extLst>
              <a:ext uri="{FF2B5EF4-FFF2-40B4-BE49-F238E27FC236}">
                <a16:creationId xmlns:a16="http://schemas.microsoft.com/office/drawing/2014/main" id="{4A44F705-86F1-4B8D-A89E-60D264179BF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2A1976E-4821-429F-9DD6-84D624EF7C2A}"/>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268454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86EFDF-F3EB-43C6-9FE3-6729E895A895}"/>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3" name="Footer Placeholder 2">
            <a:extLst>
              <a:ext uri="{FF2B5EF4-FFF2-40B4-BE49-F238E27FC236}">
                <a16:creationId xmlns:a16="http://schemas.microsoft.com/office/drawing/2014/main" id="{27E1A241-82C3-40D1-88EE-6E32061F9A2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7CBC0C8-92CA-4CD5-B26C-5C5348010F42}"/>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280183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7E608-4558-4CD6-B1D0-5971ACC68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C68B481-701E-4E9D-A26E-44F9E2E156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9DB7E71-7A24-4424-9399-D5D493ED1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B83CB0-D83C-4386-AF4E-7FDBBE59DD42}"/>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6" name="Footer Placeholder 5">
            <a:extLst>
              <a:ext uri="{FF2B5EF4-FFF2-40B4-BE49-F238E27FC236}">
                <a16:creationId xmlns:a16="http://schemas.microsoft.com/office/drawing/2014/main" id="{59FD159F-8A3B-4D44-A2D9-D80DA207596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98D4236-C2E6-4729-BFC9-0F90CF2DFA1E}"/>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3699492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F29A-1C46-430B-8B31-6F3E8DB56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25B54D4-6571-4181-9C43-C922C12A8A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6CA2AF8-AF9C-472A-8B6E-B2D4D718E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3E159-B465-49CF-A71F-16DA3B81CB5F}"/>
              </a:ext>
            </a:extLst>
          </p:cNvPr>
          <p:cNvSpPr>
            <a:spLocks noGrp="1"/>
          </p:cNvSpPr>
          <p:nvPr>
            <p:ph type="dt" sz="half" idx="10"/>
          </p:nvPr>
        </p:nvSpPr>
        <p:spPr/>
        <p:txBody>
          <a:bodyPr/>
          <a:lstStyle/>
          <a:p>
            <a:fld id="{3C9892DC-7076-4881-8548-FDF0B23E4C87}" type="datetimeFigureOut">
              <a:rPr lang="en-CA" smtClean="0"/>
              <a:t>2021-07-10</a:t>
            </a:fld>
            <a:endParaRPr lang="en-CA"/>
          </a:p>
        </p:txBody>
      </p:sp>
      <p:sp>
        <p:nvSpPr>
          <p:cNvPr id="6" name="Footer Placeholder 5">
            <a:extLst>
              <a:ext uri="{FF2B5EF4-FFF2-40B4-BE49-F238E27FC236}">
                <a16:creationId xmlns:a16="http://schemas.microsoft.com/office/drawing/2014/main" id="{E854B163-28CD-48F1-B35F-0C7B60D4B16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4DDE6A8-10AA-49DE-A7FC-EEC1E3AD9BAB}"/>
              </a:ext>
            </a:extLst>
          </p:cNvPr>
          <p:cNvSpPr>
            <a:spLocks noGrp="1"/>
          </p:cNvSpPr>
          <p:nvPr>
            <p:ph type="sldNum" sz="quarter" idx="12"/>
          </p:nvPr>
        </p:nvSpPr>
        <p:spPr/>
        <p:txBody>
          <a:bodyPr/>
          <a:lstStyle/>
          <a:p>
            <a:fld id="{E8B30958-9F74-4CFD-891B-5026AB9EFECC}" type="slidenum">
              <a:rPr lang="en-CA" smtClean="0"/>
              <a:t>‹#›</a:t>
            </a:fld>
            <a:endParaRPr lang="en-CA"/>
          </a:p>
        </p:txBody>
      </p:sp>
    </p:spTree>
    <p:extLst>
      <p:ext uri="{BB962C8B-B14F-4D97-AF65-F5344CB8AC3E}">
        <p14:creationId xmlns:p14="http://schemas.microsoft.com/office/powerpoint/2010/main" val="101203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B146BB-18A2-41E4-87CE-7098602172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0386332-1D6A-48AB-830E-3BCE20F3B8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E35707E-3EB9-4B5A-8315-B13EA7A961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892DC-7076-4881-8548-FDF0B23E4C87}" type="datetimeFigureOut">
              <a:rPr lang="en-CA" smtClean="0"/>
              <a:t>2021-07-10</a:t>
            </a:fld>
            <a:endParaRPr lang="en-CA"/>
          </a:p>
        </p:txBody>
      </p:sp>
      <p:sp>
        <p:nvSpPr>
          <p:cNvPr id="5" name="Footer Placeholder 4">
            <a:extLst>
              <a:ext uri="{FF2B5EF4-FFF2-40B4-BE49-F238E27FC236}">
                <a16:creationId xmlns:a16="http://schemas.microsoft.com/office/drawing/2014/main" id="{583B9D57-B2CE-4AE8-B7AA-0C57EF9CFC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EFDEAEE-740D-4A16-9964-4007055698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30958-9F74-4CFD-891B-5026AB9EFECC}" type="slidenum">
              <a:rPr lang="en-CA" smtClean="0"/>
              <a:t>‹#›</a:t>
            </a:fld>
            <a:endParaRPr lang="en-CA"/>
          </a:p>
        </p:txBody>
      </p:sp>
    </p:spTree>
    <p:extLst>
      <p:ext uri="{BB962C8B-B14F-4D97-AF65-F5344CB8AC3E}">
        <p14:creationId xmlns:p14="http://schemas.microsoft.com/office/powerpoint/2010/main" val="290953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4DEE1C-7FD6-4FA0-A96A-BDF952F1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1524000" y="4370227"/>
            <a:ext cx="9144000" cy="1193138"/>
          </a:xfrm>
        </p:spPr>
        <p:txBody>
          <a:bodyPr>
            <a:normAutofit/>
          </a:bodyPr>
          <a:lstStyle/>
          <a:p>
            <a:r>
              <a:rPr lang="en-CA" sz="4400" b="1" i="0" u="none" strike="noStrike" baseline="0" dirty="0">
                <a:effectLst>
                  <a:outerShdw blurRad="38100" dist="38100" dir="2700000" algn="tl">
                    <a:srgbClr val="000000">
                      <a:alpha val="43137"/>
                    </a:srgbClr>
                  </a:outerShdw>
                </a:effectLst>
              </a:rPr>
              <a:t>REWARDS OF A DEEPER COMMITMENT</a:t>
            </a:r>
            <a:endParaRPr lang="en-CA" sz="4400"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3C6DD857-10E9-4041-8E3A-62249CEA1869}"/>
              </a:ext>
            </a:extLst>
          </p:cNvPr>
          <p:cNvSpPr>
            <a:spLocks noGrp="1"/>
          </p:cNvSpPr>
          <p:nvPr>
            <p:ph type="subTitle" idx="1"/>
          </p:nvPr>
        </p:nvSpPr>
        <p:spPr>
          <a:xfrm>
            <a:off x="1524000" y="5636465"/>
            <a:ext cx="9144000" cy="646785"/>
          </a:xfrm>
        </p:spPr>
        <p:txBody>
          <a:bodyPr>
            <a:normAutofit/>
          </a:bodyPr>
          <a:lstStyle/>
          <a:p>
            <a:r>
              <a:rPr lang="en-CA" sz="3600" b="1" i="0" u="none" strike="noStrike" baseline="0" dirty="0"/>
              <a:t>Text: Matthew 13:5,6</a:t>
            </a:r>
            <a:endParaRPr lang="en-CA" sz="3600"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1" b="18778"/>
          <a:stretch/>
        </p:blipFill>
        <p:spPr>
          <a:xfrm>
            <a:off x="1690046" y="386205"/>
            <a:ext cx="8903441" cy="3766876"/>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p:spPr>
      </p:pic>
    </p:spTree>
    <p:extLst>
      <p:ext uri="{BB962C8B-B14F-4D97-AF65-F5344CB8AC3E}">
        <p14:creationId xmlns:p14="http://schemas.microsoft.com/office/powerpoint/2010/main" val="4004713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5920618" y="609717"/>
            <a:ext cx="6151309" cy="911117"/>
          </a:xfrm>
        </p:spPr>
        <p:txBody>
          <a:bodyPr>
            <a:noAutofit/>
          </a:bodyPr>
          <a:lstStyle/>
          <a:p>
            <a:pPr algn="l"/>
            <a:r>
              <a:rPr lang="en-CA" sz="4400" b="1" dirty="0">
                <a:effectLst>
                  <a:outerShdw blurRad="38100" dist="38100" dir="2700000" algn="tl">
                    <a:srgbClr val="000000">
                      <a:alpha val="43137"/>
                    </a:srgbClr>
                  </a:outerShdw>
                </a:effectLst>
              </a:rPr>
              <a:t>III. Refreshment (John 4:11,13-15,28,39-42)</a:t>
            </a:r>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0" y="2237811"/>
            <a:ext cx="11674136" cy="2335068"/>
          </a:xfrm>
        </p:spPr>
        <p:txBody>
          <a:bodyPr>
            <a:normAutofit fontScale="90000"/>
          </a:bodyPr>
          <a:lstStyle/>
          <a:p>
            <a:pPr algn="l"/>
            <a:br>
              <a:rPr lang="en-CA" sz="1400" i="1" dirty="0"/>
            </a:br>
            <a:br>
              <a:rPr lang="en-CA" sz="1400" i="1" dirty="0"/>
            </a:br>
            <a:br>
              <a:rPr lang="en-CA" sz="1400" i="1" dirty="0"/>
            </a:br>
            <a:br>
              <a:rPr lang="en-CA" sz="1400" i="1" dirty="0"/>
            </a:br>
            <a:br>
              <a:rPr lang="en-CA" sz="1400" i="1" dirty="0"/>
            </a:br>
            <a:r>
              <a:rPr lang="en-CA" sz="1400" i="1" dirty="0"/>
              <a:t>	</a:t>
            </a:r>
            <a:br>
              <a:rPr lang="en-CA" sz="1400" dirty="0"/>
            </a:br>
            <a:r>
              <a:rPr lang="en-CA" sz="3600" i="1" dirty="0"/>
              <a:t>“Sir, give me this water so that I won’t get thirsty and have to keep coming here to draw water.”</a:t>
            </a:r>
            <a:br>
              <a:rPr lang="en-CA" sz="3600" i="1" dirty="0"/>
            </a:br>
            <a:r>
              <a:rPr lang="en-CA" sz="3600" i="1" dirty="0"/>
              <a:t>										 John 4:15</a:t>
            </a:r>
            <a:r>
              <a:rPr lang="en-CA" sz="1400" i="1" dirty="0"/>
              <a:t>	</a:t>
            </a:r>
            <a:br>
              <a:rPr lang="en-CA" sz="1400" i="1" dirty="0"/>
            </a:br>
            <a:br>
              <a:rPr lang="en-CA" sz="1400" i="1" dirty="0"/>
            </a:br>
            <a:br>
              <a:rPr lang="en-CA" sz="1400" i="1" dirty="0"/>
            </a:br>
            <a:endParaRPr lang="en-CA" sz="1400" i="1"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2" b="30903"/>
          <a:stretch/>
        </p:blipFill>
        <p:spPr>
          <a:xfrm>
            <a:off x="20" y="10"/>
            <a:ext cx="5920598" cy="2130941"/>
          </a:xfrm>
          <a:custGeom>
            <a:avLst/>
            <a:gdLst/>
            <a:ahLst/>
            <a:cxnLst/>
            <a:rect l="l" t="t" r="r" b="b"/>
            <a:pathLst>
              <a:path w="5920618" h="2130951">
                <a:moveTo>
                  <a:pt x="0" y="0"/>
                </a:moveTo>
                <a:lnTo>
                  <a:pt x="5920618" y="0"/>
                </a:lnTo>
                <a:lnTo>
                  <a:pt x="4933709" y="2130951"/>
                </a:lnTo>
                <a:lnTo>
                  <a:pt x="0" y="2130951"/>
                </a:lnTo>
                <a:close/>
              </a:path>
            </a:pathLst>
          </a:custGeom>
        </p:spPr>
      </p:pic>
      <p:sp>
        <p:nvSpPr>
          <p:cNvPr id="49"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910019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5920618" y="609717"/>
            <a:ext cx="6151309" cy="911117"/>
          </a:xfrm>
        </p:spPr>
        <p:txBody>
          <a:bodyPr>
            <a:noAutofit/>
          </a:bodyPr>
          <a:lstStyle/>
          <a:p>
            <a:pPr algn="l"/>
            <a:r>
              <a:rPr lang="en-CA" sz="4400" b="1" dirty="0">
                <a:effectLst>
                  <a:outerShdw blurRad="38100" dist="38100" dir="2700000" algn="tl">
                    <a:srgbClr val="000000">
                      <a:alpha val="43137"/>
                    </a:srgbClr>
                  </a:outerShdw>
                </a:effectLst>
              </a:rPr>
              <a:t>III. Refreshment (John 4:11,13-15,28,39-42)</a:t>
            </a:r>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0" y="2237811"/>
            <a:ext cx="11674136" cy="2335068"/>
          </a:xfrm>
        </p:spPr>
        <p:txBody>
          <a:bodyPr>
            <a:normAutofit fontScale="90000"/>
          </a:bodyPr>
          <a:lstStyle/>
          <a:p>
            <a:pPr algn="l"/>
            <a:br>
              <a:rPr lang="en-CA" sz="1400" i="1" dirty="0"/>
            </a:br>
            <a:br>
              <a:rPr lang="en-CA" sz="1400" i="1" dirty="0"/>
            </a:br>
            <a:br>
              <a:rPr lang="en-CA" sz="1400" i="1" dirty="0"/>
            </a:br>
            <a:br>
              <a:rPr lang="en-CA" sz="1400" i="1" dirty="0"/>
            </a:br>
            <a:br>
              <a:rPr lang="en-CA" sz="1400" i="1" dirty="0"/>
            </a:br>
            <a:r>
              <a:rPr lang="en-CA" sz="1400" i="1" dirty="0"/>
              <a:t>	</a:t>
            </a:r>
            <a:br>
              <a:rPr lang="en-CA" sz="1400" dirty="0"/>
            </a:br>
            <a:r>
              <a:rPr lang="en-CA" sz="3600" i="1" dirty="0"/>
              <a:t>Then, </a:t>
            </a:r>
            <a:r>
              <a:rPr lang="en-CA" sz="3600" i="1" u="sng" dirty="0"/>
              <a:t>leaving her water jar</a:t>
            </a:r>
            <a:r>
              <a:rPr lang="en-CA" sz="3600" i="1" dirty="0"/>
              <a:t>, the woman went back to the town and said to the people,										 									John 4:28</a:t>
            </a:r>
            <a:r>
              <a:rPr lang="en-CA" sz="1400" i="1" dirty="0"/>
              <a:t>	</a:t>
            </a:r>
            <a:br>
              <a:rPr lang="en-CA" sz="1400" i="1" dirty="0"/>
            </a:br>
            <a:br>
              <a:rPr lang="en-CA" sz="1400" i="1" dirty="0"/>
            </a:br>
            <a:br>
              <a:rPr lang="en-CA" sz="1400" i="1" dirty="0"/>
            </a:br>
            <a:endParaRPr lang="en-CA" sz="1400" i="1"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2" b="30903"/>
          <a:stretch/>
        </p:blipFill>
        <p:spPr>
          <a:xfrm>
            <a:off x="20" y="10"/>
            <a:ext cx="5920598" cy="2130941"/>
          </a:xfrm>
          <a:custGeom>
            <a:avLst/>
            <a:gdLst/>
            <a:ahLst/>
            <a:cxnLst/>
            <a:rect l="l" t="t" r="r" b="b"/>
            <a:pathLst>
              <a:path w="5920618" h="2130951">
                <a:moveTo>
                  <a:pt x="0" y="0"/>
                </a:moveTo>
                <a:lnTo>
                  <a:pt x="5920618" y="0"/>
                </a:lnTo>
                <a:lnTo>
                  <a:pt x="4933709" y="2130951"/>
                </a:lnTo>
                <a:lnTo>
                  <a:pt x="0" y="2130951"/>
                </a:lnTo>
                <a:close/>
              </a:path>
            </a:pathLst>
          </a:custGeom>
        </p:spPr>
      </p:pic>
      <p:sp>
        <p:nvSpPr>
          <p:cNvPr id="49"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935510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5920618" y="609717"/>
            <a:ext cx="6151309" cy="911117"/>
          </a:xfrm>
        </p:spPr>
        <p:txBody>
          <a:bodyPr>
            <a:noAutofit/>
          </a:bodyPr>
          <a:lstStyle/>
          <a:p>
            <a:pPr algn="l"/>
            <a:r>
              <a:rPr lang="en-CA" sz="4400" b="1" dirty="0">
                <a:effectLst>
                  <a:outerShdw blurRad="38100" dist="38100" dir="2700000" algn="tl">
                    <a:srgbClr val="000000">
                      <a:alpha val="43137"/>
                    </a:srgbClr>
                  </a:outerShdw>
                </a:effectLst>
              </a:rPr>
              <a:t>III. Refreshment (John 4:11,13-15,28,39-42)</a:t>
            </a:r>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258932" y="2713278"/>
            <a:ext cx="11674136" cy="2335068"/>
          </a:xfrm>
        </p:spPr>
        <p:txBody>
          <a:bodyPr>
            <a:normAutofit fontScale="90000"/>
          </a:bodyPr>
          <a:lstStyle/>
          <a:p>
            <a:pPr algn="l"/>
            <a:br>
              <a:rPr lang="en-CA" sz="1400" i="1" dirty="0"/>
            </a:br>
            <a:br>
              <a:rPr lang="en-CA" sz="1400" i="1" dirty="0"/>
            </a:br>
            <a:br>
              <a:rPr lang="en-CA" sz="1400" i="1" dirty="0"/>
            </a:br>
            <a:br>
              <a:rPr lang="en-CA" sz="1400" i="1" dirty="0"/>
            </a:br>
            <a:br>
              <a:rPr lang="en-CA" sz="1400" i="1" dirty="0"/>
            </a:br>
            <a:r>
              <a:rPr lang="en-CA" sz="1400" i="1" dirty="0"/>
              <a:t>	</a:t>
            </a:r>
            <a:br>
              <a:rPr lang="en-CA" sz="1400" dirty="0"/>
            </a:br>
            <a:r>
              <a:rPr lang="en-CA" sz="3600" i="1" dirty="0"/>
              <a:t>Many of the Samaritans from that town believed in him because of the woman’s testimony, “He told me everything I ever did.” 40 So when the Samaritans came to him, they urged him to stay with them, and he stayed two days. 41 And because of his words many more became believers.								John 4:39-41</a:t>
            </a:r>
            <a:br>
              <a:rPr lang="en-CA" sz="3600" i="1" dirty="0"/>
            </a:br>
            <a:br>
              <a:rPr lang="en-CA" sz="1400" i="1" dirty="0"/>
            </a:br>
            <a:br>
              <a:rPr lang="en-CA" sz="1400" i="1" dirty="0"/>
            </a:br>
            <a:endParaRPr lang="en-CA" sz="1400" i="1"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2" b="30903"/>
          <a:stretch/>
        </p:blipFill>
        <p:spPr>
          <a:xfrm>
            <a:off x="20" y="10"/>
            <a:ext cx="5920598" cy="2130941"/>
          </a:xfrm>
          <a:custGeom>
            <a:avLst/>
            <a:gdLst/>
            <a:ahLst/>
            <a:cxnLst/>
            <a:rect l="l" t="t" r="r" b="b"/>
            <a:pathLst>
              <a:path w="5920618" h="2130951">
                <a:moveTo>
                  <a:pt x="0" y="0"/>
                </a:moveTo>
                <a:lnTo>
                  <a:pt x="5920618" y="0"/>
                </a:lnTo>
                <a:lnTo>
                  <a:pt x="4933709" y="2130951"/>
                </a:lnTo>
                <a:lnTo>
                  <a:pt x="0" y="2130951"/>
                </a:lnTo>
                <a:close/>
              </a:path>
            </a:pathLst>
          </a:custGeom>
        </p:spPr>
      </p:pic>
      <p:sp>
        <p:nvSpPr>
          <p:cNvPr id="49"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779044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5920618" y="609717"/>
            <a:ext cx="6151309" cy="911117"/>
          </a:xfrm>
        </p:spPr>
        <p:txBody>
          <a:bodyPr>
            <a:noAutofit/>
          </a:bodyPr>
          <a:lstStyle/>
          <a:p>
            <a:pPr algn="l"/>
            <a:r>
              <a:rPr lang="en-CA" sz="4400" b="1" dirty="0">
                <a:effectLst>
                  <a:outerShdw blurRad="38100" dist="38100" dir="2700000" algn="tl">
                    <a:srgbClr val="000000">
                      <a:alpha val="43137"/>
                    </a:srgbClr>
                  </a:outerShdw>
                </a:effectLst>
              </a:rPr>
              <a:t>III. Refreshment (John 4:11,13-15,28,39-42)</a:t>
            </a:r>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0" y="2237811"/>
            <a:ext cx="11674136" cy="2335068"/>
          </a:xfrm>
        </p:spPr>
        <p:txBody>
          <a:bodyPr>
            <a:normAutofit fontScale="90000"/>
          </a:bodyPr>
          <a:lstStyle/>
          <a:p>
            <a:pPr algn="l"/>
            <a:r>
              <a:rPr lang="en-CA" sz="3600" i="1" dirty="0"/>
              <a:t>believers.</a:t>
            </a:r>
            <a:br>
              <a:rPr lang="en-CA" sz="3600" i="1" dirty="0"/>
            </a:br>
            <a:br>
              <a:rPr lang="en-CA" sz="3600" i="1" dirty="0"/>
            </a:br>
            <a:r>
              <a:rPr lang="en-CA" sz="3600" i="1" dirty="0"/>
              <a:t>42 They said to the woman, “We no longer believe just because of what you said; now we have heard for ourselves, and we know that this man really is the Savior of the world.”</a:t>
            </a:r>
            <a:br>
              <a:rPr lang="en-CA" sz="3600" i="1" dirty="0"/>
            </a:br>
            <a:r>
              <a:rPr lang="en-CA" sz="3600" i="1" dirty="0"/>
              <a:t>										John 4:42</a:t>
            </a:r>
            <a:r>
              <a:rPr lang="en-CA" sz="1400" i="1" dirty="0"/>
              <a:t>	</a:t>
            </a:r>
            <a:br>
              <a:rPr lang="en-CA" sz="1400" i="1" dirty="0"/>
            </a:br>
            <a:br>
              <a:rPr lang="en-CA" sz="1400" i="1" dirty="0"/>
            </a:br>
            <a:br>
              <a:rPr lang="en-CA" sz="1400" i="1" dirty="0"/>
            </a:br>
            <a:endParaRPr lang="en-CA" sz="1400" i="1"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2" b="30903"/>
          <a:stretch/>
        </p:blipFill>
        <p:spPr>
          <a:xfrm>
            <a:off x="20" y="10"/>
            <a:ext cx="5920598" cy="2130941"/>
          </a:xfrm>
          <a:custGeom>
            <a:avLst/>
            <a:gdLst/>
            <a:ahLst/>
            <a:cxnLst/>
            <a:rect l="l" t="t" r="r" b="b"/>
            <a:pathLst>
              <a:path w="5920618" h="2130951">
                <a:moveTo>
                  <a:pt x="0" y="0"/>
                </a:moveTo>
                <a:lnTo>
                  <a:pt x="5920618" y="0"/>
                </a:lnTo>
                <a:lnTo>
                  <a:pt x="4933709" y="2130951"/>
                </a:lnTo>
                <a:lnTo>
                  <a:pt x="0" y="2130951"/>
                </a:lnTo>
                <a:close/>
              </a:path>
            </a:pathLst>
          </a:custGeom>
        </p:spPr>
      </p:pic>
      <p:sp>
        <p:nvSpPr>
          <p:cNvPr id="49"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124029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7085532" y="640080"/>
            <a:ext cx="4196932" cy="3566160"/>
          </a:xfrm>
        </p:spPr>
        <p:txBody>
          <a:bodyPr anchor="b">
            <a:noAutofit/>
          </a:bodyPr>
          <a:lstStyle/>
          <a:p>
            <a:r>
              <a:rPr lang="en-CA" sz="4400" b="1" dirty="0"/>
              <a:t>There Are at Least Three Main Rewards for Those Who Are Willing to Go Deeper with God.</a:t>
            </a:r>
            <a:endParaRPr lang="en-CA" sz="4400" dirty="0">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l="18114" r="18114"/>
          <a:stretch/>
        </p:blipFill>
        <p:spPr>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p:spPr>
      </p:pic>
      <p:sp>
        <p:nvSpPr>
          <p:cNvPr id="17" name="sketchy line">
            <a:extLst>
              <a:ext uri="{FF2B5EF4-FFF2-40B4-BE49-F238E27FC236}">
                <a16:creationId xmlns:a16="http://schemas.microsoft.com/office/drawing/2014/main" id="{3F9B0603-37C5-4312-AE4D-A3D015475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532"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2930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908454" y="1360481"/>
            <a:ext cx="4605340" cy="4299750"/>
          </a:xfrm>
        </p:spPr>
        <p:txBody>
          <a:bodyPr>
            <a:normAutofit fontScale="90000"/>
          </a:bodyPr>
          <a:lstStyle/>
          <a:p>
            <a:r>
              <a:rPr lang="en-CA" sz="3600" i="1" dirty="0">
                <a:solidFill>
                  <a:schemeClr val="bg1"/>
                </a:solidFill>
              </a:rPr>
              <a:t>“Why do you call me, ‘Lord, Lord,’ and do not do what I say?</a:t>
            </a:r>
            <a:br>
              <a:rPr lang="en-CA" sz="3600" i="1" dirty="0">
                <a:solidFill>
                  <a:schemeClr val="bg1"/>
                </a:solidFill>
              </a:rPr>
            </a:br>
            <a:r>
              <a:rPr lang="en-CA" sz="3600" i="1" dirty="0">
                <a:solidFill>
                  <a:schemeClr val="bg1"/>
                </a:solidFill>
              </a:rPr>
              <a:t>47. I will show you what he is like who comes to me and hears my words and puts them into practice.</a:t>
            </a:r>
            <a:br>
              <a:rPr lang="en-CA" sz="3600" i="1" dirty="0">
                <a:solidFill>
                  <a:schemeClr val="bg1"/>
                </a:solidFill>
              </a:rPr>
            </a:br>
            <a:endParaRPr lang="en-CA" sz="3600" i="1" dirty="0">
              <a:solidFill>
                <a:schemeClr val="bg1"/>
              </a:solidFill>
            </a:endParaRPr>
          </a:p>
        </p:txBody>
      </p:sp>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337351" y="229394"/>
            <a:ext cx="5917401" cy="720517"/>
          </a:xfrm>
        </p:spPr>
        <p:txBody>
          <a:bodyPr>
            <a:noAutofit/>
          </a:bodyPr>
          <a:lstStyle/>
          <a:p>
            <a:pPr algn="l"/>
            <a:r>
              <a:rPr lang="en-CA" sz="4400" dirty="0">
                <a:solidFill>
                  <a:schemeClr val="bg1"/>
                </a:solidFill>
              </a:rPr>
              <a:t>I. Stability (Luke 6:46-49)</a:t>
            </a:r>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9077" r="15942" b="2"/>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75250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894164" y="1482569"/>
            <a:ext cx="4605340" cy="3733777"/>
          </a:xfrm>
        </p:spPr>
        <p:txBody>
          <a:bodyPr>
            <a:normAutofit fontScale="90000"/>
          </a:bodyPr>
          <a:lstStyle/>
          <a:p>
            <a:br>
              <a:rPr lang="en-CA" sz="3600" i="1" dirty="0">
                <a:solidFill>
                  <a:srgbClr val="FF0000"/>
                </a:solidFill>
              </a:rPr>
            </a:br>
            <a:br>
              <a:rPr lang="en-CA" sz="3600" i="1" dirty="0">
                <a:solidFill>
                  <a:srgbClr val="FF0000"/>
                </a:solidFill>
              </a:rPr>
            </a:br>
            <a:br>
              <a:rPr lang="en-CA" sz="3600" i="1" dirty="0">
                <a:solidFill>
                  <a:srgbClr val="FF0000"/>
                </a:solidFill>
              </a:rPr>
            </a:br>
            <a:br>
              <a:rPr lang="en-CA" sz="3600" i="1" dirty="0">
                <a:solidFill>
                  <a:srgbClr val="FF0000"/>
                </a:solidFill>
              </a:rPr>
            </a:br>
            <a:r>
              <a:rPr lang="en-CA" sz="3600" i="1" dirty="0">
                <a:solidFill>
                  <a:schemeClr val="bg1"/>
                </a:solidFill>
              </a:rPr>
              <a:t>48. He is like a man building a house, who dug deep and. </a:t>
            </a:r>
            <a:r>
              <a:rPr lang="en-CA" sz="3600" i="1" u="sng" dirty="0">
                <a:solidFill>
                  <a:schemeClr val="bg1"/>
                </a:solidFill>
              </a:rPr>
              <a:t>laid the foundation on rock.  When the flood came, the torrent struck that house but could not shake it, because it was well built.</a:t>
            </a:r>
            <a:endParaRPr lang="en-CA" sz="3600" i="1" dirty="0">
              <a:solidFill>
                <a:schemeClr val="bg1"/>
              </a:solidFill>
            </a:endParaRPr>
          </a:p>
        </p:txBody>
      </p:sp>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337351" y="229394"/>
            <a:ext cx="5839929" cy="720517"/>
          </a:xfrm>
        </p:spPr>
        <p:txBody>
          <a:bodyPr>
            <a:noAutofit/>
          </a:bodyPr>
          <a:lstStyle/>
          <a:p>
            <a:pPr algn="l"/>
            <a:r>
              <a:rPr lang="en-CA" sz="4400" dirty="0">
                <a:solidFill>
                  <a:schemeClr val="bg1"/>
                </a:solidFill>
              </a:rPr>
              <a:t>I. Stability (Luke 6:46-49)</a:t>
            </a:r>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9077" r="15942" b="2"/>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86752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898928" y="4211379"/>
            <a:ext cx="4605340" cy="3733777"/>
          </a:xfrm>
        </p:spPr>
        <p:txBody>
          <a:bodyPr>
            <a:normAutofit fontScale="90000"/>
          </a:bodyPr>
          <a:lstStyle/>
          <a:p>
            <a:r>
              <a:rPr lang="en-CA" sz="3600" i="1" dirty="0">
                <a:solidFill>
                  <a:schemeClr val="bg1"/>
                </a:solidFill>
              </a:rPr>
              <a:t>49. But the one who hears my words and does not put them into practice is like a man who built a house on the ground without a foundation. The moment the torrent struck that house, it collapsed and its destruction was complete.”</a:t>
            </a:r>
            <a:br>
              <a:rPr lang="en-CA" sz="3600" i="1" dirty="0">
                <a:solidFill>
                  <a:schemeClr val="bg1"/>
                </a:solidFill>
              </a:rPr>
            </a:br>
            <a:r>
              <a:rPr lang="en-CA" sz="3600" i="1" dirty="0">
                <a:solidFill>
                  <a:schemeClr val="bg1"/>
                </a:solidFill>
              </a:rPr>
              <a:t>	            Luke 6:46-49</a:t>
            </a:r>
            <a:br>
              <a:rPr lang="en-CA" sz="3600" i="1" dirty="0">
                <a:solidFill>
                  <a:srgbClr val="FF0000"/>
                </a:solidFill>
              </a:rPr>
            </a:br>
            <a:br>
              <a:rPr lang="en-CA" sz="3600" i="1" dirty="0">
                <a:solidFill>
                  <a:srgbClr val="FF0000"/>
                </a:solidFill>
              </a:rPr>
            </a:br>
            <a:br>
              <a:rPr lang="en-CA" sz="3600" i="1" dirty="0">
                <a:solidFill>
                  <a:srgbClr val="FF0000"/>
                </a:solidFill>
              </a:rPr>
            </a:br>
            <a:br>
              <a:rPr lang="en-CA" sz="3600" i="1" dirty="0">
                <a:solidFill>
                  <a:srgbClr val="FF0000"/>
                </a:solidFill>
              </a:rPr>
            </a:br>
            <a:br>
              <a:rPr lang="en-CA" sz="3600" i="1" dirty="0">
                <a:solidFill>
                  <a:srgbClr val="FF0000"/>
                </a:solidFill>
              </a:rPr>
            </a:br>
            <a:endParaRPr lang="en-CA" sz="3600" i="1" dirty="0">
              <a:solidFill>
                <a:srgbClr val="FF0000"/>
              </a:solidFill>
            </a:endParaRPr>
          </a:p>
        </p:txBody>
      </p:sp>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337351" y="229394"/>
            <a:ext cx="5829769" cy="720517"/>
          </a:xfrm>
        </p:spPr>
        <p:txBody>
          <a:bodyPr>
            <a:noAutofit/>
          </a:bodyPr>
          <a:lstStyle/>
          <a:p>
            <a:pPr algn="l"/>
            <a:r>
              <a:rPr lang="en-CA" sz="4400" dirty="0">
                <a:solidFill>
                  <a:schemeClr val="bg1"/>
                </a:solidFill>
              </a:rPr>
              <a:t>I. Stability (Luke 6:46-49)</a:t>
            </a:r>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9077" r="15942" b="2"/>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15210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1F77B6A-7F53-4B28-B73D-C8CC899AB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6612516" y="2198577"/>
            <a:ext cx="5424256" cy="4258176"/>
          </a:xfrm>
        </p:spPr>
        <p:txBody>
          <a:bodyPr>
            <a:normAutofit fontScale="90000"/>
          </a:bodyPr>
          <a:lstStyle/>
          <a:p>
            <a:pPr algn="l"/>
            <a:br>
              <a:rPr lang="en-CA" sz="3200" i="1" dirty="0">
                <a:solidFill>
                  <a:srgbClr val="FF0000"/>
                </a:solidFill>
              </a:rPr>
            </a:br>
            <a:br>
              <a:rPr lang="en-CA" sz="3200" i="1" dirty="0">
                <a:solidFill>
                  <a:srgbClr val="FF0000"/>
                </a:solidFill>
              </a:rPr>
            </a:br>
            <a:br>
              <a:rPr lang="en-CA" sz="3200" i="1" dirty="0">
                <a:solidFill>
                  <a:srgbClr val="FF0000"/>
                </a:solidFill>
              </a:rPr>
            </a:br>
            <a:r>
              <a:rPr lang="en-CA" sz="3200" i="1" dirty="0">
                <a:solidFill>
                  <a:schemeClr val="bg1"/>
                </a:solidFill>
              </a:rPr>
              <a:t>“Some fell on rocky places, where it did not have much soil. It sprang up quickly, because the soil was shallow. 6 But when the sun came up, the plants were scorched, and they withered because they had no root.”</a:t>
            </a:r>
            <a:br>
              <a:rPr lang="en-CA" sz="3200" i="1" dirty="0">
                <a:solidFill>
                  <a:schemeClr val="bg1"/>
                </a:solidFill>
              </a:rPr>
            </a:br>
            <a:r>
              <a:rPr lang="en-CA" sz="3200" i="1" dirty="0">
                <a:solidFill>
                  <a:schemeClr val="bg1"/>
                </a:solidFill>
              </a:rPr>
              <a:t>			Matthew 13:5,6		</a:t>
            </a:r>
            <a:br>
              <a:rPr lang="en-CA" sz="3200" i="1" dirty="0">
                <a:solidFill>
                  <a:schemeClr val="bg1"/>
                </a:solidFill>
              </a:rPr>
            </a:br>
            <a:br>
              <a:rPr lang="en-CA" sz="3200" i="1" dirty="0">
                <a:solidFill>
                  <a:schemeClr val="bg1"/>
                </a:solidFill>
              </a:rPr>
            </a:br>
            <a:br>
              <a:rPr lang="en-CA" sz="1800" i="1" dirty="0">
                <a:solidFill>
                  <a:schemeClr val="bg1"/>
                </a:solidFill>
              </a:rPr>
            </a:br>
            <a:endParaRPr lang="en-CA" sz="1800" i="1" dirty="0">
              <a:solidFill>
                <a:schemeClr val="bg1"/>
              </a:solidFill>
            </a:endParaRPr>
          </a:p>
        </p:txBody>
      </p:sp>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6726578" y="244166"/>
            <a:ext cx="5196133" cy="1143291"/>
          </a:xfrm>
        </p:spPr>
        <p:txBody>
          <a:bodyPr>
            <a:noAutofit/>
          </a:bodyPr>
          <a:lstStyle/>
          <a:p>
            <a:pPr algn="l"/>
            <a:r>
              <a:rPr lang="en-CA" sz="4000" dirty="0">
                <a:solidFill>
                  <a:schemeClr val="bg1"/>
                </a:solidFill>
              </a:rPr>
              <a:t>II. Growth </a:t>
            </a:r>
          </a:p>
          <a:p>
            <a:pPr algn="l"/>
            <a:r>
              <a:rPr lang="en-CA" sz="4000" dirty="0">
                <a:solidFill>
                  <a:schemeClr val="bg1"/>
                </a:solidFill>
              </a:rPr>
              <a:t>(Matthew 13:5-6,20-21)</a:t>
            </a:r>
          </a:p>
        </p:txBody>
      </p:sp>
      <p:grpSp>
        <p:nvGrpSpPr>
          <p:cNvPr id="19" name="Group 18">
            <a:extLst>
              <a:ext uri="{FF2B5EF4-FFF2-40B4-BE49-F238E27FC236}">
                <a16:creationId xmlns:a16="http://schemas.microsoft.com/office/drawing/2014/main" id="{2515629F-0D83-4A44-A125-CD50FC660A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013" y="1361348"/>
            <a:ext cx="4833902" cy="4258176"/>
            <a:chOff x="1674895" y="1345036"/>
            <a:chExt cx="5428610" cy="4210939"/>
          </a:xfrm>
        </p:grpSpPr>
        <p:sp>
          <p:nvSpPr>
            <p:cNvPr id="20" name="Rectangle 19">
              <a:extLst>
                <a:ext uri="{FF2B5EF4-FFF2-40B4-BE49-F238E27FC236}">
                  <a16:creationId xmlns:a16="http://schemas.microsoft.com/office/drawing/2014/main" id="{81A5080B-EAC4-4530-815C-DE8DACA09D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4667345-04B5-4757-9CE0-969DC1DE5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Freeform: Shape 22">
            <a:extLst>
              <a:ext uri="{FF2B5EF4-FFF2-40B4-BE49-F238E27FC236}">
                <a16:creationId xmlns:a16="http://schemas.microsoft.com/office/drawing/2014/main" id="{F6E412EF-CF39-4C25-85B0-DB30B1B0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5" name="Freeform: Shape 24">
            <a:extLst>
              <a:ext uri="{FF2B5EF4-FFF2-40B4-BE49-F238E27FC236}">
                <a16:creationId xmlns:a16="http://schemas.microsoft.com/office/drawing/2014/main" id="{E8DA6235-17F2-4C9E-88C6-C5D38D8D3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7" name="Rectangle 26">
            <a:extLst>
              <a:ext uri="{FF2B5EF4-FFF2-40B4-BE49-F238E27FC236}">
                <a16:creationId xmlns:a16="http://schemas.microsoft.com/office/drawing/2014/main" id="{B55DEF71-1741-4489-8E77-46FC5BAA6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solidFill>
            <a:schemeClr val="tx1"/>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2347B6D-A7CC-48EB-861F-917D0D61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7A0A46D-CC9B-4E32-870A-7BC2DF940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3" name="Oval 32">
            <a:extLst>
              <a:ext uri="{FF2B5EF4-FFF2-40B4-BE49-F238E27FC236}">
                <a16:creationId xmlns:a16="http://schemas.microsoft.com/office/drawing/2014/main" id="{9178722E-1BD0-427E-BAAE-4F206DAB5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l="19077" r="15942" b="2"/>
          <a:stretch/>
        </p:blipFill>
        <p:spPr>
          <a:xfrm>
            <a:off x="1700022" y="1677346"/>
            <a:ext cx="4172845" cy="3344966"/>
          </a:xfrm>
          <a:prstGeom prst="rect">
            <a:avLst/>
          </a:prstGeom>
          <a:ln w="28575">
            <a:noFill/>
          </a:ln>
        </p:spPr>
      </p:pic>
      <p:sp>
        <p:nvSpPr>
          <p:cNvPr id="35" name="Graphic 212">
            <a:extLst>
              <a:ext uri="{FF2B5EF4-FFF2-40B4-BE49-F238E27FC236}">
                <a16:creationId xmlns:a16="http://schemas.microsoft.com/office/drawing/2014/main" id="{A753B935-E3DD-466D-BFAC-68E0BE02D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27B2C4"/>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7" name="Graphic 212">
            <a:extLst>
              <a:ext uri="{FF2B5EF4-FFF2-40B4-BE49-F238E27FC236}">
                <a16:creationId xmlns:a16="http://schemas.microsoft.com/office/drawing/2014/main" id="{FB034F26-4148-4B59-B493-14D7A9A8B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27B2C4">
              <a:alpha val="30000"/>
            </a:srgb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9" name="Graphic 185">
            <a:extLst>
              <a:ext uri="{FF2B5EF4-FFF2-40B4-BE49-F238E27FC236}">
                <a16:creationId xmlns:a16="http://schemas.microsoft.com/office/drawing/2014/main" id="{5E6BB5FD-DB7B-4BE3-BA45-1EF042115E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40" name="Freeform: Shape 39">
              <a:extLst>
                <a:ext uri="{FF2B5EF4-FFF2-40B4-BE49-F238E27FC236}">
                  <a16:creationId xmlns:a16="http://schemas.microsoft.com/office/drawing/2014/main" id="{9929FF76-4B3A-4294-BE6E-B507B22D1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253C18A4-10CC-4E91-A8A2-D5368972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6356AC2F-73E0-44FD-B346-A209D274D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95A85581-9712-414C-82D4-2FE96ACB2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1B0828F2-35E7-4424-8082-6C258B676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2675057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1F77B6A-7F53-4B28-B73D-C8CC899AB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6612516" y="2599824"/>
            <a:ext cx="5424256" cy="4258176"/>
          </a:xfrm>
        </p:spPr>
        <p:txBody>
          <a:bodyPr>
            <a:normAutofit fontScale="90000"/>
          </a:bodyPr>
          <a:lstStyle/>
          <a:p>
            <a:pPr algn="l"/>
            <a:br>
              <a:rPr lang="en-CA" sz="3200" i="1" dirty="0">
                <a:solidFill>
                  <a:srgbClr val="FF0000"/>
                </a:solidFill>
              </a:rPr>
            </a:br>
            <a:br>
              <a:rPr lang="en-CA" sz="3200" i="1" dirty="0">
                <a:solidFill>
                  <a:srgbClr val="FF0000"/>
                </a:solidFill>
              </a:rPr>
            </a:br>
            <a:br>
              <a:rPr lang="en-CA" sz="3200" i="1" dirty="0">
                <a:solidFill>
                  <a:srgbClr val="FF0000"/>
                </a:solidFill>
              </a:rPr>
            </a:br>
            <a:r>
              <a:rPr lang="en-CA" sz="3200" i="1" dirty="0">
                <a:solidFill>
                  <a:schemeClr val="bg1"/>
                </a:solidFill>
              </a:rPr>
              <a:t>The seed falling on rocky ground refers to someone who hears the word and at once receives it with joy. 21 But since they have no root, they last only a short time. When trouble or persecution comes because of the word, they quickly fall away.			</a:t>
            </a:r>
            <a:br>
              <a:rPr lang="en-CA" sz="3200" i="1" dirty="0">
                <a:solidFill>
                  <a:schemeClr val="bg1"/>
                </a:solidFill>
              </a:rPr>
            </a:br>
            <a:r>
              <a:rPr lang="en-CA" sz="3200" i="1" dirty="0">
                <a:solidFill>
                  <a:schemeClr val="bg1"/>
                </a:solidFill>
              </a:rPr>
              <a:t>		Matthew 13:20-216		</a:t>
            </a:r>
            <a:br>
              <a:rPr lang="en-CA" sz="3200" i="1" dirty="0">
                <a:solidFill>
                  <a:schemeClr val="bg1"/>
                </a:solidFill>
              </a:rPr>
            </a:br>
            <a:br>
              <a:rPr lang="en-CA" sz="3200" i="1" dirty="0">
                <a:solidFill>
                  <a:schemeClr val="bg1"/>
                </a:solidFill>
              </a:rPr>
            </a:br>
            <a:br>
              <a:rPr lang="en-CA" sz="1800" i="1" dirty="0">
                <a:solidFill>
                  <a:schemeClr val="bg1"/>
                </a:solidFill>
              </a:rPr>
            </a:br>
            <a:endParaRPr lang="en-CA" sz="1800" i="1" dirty="0">
              <a:solidFill>
                <a:schemeClr val="bg1"/>
              </a:solidFill>
            </a:endParaRPr>
          </a:p>
        </p:txBody>
      </p:sp>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6726578" y="244166"/>
            <a:ext cx="5196133" cy="1143291"/>
          </a:xfrm>
        </p:spPr>
        <p:txBody>
          <a:bodyPr>
            <a:noAutofit/>
          </a:bodyPr>
          <a:lstStyle/>
          <a:p>
            <a:pPr algn="l"/>
            <a:r>
              <a:rPr lang="en-CA" sz="4000" dirty="0">
                <a:solidFill>
                  <a:schemeClr val="bg1"/>
                </a:solidFill>
              </a:rPr>
              <a:t>II. Growth </a:t>
            </a:r>
          </a:p>
          <a:p>
            <a:pPr algn="l"/>
            <a:r>
              <a:rPr lang="en-CA" sz="4000" dirty="0">
                <a:solidFill>
                  <a:schemeClr val="bg1"/>
                </a:solidFill>
              </a:rPr>
              <a:t>(Matthew 13:5-6,20-21)</a:t>
            </a:r>
          </a:p>
        </p:txBody>
      </p:sp>
      <p:grpSp>
        <p:nvGrpSpPr>
          <p:cNvPr id="19" name="Group 18">
            <a:extLst>
              <a:ext uri="{FF2B5EF4-FFF2-40B4-BE49-F238E27FC236}">
                <a16:creationId xmlns:a16="http://schemas.microsoft.com/office/drawing/2014/main" id="{2515629F-0D83-4A44-A125-CD50FC660A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013" y="1361348"/>
            <a:ext cx="4833902" cy="4258176"/>
            <a:chOff x="1674895" y="1345036"/>
            <a:chExt cx="5428610" cy="4210939"/>
          </a:xfrm>
        </p:grpSpPr>
        <p:sp>
          <p:nvSpPr>
            <p:cNvPr id="20" name="Rectangle 19">
              <a:extLst>
                <a:ext uri="{FF2B5EF4-FFF2-40B4-BE49-F238E27FC236}">
                  <a16:creationId xmlns:a16="http://schemas.microsoft.com/office/drawing/2014/main" id="{81A5080B-EAC4-4530-815C-DE8DACA09D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4667345-04B5-4757-9CE0-969DC1DE5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Freeform: Shape 22">
            <a:extLst>
              <a:ext uri="{FF2B5EF4-FFF2-40B4-BE49-F238E27FC236}">
                <a16:creationId xmlns:a16="http://schemas.microsoft.com/office/drawing/2014/main" id="{F6E412EF-CF39-4C25-85B0-DB30B1B0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5" name="Freeform: Shape 24">
            <a:extLst>
              <a:ext uri="{FF2B5EF4-FFF2-40B4-BE49-F238E27FC236}">
                <a16:creationId xmlns:a16="http://schemas.microsoft.com/office/drawing/2014/main" id="{E8DA6235-17F2-4C9E-88C6-C5D38D8D3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7" name="Rectangle 26">
            <a:extLst>
              <a:ext uri="{FF2B5EF4-FFF2-40B4-BE49-F238E27FC236}">
                <a16:creationId xmlns:a16="http://schemas.microsoft.com/office/drawing/2014/main" id="{B55DEF71-1741-4489-8E77-46FC5BAA6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solidFill>
            <a:schemeClr val="tx1"/>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2347B6D-A7CC-48EB-861F-917D0D61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7A0A46D-CC9B-4E32-870A-7BC2DF940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3" name="Oval 32">
            <a:extLst>
              <a:ext uri="{FF2B5EF4-FFF2-40B4-BE49-F238E27FC236}">
                <a16:creationId xmlns:a16="http://schemas.microsoft.com/office/drawing/2014/main" id="{9178722E-1BD0-427E-BAAE-4F206DAB5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l="19077" r="15942" b="2"/>
          <a:stretch/>
        </p:blipFill>
        <p:spPr>
          <a:xfrm>
            <a:off x="1700022" y="1677346"/>
            <a:ext cx="4172845" cy="3344966"/>
          </a:xfrm>
          <a:prstGeom prst="rect">
            <a:avLst/>
          </a:prstGeom>
          <a:ln w="28575">
            <a:noFill/>
          </a:ln>
        </p:spPr>
      </p:pic>
      <p:sp>
        <p:nvSpPr>
          <p:cNvPr id="35" name="Graphic 212">
            <a:extLst>
              <a:ext uri="{FF2B5EF4-FFF2-40B4-BE49-F238E27FC236}">
                <a16:creationId xmlns:a16="http://schemas.microsoft.com/office/drawing/2014/main" id="{A753B935-E3DD-466D-BFAC-68E0BE02D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27B2C4"/>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7" name="Graphic 212">
            <a:extLst>
              <a:ext uri="{FF2B5EF4-FFF2-40B4-BE49-F238E27FC236}">
                <a16:creationId xmlns:a16="http://schemas.microsoft.com/office/drawing/2014/main" id="{FB034F26-4148-4B59-B493-14D7A9A8B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27B2C4">
              <a:alpha val="30000"/>
            </a:srgb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39" name="Graphic 185">
            <a:extLst>
              <a:ext uri="{FF2B5EF4-FFF2-40B4-BE49-F238E27FC236}">
                <a16:creationId xmlns:a16="http://schemas.microsoft.com/office/drawing/2014/main" id="{5E6BB5FD-DB7B-4BE3-BA45-1EF042115E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40" name="Freeform: Shape 39">
              <a:extLst>
                <a:ext uri="{FF2B5EF4-FFF2-40B4-BE49-F238E27FC236}">
                  <a16:creationId xmlns:a16="http://schemas.microsoft.com/office/drawing/2014/main" id="{9929FF76-4B3A-4294-BE6E-B507B22D1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253C18A4-10CC-4E91-A8A2-D5368972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6356AC2F-73E0-44FD-B346-A209D274D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95A85581-9712-414C-82D4-2FE96ACB2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1B0828F2-35E7-4424-8082-6C258B676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6212068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5920618" y="609717"/>
            <a:ext cx="6151309" cy="911117"/>
          </a:xfrm>
        </p:spPr>
        <p:txBody>
          <a:bodyPr>
            <a:noAutofit/>
          </a:bodyPr>
          <a:lstStyle/>
          <a:p>
            <a:pPr algn="l"/>
            <a:r>
              <a:rPr lang="en-CA" sz="4400" b="1" dirty="0">
                <a:effectLst>
                  <a:outerShdw blurRad="38100" dist="38100" dir="2700000" algn="tl">
                    <a:srgbClr val="000000">
                      <a:alpha val="43137"/>
                    </a:srgbClr>
                  </a:outerShdw>
                </a:effectLst>
              </a:rPr>
              <a:t>III. Refreshment (John 4:11,13-15,28,39-42)</a:t>
            </a:r>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83550" y="3151301"/>
            <a:ext cx="11674136" cy="1840619"/>
          </a:xfrm>
        </p:spPr>
        <p:txBody>
          <a:bodyPr>
            <a:normAutofit fontScale="90000"/>
          </a:bodyPr>
          <a:lstStyle/>
          <a:p>
            <a:pPr algn="l"/>
            <a:br>
              <a:rPr lang="en-CA" sz="1400" i="1" dirty="0"/>
            </a:br>
            <a:br>
              <a:rPr lang="en-CA" sz="1400" i="1" dirty="0"/>
            </a:br>
            <a:br>
              <a:rPr lang="en-CA" sz="1400" i="1" dirty="0"/>
            </a:br>
            <a:r>
              <a:rPr lang="en-CA" sz="3600" i="1" dirty="0"/>
              <a:t>“. . . you have nothing to draw with and the well is deep. Where can you get this living water?”</a:t>
            </a:r>
            <a:br>
              <a:rPr lang="en-CA" sz="3600" i="1" dirty="0"/>
            </a:br>
            <a:br>
              <a:rPr lang="en-CA" sz="3600" i="1" dirty="0"/>
            </a:br>
            <a:r>
              <a:rPr lang="en-CA" sz="3600" i="1" dirty="0"/>
              <a:t>									John 4:11</a:t>
            </a:r>
            <a:br>
              <a:rPr lang="en-CA" sz="3200" i="1" dirty="0"/>
            </a:br>
            <a:br>
              <a:rPr lang="en-CA" sz="1400" i="1" dirty="0"/>
            </a:br>
            <a:br>
              <a:rPr lang="en-CA" sz="1400" i="1" dirty="0"/>
            </a:br>
            <a:br>
              <a:rPr lang="en-CA" sz="1400" i="1" dirty="0"/>
            </a:br>
            <a:endParaRPr lang="en-CA" sz="1400" i="1"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2" b="30903"/>
          <a:stretch/>
        </p:blipFill>
        <p:spPr>
          <a:xfrm>
            <a:off x="20" y="10"/>
            <a:ext cx="5920598" cy="2130941"/>
          </a:xfrm>
          <a:custGeom>
            <a:avLst/>
            <a:gdLst/>
            <a:ahLst/>
            <a:cxnLst/>
            <a:rect l="l" t="t" r="r" b="b"/>
            <a:pathLst>
              <a:path w="5920618" h="2130951">
                <a:moveTo>
                  <a:pt x="0" y="0"/>
                </a:moveTo>
                <a:lnTo>
                  <a:pt x="5920618" y="0"/>
                </a:lnTo>
                <a:lnTo>
                  <a:pt x="4933709" y="2130951"/>
                </a:lnTo>
                <a:lnTo>
                  <a:pt x="0" y="2130951"/>
                </a:lnTo>
                <a:close/>
              </a:path>
            </a:pathLst>
          </a:custGeom>
        </p:spPr>
      </p:pic>
      <p:sp>
        <p:nvSpPr>
          <p:cNvPr id="49"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379946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F33AB05-8226-4B1E-A55E-E2D238959EC3}"/>
              </a:ext>
            </a:extLst>
          </p:cNvPr>
          <p:cNvSpPr>
            <a:spLocks noGrp="1"/>
          </p:cNvSpPr>
          <p:nvPr>
            <p:ph type="subTitle" idx="1"/>
          </p:nvPr>
        </p:nvSpPr>
        <p:spPr>
          <a:xfrm>
            <a:off x="5920618" y="609717"/>
            <a:ext cx="6151309" cy="911117"/>
          </a:xfrm>
        </p:spPr>
        <p:txBody>
          <a:bodyPr>
            <a:noAutofit/>
          </a:bodyPr>
          <a:lstStyle/>
          <a:p>
            <a:pPr algn="l"/>
            <a:r>
              <a:rPr lang="en-CA" sz="4400" b="1" dirty="0">
                <a:effectLst>
                  <a:outerShdw blurRad="38100" dist="38100" dir="2700000" algn="tl">
                    <a:srgbClr val="000000">
                      <a:alpha val="43137"/>
                    </a:srgbClr>
                  </a:outerShdw>
                </a:effectLst>
              </a:rPr>
              <a:t>III. Refreshment (John 4:11,13-15,28,39-42)</a:t>
            </a:r>
          </a:p>
        </p:txBody>
      </p:sp>
      <p:sp>
        <p:nvSpPr>
          <p:cNvPr id="2" name="Title 1">
            <a:extLst>
              <a:ext uri="{FF2B5EF4-FFF2-40B4-BE49-F238E27FC236}">
                <a16:creationId xmlns:a16="http://schemas.microsoft.com/office/drawing/2014/main" id="{BB188758-99FF-496A-B32A-C7BE28AA8449}"/>
              </a:ext>
            </a:extLst>
          </p:cNvPr>
          <p:cNvSpPr>
            <a:spLocks noGrp="1"/>
          </p:cNvSpPr>
          <p:nvPr>
            <p:ph type="ctrTitle"/>
          </p:nvPr>
        </p:nvSpPr>
        <p:spPr>
          <a:xfrm>
            <a:off x="0" y="2991535"/>
            <a:ext cx="11674136" cy="2335068"/>
          </a:xfrm>
        </p:spPr>
        <p:txBody>
          <a:bodyPr>
            <a:normAutofit fontScale="90000"/>
          </a:bodyPr>
          <a:lstStyle/>
          <a:p>
            <a:pPr algn="l"/>
            <a:br>
              <a:rPr lang="en-CA" sz="1400" i="1" dirty="0"/>
            </a:br>
            <a:br>
              <a:rPr lang="en-CA" sz="1400" i="1" dirty="0"/>
            </a:br>
            <a:br>
              <a:rPr lang="en-CA" sz="1400" i="1" dirty="0"/>
            </a:br>
            <a:br>
              <a:rPr lang="en-CA" sz="1400" i="1" dirty="0"/>
            </a:br>
            <a:br>
              <a:rPr lang="en-CA" sz="1400" i="1" dirty="0"/>
            </a:br>
            <a:r>
              <a:rPr lang="en-CA" sz="1400" i="1" dirty="0"/>
              <a:t>	</a:t>
            </a:r>
            <a:br>
              <a:rPr lang="en-CA" sz="1400" dirty="0"/>
            </a:br>
            <a:r>
              <a:rPr lang="en-CA" sz="3600" i="1" dirty="0"/>
              <a:t>“Jesus answered, ‘Everyone who drinks this water will be thirsty again,</a:t>
            </a:r>
            <a:br>
              <a:rPr lang="en-CA" sz="3600" i="1" dirty="0"/>
            </a:br>
            <a:r>
              <a:rPr lang="en-CA" sz="3600" i="1" dirty="0"/>
              <a:t>14. But whoever drinks the water I give him will never thirst. </a:t>
            </a:r>
            <a:r>
              <a:rPr lang="en-CA" sz="3600" i="1" u="sng" dirty="0"/>
              <a:t>Indeed, the water I give him will become in him a spring of water welling up to eternal life.</a:t>
            </a:r>
            <a:r>
              <a:rPr lang="en-CA" sz="3600" i="1" dirty="0"/>
              <a:t>”</a:t>
            </a:r>
            <a:br>
              <a:rPr lang="en-CA" sz="3600" i="1" dirty="0"/>
            </a:br>
            <a:r>
              <a:rPr lang="en-CA" sz="3600" i="1" dirty="0"/>
              <a:t>										John 4:13,14</a:t>
            </a:r>
            <a:br>
              <a:rPr lang="en-CA" sz="3600" i="1" dirty="0"/>
            </a:br>
            <a:r>
              <a:rPr lang="en-CA" sz="1400" i="1" dirty="0"/>
              <a:t>	</a:t>
            </a:r>
            <a:br>
              <a:rPr lang="en-CA" sz="1400" i="1" dirty="0"/>
            </a:br>
            <a:br>
              <a:rPr lang="en-CA" sz="1400" i="1" dirty="0"/>
            </a:br>
            <a:br>
              <a:rPr lang="en-CA" sz="1400" i="1" dirty="0"/>
            </a:br>
            <a:endParaRPr lang="en-CA" sz="1400" i="1" dirty="0"/>
          </a:p>
        </p:txBody>
      </p:sp>
      <p:pic>
        <p:nvPicPr>
          <p:cNvPr id="5" name="Picture 4">
            <a:extLst>
              <a:ext uri="{FF2B5EF4-FFF2-40B4-BE49-F238E27FC236}">
                <a16:creationId xmlns:a16="http://schemas.microsoft.com/office/drawing/2014/main" id="{52778CCA-1A00-428F-BA7B-BB5319727243}"/>
              </a:ext>
            </a:extLst>
          </p:cNvPr>
          <p:cNvPicPr>
            <a:picLocks noChangeAspect="1"/>
          </p:cNvPicPr>
          <p:nvPr/>
        </p:nvPicPr>
        <p:blipFill rotWithShape="1">
          <a:blip r:embed="rId2">
            <a:extLst>
              <a:ext uri="{28A0092B-C50C-407E-A947-70E740481C1C}">
                <a14:useLocalDpi xmlns:a14="http://schemas.microsoft.com/office/drawing/2010/main" val="0"/>
              </a:ext>
            </a:extLst>
          </a:blip>
          <a:srcRect r="-2" b="30903"/>
          <a:stretch/>
        </p:blipFill>
        <p:spPr>
          <a:xfrm>
            <a:off x="20" y="10"/>
            <a:ext cx="5920598" cy="2130941"/>
          </a:xfrm>
          <a:custGeom>
            <a:avLst/>
            <a:gdLst/>
            <a:ahLst/>
            <a:cxnLst/>
            <a:rect l="l" t="t" r="r" b="b"/>
            <a:pathLst>
              <a:path w="5920618" h="2130951">
                <a:moveTo>
                  <a:pt x="0" y="0"/>
                </a:moveTo>
                <a:lnTo>
                  <a:pt x="5920618" y="0"/>
                </a:lnTo>
                <a:lnTo>
                  <a:pt x="4933709" y="2130951"/>
                </a:lnTo>
                <a:lnTo>
                  <a:pt x="0" y="2130951"/>
                </a:lnTo>
                <a:close/>
              </a:path>
            </a:pathLst>
          </a:custGeom>
        </p:spPr>
      </p:pic>
      <p:sp>
        <p:nvSpPr>
          <p:cNvPr id="49" name="Freeform 16">
            <a:extLst>
              <a:ext uri="{FF2B5EF4-FFF2-40B4-BE49-F238E27FC236}">
                <a16:creationId xmlns:a16="http://schemas.microsoft.com/office/drawing/2014/main" id="{B0BDD275-E79C-4B6F-9875-E474D59DC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752" y="0"/>
            <a:ext cx="7084249"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19">
            <a:extLst>
              <a:ext uri="{FF2B5EF4-FFF2-40B4-BE49-F238E27FC236}">
                <a16:creationId xmlns:a16="http://schemas.microsoft.com/office/drawing/2014/main" id="{FFE24BB0-6C00-4CD0-B19A-F41513025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22">
            <a:extLst>
              <a:ext uri="{FF2B5EF4-FFF2-40B4-BE49-F238E27FC236}">
                <a16:creationId xmlns:a16="http://schemas.microsoft.com/office/drawing/2014/main" id="{045D7A58-411F-4E92-A78E-A6FEB1890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1728"/>
            <a:ext cx="7112212"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3074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744</Words>
  <Application>Microsoft Office PowerPoint</Application>
  <PresentationFormat>Widescreen</PresentationFormat>
  <Paragraphs>27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REWARDS OF A DEEPER COMMITMENT</vt:lpstr>
      <vt:lpstr>There Are at Least Three Main Rewards for Those Who Are Willing to Go Deeper with God.</vt:lpstr>
      <vt:lpstr>“Why do you call me, ‘Lord, Lord,’ and do not do what I say? 47. I will show you what he is like who comes to me and hears my words and puts them into practice. </vt:lpstr>
      <vt:lpstr>    48. He is like a man building a house, who dug deep and. laid the foundation on rock.  When the flood came, the torrent struck that house but could not shake it, because it was well built.</vt:lpstr>
      <vt:lpstr>49. But the one who hears my words and does not put them into practice is like a man who built a house on the ground without a foundation. The moment the torrent struck that house, it collapsed and its destruction was complete.”              Luke 6:46-49     </vt:lpstr>
      <vt:lpstr>   “Some fell on rocky places, where it did not have much soil. It sprang up quickly, because the soil was shallow. 6 But when the sun came up, the plants were scorched, and they withered because they had no root.”    Matthew 13:5,6     </vt:lpstr>
      <vt:lpstr>   The seed falling on rocky ground refers to someone who hears the word and at once receives it with joy. 21 But since they have no root, they last only a short time. When trouble or persecution comes because of the word, they quickly fall away.      Matthew 13:20-216     </vt:lpstr>
      <vt:lpstr>   “. . . you have nothing to draw with and the well is deep. Where can you get this living water?”           John 4:11    </vt:lpstr>
      <vt:lpstr>       “Jesus answered, ‘Everyone who drinks this water will be thirsty again, 14. But whoever drinks the water I give him will never thirst. Indeed, the water I give him will become in him a spring of water welling up to eternal life.”           John 4:13,14     </vt:lpstr>
      <vt:lpstr>       “Sir, give me this water so that I won’t get thirsty and have to keep coming here to draw water.”            John 4:15    </vt:lpstr>
      <vt:lpstr>       Then, leaving her water jar, the woman went back to the town and said to the people,                    John 4:28    </vt:lpstr>
      <vt:lpstr>       Many of the Samaritans from that town believed in him because of the woman’s testimony, “He told me everything I ever did.” 40 So when the Samaritans came to him, they urged him to stay with them, and he stayed two days. 41 And because of his words many more became believers.        John 4:39-41   </vt:lpstr>
      <vt:lpstr>believers.  42 They said to the woman, “We no longer believe just because of what you said; now we have heard for ourselves, and we know that this man really is the Savior of the world.”           John 4:42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REWARDS OF A DEEPER COMMITMENT</dc:title>
  <dc:creator>Fountaingate Christian</dc:creator>
  <cp:lastModifiedBy>Fountaingate Christian</cp:lastModifiedBy>
  <cp:revision>6</cp:revision>
  <dcterms:created xsi:type="dcterms:W3CDTF">2021-07-11T01:53:42Z</dcterms:created>
  <dcterms:modified xsi:type="dcterms:W3CDTF">2021-07-11T02:36:20Z</dcterms:modified>
</cp:coreProperties>
</file>