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2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6/29/2024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07496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9849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08782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84381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2303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8853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7792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997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6/29/2024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591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26860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7227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6/29/2024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6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6C321DA-1EDE-3E4B-8B73-6477B2C6D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C13524B-3A91-1E40-840D-09EDE65E0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85">
              <a:extLst>
                <a:ext uri="{FF2B5EF4-FFF2-40B4-BE49-F238E27FC236}">
                  <a16:creationId xmlns:a16="http://schemas.microsoft.com/office/drawing/2014/main" id="{E03B804C-EF61-0141-A6AB-D81EDA5AC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86">
              <a:extLst>
                <a:ext uri="{FF2B5EF4-FFF2-40B4-BE49-F238E27FC236}">
                  <a16:creationId xmlns:a16="http://schemas.microsoft.com/office/drawing/2014/main" id="{CAB80ED1-EE7D-3843-9750-C6C8C5F8E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87">
              <a:extLst>
                <a:ext uri="{FF2B5EF4-FFF2-40B4-BE49-F238E27FC236}">
                  <a16:creationId xmlns:a16="http://schemas.microsoft.com/office/drawing/2014/main" id="{8BCD1EDB-B320-594D-86D1-7A73424B2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88">
              <a:extLst>
                <a:ext uri="{FF2B5EF4-FFF2-40B4-BE49-F238E27FC236}">
                  <a16:creationId xmlns:a16="http://schemas.microsoft.com/office/drawing/2014/main" id="{A6B97414-A09F-8647-823F-295A0FEF5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89">
              <a:extLst>
                <a:ext uri="{FF2B5EF4-FFF2-40B4-BE49-F238E27FC236}">
                  <a16:creationId xmlns:a16="http://schemas.microsoft.com/office/drawing/2014/main" id="{BA92AD33-EF27-124E-AF6E-9BA5401EC2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98">
              <a:extLst>
                <a:ext uri="{FF2B5EF4-FFF2-40B4-BE49-F238E27FC236}">
                  <a16:creationId xmlns:a16="http://schemas.microsoft.com/office/drawing/2014/main" id="{24B8C792-BD2C-6D48-93EE-D615EF38F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C9E6803-CA53-11A4-9548-F33DFDE53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86648" y="768334"/>
            <a:ext cx="4025901" cy="2866405"/>
          </a:xfrm>
        </p:spPr>
        <p:txBody>
          <a:bodyPr>
            <a:normAutofit/>
          </a:bodyPr>
          <a:lstStyle/>
          <a:p>
            <a:r>
              <a:rPr lang="en-US" sz="5400" dirty="0"/>
              <a:t>Revival God’s Way</a:t>
            </a:r>
            <a:endParaRPr lang="en-CA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B625D9-E1FB-313E-3F76-5240E00B0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86650" y="4283239"/>
            <a:ext cx="4025900" cy="1475177"/>
          </a:xfrm>
        </p:spPr>
        <p:txBody>
          <a:bodyPr>
            <a:normAutofit/>
          </a:bodyPr>
          <a:lstStyle/>
          <a:p>
            <a:r>
              <a:rPr lang="en-US" sz="4800" dirty="0"/>
              <a:t>Mark 2:18-22</a:t>
            </a:r>
            <a:endParaRPr lang="en-CA" sz="4800" dirty="0"/>
          </a:p>
        </p:txBody>
      </p:sp>
      <p:pic>
        <p:nvPicPr>
          <p:cNvPr id="5" name="Picture 4" descr="A close-up of hands touching lightning&#10;&#10;Description automatically generated">
            <a:extLst>
              <a:ext uri="{FF2B5EF4-FFF2-40B4-BE49-F238E27FC236}">
                <a16:creationId xmlns:a16="http://schemas.microsoft.com/office/drawing/2014/main" id="{51C91518-44BB-92A5-B2C1-1BF12333E2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9"/>
          <a:stretch/>
        </p:blipFill>
        <p:spPr>
          <a:xfrm>
            <a:off x="1021756" y="681645"/>
            <a:ext cx="5409859" cy="5486060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86649" y="6087110"/>
            <a:ext cx="4134537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8707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9E6803-CA53-11A4-9548-F33DFDE53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CA" sz="4700" dirty="0"/>
              <a:t>III. THE ILLUSTRATION OF WINESKINS (Mark 2:22)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B625D9-E1FB-313E-3F76-5240E00B0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2106" y="4576458"/>
            <a:ext cx="5066001" cy="1475177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CA" sz="3600" i="1" dirty="0"/>
              <a:t>Every </a:t>
            </a:r>
          </a:p>
          <a:p>
            <a:pPr algn="ctr">
              <a:lnSpc>
                <a:spcPct val="90000"/>
              </a:lnSpc>
            </a:pPr>
            <a:r>
              <a:rPr lang="en-CA" sz="3600" i="1" dirty="0"/>
              <a:t>NEW VESSEL</a:t>
            </a:r>
          </a:p>
          <a:p>
            <a:pPr algn="ctr">
              <a:lnSpc>
                <a:spcPct val="90000"/>
              </a:lnSpc>
            </a:pPr>
            <a:r>
              <a:rPr lang="en-CA" sz="3600" i="1" dirty="0"/>
              <a:t>requires a</a:t>
            </a:r>
          </a:p>
          <a:p>
            <a:pPr algn="ctr">
              <a:lnSpc>
                <a:spcPct val="90000"/>
              </a:lnSpc>
            </a:pPr>
            <a:r>
              <a:rPr lang="en-CA" sz="3600" i="1" dirty="0"/>
              <a:t>NEW FILLING</a:t>
            </a:r>
            <a:endParaRPr lang="en-CA" sz="3600" b="0" i="1" u="none" strike="noStrike" baseline="0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A39A476-3C38-DF49-AF15-DCD544878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4" y="0"/>
            <a:ext cx="1901687" cy="6858000"/>
            <a:chOff x="10290314" y="0"/>
            <a:chExt cx="1901687" cy="6858000"/>
          </a:xfrm>
        </p:grpSpPr>
        <p:sp>
          <p:nvSpPr>
            <p:cNvPr id="69" name="Freeform 84">
              <a:extLst>
                <a:ext uri="{FF2B5EF4-FFF2-40B4-BE49-F238E27FC236}">
                  <a16:creationId xmlns:a16="http://schemas.microsoft.com/office/drawing/2014/main" id="{AAABD392-16C1-C54D-AB57-070C5A4BD7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0" name="Freeform 85">
              <a:extLst>
                <a:ext uri="{FF2B5EF4-FFF2-40B4-BE49-F238E27FC236}">
                  <a16:creationId xmlns:a16="http://schemas.microsoft.com/office/drawing/2014/main" id="{5F57E2AB-5B82-4844-9285-6ED2B6BD19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1" name="Freeform 86">
              <a:extLst>
                <a:ext uri="{FF2B5EF4-FFF2-40B4-BE49-F238E27FC236}">
                  <a16:creationId xmlns:a16="http://schemas.microsoft.com/office/drawing/2014/main" id="{F3442265-4334-B946-8484-DA12AA980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87">
              <a:extLst>
                <a:ext uri="{FF2B5EF4-FFF2-40B4-BE49-F238E27FC236}">
                  <a16:creationId xmlns:a16="http://schemas.microsoft.com/office/drawing/2014/main" id="{C58748C4-FD86-7B40-9C86-28E49E769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Freeform 88">
              <a:extLst>
                <a:ext uri="{FF2B5EF4-FFF2-40B4-BE49-F238E27FC236}">
                  <a16:creationId xmlns:a16="http://schemas.microsoft.com/office/drawing/2014/main" id="{DBF8EB40-832E-684F-A21C-75F00702F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Freeform 89">
              <a:extLst>
                <a:ext uri="{FF2B5EF4-FFF2-40B4-BE49-F238E27FC236}">
                  <a16:creationId xmlns:a16="http://schemas.microsoft.com/office/drawing/2014/main" id="{D10DE451-58C6-874B-B97C-F202AA582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95FCE2B4-0593-7749-B653-D27EBD3C7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4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 descr="A bottle and a bag&#10;&#10;Description automatically generated">
            <a:extLst>
              <a:ext uri="{FF2B5EF4-FFF2-40B4-BE49-F238E27FC236}">
                <a16:creationId xmlns:a16="http://schemas.microsoft.com/office/drawing/2014/main" id="{51C91518-44BB-92A5-B2C1-1BF12333E2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22" r="12196" b="1"/>
          <a:stretch/>
        </p:blipFill>
        <p:spPr>
          <a:xfrm>
            <a:off x="6230213" y="768334"/>
            <a:ext cx="5318776" cy="5318776"/>
          </a:xfrm>
          <a:custGeom>
            <a:avLst/>
            <a:gdLst/>
            <a:ahLst/>
            <a:cxnLst/>
            <a:rect l="l" t="t" r="r" b="b"/>
            <a:pathLst>
              <a:path w="5768526" h="5768526">
                <a:moveTo>
                  <a:pt x="2884263" y="0"/>
                </a:moveTo>
                <a:cubicBezTo>
                  <a:pt x="4477197" y="0"/>
                  <a:pt x="5768526" y="1291329"/>
                  <a:pt x="5768526" y="2884263"/>
                </a:cubicBezTo>
                <a:cubicBezTo>
                  <a:pt x="5768526" y="4477197"/>
                  <a:pt x="4477197" y="5768526"/>
                  <a:pt x="2884263" y="5768526"/>
                </a:cubicBezTo>
                <a:cubicBezTo>
                  <a:pt x="1291329" y="5768526"/>
                  <a:pt x="0" y="4477197"/>
                  <a:pt x="0" y="2884263"/>
                </a:cubicBezTo>
                <a:cubicBezTo>
                  <a:pt x="0" y="1291329"/>
                  <a:pt x="1291329" y="0"/>
                  <a:pt x="288426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036030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4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9E6803-CA53-11A4-9548-F33DFDE53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CA" sz="4700" dirty="0"/>
              <a:t>III. THE ILLUSTRATION OF WINESKINS (Mark 2:22)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B625D9-E1FB-313E-3F76-5240E00B0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262" y="3939850"/>
            <a:ext cx="5066001" cy="1475177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CA" sz="3600" i="1" dirty="0"/>
              <a:t> New life like new wine is full of energy ready to burst forth</a:t>
            </a:r>
            <a:endParaRPr lang="en-CA" sz="3600" b="0" i="1" u="none" strike="noStrike" baseline="0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A39A476-3C38-DF49-AF15-DCD544878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4" y="0"/>
            <a:ext cx="1901687" cy="6858000"/>
            <a:chOff x="10290314" y="0"/>
            <a:chExt cx="1901687" cy="6858000"/>
          </a:xfrm>
        </p:grpSpPr>
        <p:sp>
          <p:nvSpPr>
            <p:cNvPr id="69" name="Freeform 84">
              <a:extLst>
                <a:ext uri="{FF2B5EF4-FFF2-40B4-BE49-F238E27FC236}">
                  <a16:creationId xmlns:a16="http://schemas.microsoft.com/office/drawing/2014/main" id="{AAABD392-16C1-C54D-AB57-070C5A4BD7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0" name="Freeform 85">
              <a:extLst>
                <a:ext uri="{FF2B5EF4-FFF2-40B4-BE49-F238E27FC236}">
                  <a16:creationId xmlns:a16="http://schemas.microsoft.com/office/drawing/2014/main" id="{5F57E2AB-5B82-4844-9285-6ED2B6BD19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1" name="Freeform 86">
              <a:extLst>
                <a:ext uri="{FF2B5EF4-FFF2-40B4-BE49-F238E27FC236}">
                  <a16:creationId xmlns:a16="http://schemas.microsoft.com/office/drawing/2014/main" id="{F3442265-4334-B946-8484-DA12AA980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87">
              <a:extLst>
                <a:ext uri="{FF2B5EF4-FFF2-40B4-BE49-F238E27FC236}">
                  <a16:creationId xmlns:a16="http://schemas.microsoft.com/office/drawing/2014/main" id="{C58748C4-FD86-7B40-9C86-28E49E769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Freeform 88">
              <a:extLst>
                <a:ext uri="{FF2B5EF4-FFF2-40B4-BE49-F238E27FC236}">
                  <a16:creationId xmlns:a16="http://schemas.microsoft.com/office/drawing/2014/main" id="{DBF8EB40-832E-684F-A21C-75F00702F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Freeform 89">
              <a:extLst>
                <a:ext uri="{FF2B5EF4-FFF2-40B4-BE49-F238E27FC236}">
                  <a16:creationId xmlns:a16="http://schemas.microsoft.com/office/drawing/2014/main" id="{D10DE451-58C6-874B-B97C-F202AA582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95FCE2B4-0593-7749-B653-D27EBD3C7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4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 descr="A bottle and a bag&#10;&#10;Description automatically generated">
            <a:extLst>
              <a:ext uri="{FF2B5EF4-FFF2-40B4-BE49-F238E27FC236}">
                <a16:creationId xmlns:a16="http://schemas.microsoft.com/office/drawing/2014/main" id="{51C91518-44BB-92A5-B2C1-1BF12333E2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22" r="12196" b="1"/>
          <a:stretch/>
        </p:blipFill>
        <p:spPr>
          <a:xfrm>
            <a:off x="6230213" y="768334"/>
            <a:ext cx="5318776" cy="5318776"/>
          </a:xfrm>
          <a:custGeom>
            <a:avLst/>
            <a:gdLst/>
            <a:ahLst/>
            <a:cxnLst/>
            <a:rect l="l" t="t" r="r" b="b"/>
            <a:pathLst>
              <a:path w="5768526" h="5768526">
                <a:moveTo>
                  <a:pt x="2884263" y="0"/>
                </a:moveTo>
                <a:cubicBezTo>
                  <a:pt x="4477197" y="0"/>
                  <a:pt x="5768526" y="1291329"/>
                  <a:pt x="5768526" y="2884263"/>
                </a:cubicBezTo>
                <a:cubicBezTo>
                  <a:pt x="5768526" y="4477197"/>
                  <a:pt x="4477197" y="5768526"/>
                  <a:pt x="2884263" y="5768526"/>
                </a:cubicBezTo>
                <a:cubicBezTo>
                  <a:pt x="1291329" y="5768526"/>
                  <a:pt x="0" y="4477197"/>
                  <a:pt x="0" y="2884263"/>
                </a:cubicBezTo>
                <a:cubicBezTo>
                  <a:pt x="0" y="1291329"/>
                  <a:pt x="1291329" y="0"/>
                  <a:pt x="288426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086469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C91518-44BB-92A5-B2C1-1BF12333E2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14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82" name="Rectangle">
            <a:extLst>
              <a:ext uri="{FF2B5EF4-FFF2-40B4-BE49-F238E27FC236}">
                <a16:creationId xmlns:a16="http://schemas.microsoft.com/office/drawing/2014/main" id="{B4F75AE3-A3AC-DE4C-98FE-EC9DC3BF8D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24783" y="-1"/>
            <a:ext cx="5267217" cy="6858000"/>
          </a:xfrm>
          <a:prstGeom prst="rect">
            <a:avLst/>
          </a:prstGeom>
          <a:gradFill flip="none" rotWithShape="1">
            <a:gsLst>
              <a:gs pos="31000">
                <a:schemeClr val="bg1">
                  <a:alpha val="80000"/>
                </a:schemeClr>
              </a:gs>
              <a:gs pos="0">
                <a:schemeClr val="bg1"/>
              </a:gs>
              <a:gs pos="100000">
                <a:schemeClr val="bg1">
                  <a:alpha val="34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4406D7A-DB1A-D940-8AD1-93FAF9DD71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6" y="0"/>
            <a:ext cx="1900254" cy="6858000"/>
            <a:chOff x="10291746" y="0"/>
            <a:chExt cx="1900254" cy="6858000"/>
          </a:xfrm>
        </p:grpSpPr>
        <p:sp>
          <p:nvSpPr>
            <p:cNvPr id="85" name="Freeform 40">
              <a:extLst>
                <a:ext uri="{FF2B5EF4-FFF2-40B4-BE49-F238E27FC236}">
                  <a16:creationId xmlns:a16="http://schemas.microsoft.com/office/drawing/2014/main" id="{D0F85DF7-431B-BE45-B932-0E22FC3F8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Freeform 41">
              <a:extLst>
                <a:ext uri="{FF2B5EF4-FFF2-40B4-BE49-F238E27FC236}">
                  <a16:creationId xmlns:a16="http://schemas.microsoft.com/office/drawing/2014/main" id="{BEA0AA89-2965-2A44-B84E-51C748B2D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Freeform 42">
              <a:extLst>
                <a:ext uri="{FF2B5EF4-FFF2-40B4-BE49-F238E27FC236}">
                  <a16:creationId xmlns:a16="http://schemas.microsoft.com/office/drawing/2014/main" id="{7EC47259-887A-FD48-989C-42BC5A3C9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Freeform 43">
              <a:extLst>
                <a:ext uri="{FF2B5EF4-FFF2-40B4-BE49-F238E27FC236}">
                  <a16:creationId xmlns:a16="http://schemas.microsoft.com/office/drawing/2014/main" id="{16E261C3-18BE-934F-8A2B-59BE70AE2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Freeform 44">
              <a:extLst>
                <a:ext uri="{FF2B5EF4-FFF2-40B4-BE49-F238E27FC236}">
                  <a16:creationId xmlns:a16="http://schemas.microsoft.com/office/drawing/2014/main" id="{35A2267B-0862-A24E-87D2-6CE5187CF9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6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Freeform 45">
              <a:extLst>
                <a:ext uri="{FF2B5EF4-FFF2-40B4-BE49-F238E27FC236}">
                  <a16:creationId xmlns:a16="http://schemas.microsoft.com/office/drawing/2014/main" id="{A404A0DE-A076-8C4E-B8D4-EBC9453377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Freeform 53">
              <a:extLst>
                <a:ext uri="{FF2B5EF4-FFF2-40B4-BE49-F238E27FC236}">
                  <a16:creationId xmlns:a16="http://schemas.microsoft.com/office/drawing/2014/main" id="{9EED6D73-C275-3347-BB66-C83964257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C9E6803-CA53-11A4-9548-F33DFDE53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89935" y="768334"/>
            <a:ext cx="3932537" cy="286640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CA" sz="3700" dirty="0"/>
              <a:t>III. THE ILLUSTRATION OF WINESKINS (Mark 2:22)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B625D9-E1FB-313E-3F76-5240E00B0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89935" y="4283239"/>
            <a:ext cx="3932537" cy="1475177"/>
          </a:xfrm>
        </p:spPr>
        <p:txBody>
          <a:bodyPr>
            <a:normAutofit fontScale="77500" lnSpcReduction="20000"/>
          </a:bodyPr>
          <a:lstStyle/>
          <a:p>
            <a:r>
              <a:rPr lang="en-CA" i="1" dirty="0"/>
              <a:t>  </a:t>
            </a:r>
            <a:r>
              <a:rPr lang="en-CA" sz="3600" i="1" dirty="0"/>
              <a:t>Are we willing to become new and pliable in the Hands of God? </a:t>
            </a:r>
            <a:endParaRPr lang="en-CA" sz="3600" b="0" i="1" u="none" strike="noStrike" baseline="0" dirty="0"/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41C79BB7-CCAB-2243-9830-5569626C4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89934" y="6087110"/>
            <a:ext cx="4134538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39397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6C321DA-1EDE-3E4B-8B73-6477B2C6D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C13524B-3A91-1E40-840D-09EDE65E0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85">
              <a:extLst>
                <a:ext uri="{FF2B5EF4-FFF2-40B4-BE49-F238E27FC236}">
                  <a16:creationId xmlns:a16="http://schemas.microsoft.com/office/drawing/2014/main" id="{E03B804C-EF61-0141-A6AB-D81EDA5AC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86">
              <a:extLst>
                <a:ext uri="{FF2B5EF4-FFF2-40B4-BE49-F238E27FC236}">
                  <a16:creationId xmlns:a16="http://schemas.microsoft.com/office/drawing/2014/main" id="{CAB80ED1-EE7D-3843-9750-C6C8C5F8E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87">
              <a:extLst>
                <a:ext uri="{FF2B5EF4-FFF2-40B4-BE49-F238E27FC236}">
                  <a16:creationId xmlns:a16="http://schemas.microsoft.com/office/drawing/2014/main" id="{8BCD1EDB-B320-594D-86D1-7A73424B2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88">
              <a:extLst>
                <a:ext uri="{FF2B5EF4-FFF2-40B4-BE49-F238E27FC236}">
                  <a16:creationId xmlns:a16="http://schemas.microsoft.com/office/drawing/2014/main" id="{A6B97414-A09F-8647-823F-295A0FEF5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89">
              <a:extLst>
                <a:ext uri="{FF2B5EF4-FFF2-40B4-BE49-F238E27FC236}">
                  <a16:creationId xmlns:a16="http://schemas.microsoft.com/office/drawing/2014/main" id="{BA92AD33-EF27-124E-AF6E-9BA5401EC2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98">
              <a:extLst>
                <a:ext uri="{FF2B5EF4-FFF2-40B4-BE49-F238E27FC236}">
                  <a16:creationId xmlns:a16="http://schemas.microsoft.com/office/drawing/2014/main" id="{24B8C792-BD2C-6D48-93EE-D615EF38F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C9E6803-CA53-11A4-9548-F33DFDE53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86648" y="768334"/>
            <a:ext cx="4025901" cy="2866405"/>
          </a:xfrm>
        </p:spPr>
        <p:txBody>
          <a:bodyPr>
            <a:normAutofit/>
          </a:bodyPr>
          <a:lstStyle/>
          <a:p>
            <a:r>
              <a:rPr lang="en-US" sz="5400" dirty="0"/>
              <a:t>Revival God’s Way</a:t>
            </a:r>
            <a:endParaRPr lang="en-CA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B625D9-E1FB-313E-3F76-5240E00B0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40967" y="1608149"/>
            <a:ext cx="4025900" cy="4241257"/>
          </a:xfrm>
        </p:spPr>
        <p:txBody>
          <a:bodyPr>
            <a:normAutofit/>
          </a:bodyPr>
          <a:lstStyle/>
          <a:p>
            <a:pPr algn="ctr"/>
            <a:r>
              <a:rPr lang="en-CA" sz="3200" b="1" i="0" u="none" strike="noStrike" baseline="0" dirty="0">
                <a:solidFill>
                  <a:srgbClr val="0000FF"/>
                </a:solidFill>
              </a:rPr>
              <a:t>How Can We Tell What Is Not from God? Jesus Used 3 Distinctive Illustrations to Explain</a:t>
            </a:r>
            <a:r>
              <a:rPr lang="en-CA" sz="3200" b="0" i="0" u="none" strike="noStrike" baseline="0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5" name="Picture 4" descr="A close-up of hands touching lightning&#10;&#10;Description automatically generated">
            <a:extLst>
              <a:ext uri="{FF2B5EF4-FFF2-40B4-BE49-F238E27FC236}">
                <a16:creationId xmlns:a16="http://schemas.microsoft.com/office/drawing/2014/main" id="{51C91518-44BB-92A5-B2C1-1BF12333E2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9"/>
          <a:stretch/>
        </p:blipFill>
        <p:spPr>
          <a:xfrm>
            <a:off x="1021756" y="681645"/>
            <a:ext cx="5409859" cy="5486060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86649" y="6087110"/>
            <a:ext cx="4134537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2516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9E6803-CA53-11A4-9548-F33DFDE53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281449"/>
            <a:ext cx="4134537" cy="286640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CA" sz="3800" dirty="0"/>
              <a:t>I. THE ILLUSTRATION OF FASTING (Mark 2:18-20)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B625D9-E1FB-313E-3F76-5240E00B0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780" y="2687085"/>
            <a:ext cx="4711021" cy="147517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CA" sz="3600" i="1" u="none" strike="noStrike" baseline="0" dirty="0"/>
              <a:t>Leviticus 16:1-34; 23:26-32</a:t>
            </a:r>
            <a:endParaRPr lang="en-CA" sz="3600" i="1" dirty="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65B630C-8A26-BF40-AD00-AAAB3F8DFB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4" y="0"/>
            <a:ext cx="1901687" cy="6051635"/>
            <a:chOff x="10290314" y="0"/>
            <a:chExt cx="1901687" cy="6051635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7DEA532E-6A04-FE40-ADA2-51CE319EF8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85">
              <a:extLst>
                <a:ext uri="{FF2B5EF4-FFF2-40B4-BE49-F238E27FC236}">
                  <a16:creationId xmlns:a16="http://schemas.microsoft.com/office/drawing/2014/main" id="{47332152-49D9-5F42-9522-9424EDC706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7">
              <a:extLst>
                <a:ext uri="{FF2B5EF4-FFF2-40B4-BE49-F238E27FC236}">
                  <a16:creationId xmlns:a16="http://schemas.microsoft.com/office/drawing/2014/main" id="{60C97C94-6942-C048-8F6F-55E05CBA1A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Freeform 89">
              <a:extLst>
                <a:ext uri="{FF2B5EF4-FFF2-40B4-BE49-F238E27FC236}">
                  <a16:creationId xmlns:a16="http://schemas.microsoft.com/office/drawing/2014/main" id="{BD92967A-BFB2-E441-AC07-5997DDDD5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6" name="Freeform 100">
              <a:extLst>
                <a:ext uri="{FF2B5EF4-FFF2-40B4-BE49-F238E27FC236}">
                  <a16:creationId xmlns:a16="http://schemas.microsoft.com/office/drawing/2014/main" id="{DC25488D-5181-EC40-A6AC-862FC3787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60A91F59-C207-FC44-BEBC-0BFD0F17E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4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4537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51C91518-44BB-92A5-B2C1-1BF12333E2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72" r="16272"/>
          <a:stretch/>
        </p:blipFill>
        <p:spPr>
          <a:xfrm>
            <a:off x="5264837" y="681645"/>
            <a:ext cx="6272272" cy="54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6041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9E6803-CA53-11A4-9548-F33DFDE53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281449"/>
            <a:ext cx="4134537" cy="286640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CA" sz="3800" dirty="0"/>
              <a:t>I. THE ILLUSTRATION OF FASTING (Mark 2:18-20)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B625D9-E1FB-313E-3F76-5240E00B0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745" y="4576458"/>
            <a:ext cx="4711021" cy="1475177"/>
          </a:xfrm>
        </p:spPr>
        <p:txBody>
          <a:bodyPr>
            <a:noAutofit/>
          </a:bodyPr>
          <a:lstStyle/>
          <a:p>
            <a:pPr marL="342900" indent="-342900">
              <a:lnSpc>
                <a:spcPct val="90000"/>
              </a:lnSpc>
              <a:buAutoNum type="arabicPeriod"/>
            </a:pPr>
            <a:r>
              <a:rPr lang="en-CA" sz="1800" b="1" i="0" u="none" strike="noStrike" baseline="0" dirty="0"/>
              <a:t>4th Month </a:t>
            </a:r>
            <a:r>
              <a:rPr lang="en-CA" sz="1800" b="0" i="0" u="none" strike="noStrike" baseline="0" dirty="0"/>
              <a:t>- commemorated the breaking of the tablets of the law – </a:t>
            </a:r>
            <a:r>
              <a:rPr lang="en-CA" sz="1800" b="0" i="1" u="none" strike="noStrike" baseline="0" dirty="0"/>
              <a:t>Exodus 32:19</a:t>
            </a:r>
          </a:p>
          <a:p>
            <a:pPr>
              <a:lnSpc>
                <a:spcPct val="90000"/>
              </a:lnSpc>
            </a:pPr>
            <a:r>
              <a:rPr lang="en-CA" sz="1800" b="0" i="0" u="none" strike="noStrike" baseline="0" dirty="0"/>
              <a:t>2. </a:t>
            </a:r>
            <a:r>
              <a:rPr lang="en-CA" sz="1800" b="1" i="0" u="none" strike="noStrike" baseline="0" dirty="0"/>
              <a:t>5th Month </a:t>
            </a:r>
            <a:r>
              <a:rPr lang="en-CA" sz="1800" b="0" i="0" u="none" strike="noStrike" baseline="0" dirty="0"/>
              <a:t>- commemorated the destruction of the temple by King Nebuchadnezzar (and later by Emperor Titus)</a:t>
            </a:r>
          </a:p>
          <a:p>
            <a:pPr>
              <a:lnSpc>
                <a:spcPct val="90000"/>
              </a:lnSpc>
            </a:pPr>
            <a:r>
              <a:rPr lang="en-CA" sz="1800" b="1" i="0" u="none" strike="noStrike" baseline="0" dirty="0"/>
              <a:t>3. 7th Month </a:t>
            </a:r>
            <a:r>
              <a:rPr lang="en-CA" sz="1800" b="0" i="0" u="none" strike="noStrike" baseline="0" dirty="0"/>
              <a:t>- commemorated the murder of Gedaliah - </a:t>
            </a:r>
            <a:r>
              <a:rPr lang="en-CA" sz="1800" b="0" i="1" u="none" strike="noStrike" baseline="0" dirty="0"/>
              <a:t>II Kings 25:25f</a:t>
            </a:r>
          </a:p>
          <a:p>
            <a:pPr>
              <a:lnSpc>
                <a:spcPct val="90000"/>
              </a:lnSpc>
            </a:pPr>
            <a:r>
              <a:rPr lang="en-CA" sz="1800" b="1" i="0" u="none" strike="noStrike" baseline="0" dirty="0"/>
              <a:t>4. 10th Month </a:t>
            </a:r>
            <a:r>
              <a:rPr lang="en-CA" sz="1800" b="0" i="0" u="none" strike="noStrike" baseline="0" dirty="0"/>
              <a:t>- commemorated the siege and taking of Jerusalem by the Babylonians - </a:t>
            </a:r>
            <a:r>
              <a:rPr lang="en-CA" sz="1800" b="0" i="1" u="none" strike="noStrike" baseline="0" dirty="0"/>
              <a:t>Jeremiah 52:14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65B630C-8A26-BF40-AD00-AAAB3F8DFB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4" y="0"/>
            <a:ext cx="1901687" cy="6051635"/>
            <a:chOff x="10290314" y="0"/>
            <a:chExt cx="1901687" cy="6051635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7DEA532E-6A04-FE40-ADA2-51CE319EF8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85">
              <a:extLst>
                <a:ext uri="{FF2B5EF4-FFF2-40B4-BE49-F238E27FC236}">
                  <a16:creationId xmlns:a16="http://schemas.microsoft.com/office/drawing/2014/main" id="{47332152-49D9-5F42-9522-9424EDC706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7">
              <a:extLst>
                <a:ext uri="{FF2B5EF4-FFF2-40B4-BE49-F238E27FC236}">
                  <a16:creationId xmlns:a16="http://schemas.microsoft.com/office/drawing/2014/main" id="{60C97C94-6942-C048-8F6F-55E05CBA1A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Freeform 89">
              <a:extLst>
                <a:ext uri="{FF2B5EF4-FFF2-40B4-BE49-F238E27FC236}">
                  <a16:creationId xmlns:a16="http://schemas.microsoft.com/office/drawing/2014/main" id="{BD92967A-BFB2-E441-AC07-5997DDDD5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6" name="Freeform 100">
              <a:extLst>
                <a:ext uri="{FF2B5EF4-FFF2-40B4-BE49-F238E27FC236}">
                  <a16:creationId xmlns:a16="http://schemas.microsoft.com/office/drawing/2014/main" id="{DC25488D-5181-EC40-A6AC-862FC3787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60A91F59-C207-FC44-BEBC-0BFD0F17E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4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4537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51C91518-44BB-92A5-B2C1-1BF12333E2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72" r="16272"/>
          <a:stretch/>
        </p:blipFill>
        <p:spPr>
          <a:xfrm>
            <a:off x="5264837" y="681645"/>
            <a:ext cx="6272272" cy="54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8719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9E6803-CA53-11A4-9548-F33DFDE53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49" y="359772"/>
            <a:ext cx="4134537" cy="286640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CA" sz="3800" dirty="0"/>
              <a:t>I. THE ILLUSTRATION OF FASTING (Mark 2:18-20)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B625D9-E1FB-313E-3F76-5240E00B0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49" y="4283239"/>
            <a:ext cx="4583617" cy="147517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CA" sz="2400" b="0" i="1" u="none" strike="noStrike" baseline="0" dirty="0"/>
              <a:t>"David wearing a linen ephod, </a:t>
            </a:r>
            <a:r>
              <a:rPr lang="en-CA" sz="2400" b="0" i="1" u="sng" strike="noStrike" baseline="0" dirty="0"/>
              <a:t>danced before the LORD with all his might,</a:t>
            </a:r>
            <a:endParaRPr lang="en-CA" sz="2400" b="0" i="1" u="none" strike="noStrike" baseline="0" dirty="0"/>
          </a:p>
          <a:p>
            <a:pPr marR="21600">
              <a:lnSpc>
                <a:spcPct val="90000"/>
              </a:lnSpc>
            </a:pPr>
            <a:r>
              <a:rPr lang="en-CA" sz="2400" b="0" i="1" u="none" strike="noStrike" baseline="0" dirty="0"/>
              <a:t>15. while he and the entire house of Israel brought up the ark of the LORD</a:t>
            </a:r>
            <a:r>
              <a:rPr lang="en-CA" sz="2400" b="0" i="1" u="sng" strike="noStrike" baseline="0" dirty="0"/>
              <a:t> with shouts and the sound of trumpets.</a:t>
            </a:r>
            <a:r>
              <a:rPr lang="en-CA" sz="2400" b="0" i="1" u="none" strike="noStrike" baseline="0" dirty="0"/>
              <a:t>"</a:t>
            </a:r>
          </a:p>
          <a:p>
            <a:pPr>
              <a:lnSpc>
                <a:spcPct val="90000"/>
              </a:lnSpc>
            </a:pPr>
            <a:r>
              <a:rPr lang="en-CA" sz="2400" b="0" i="1" u="none" strike="noStrike" baseline="0" dirty="0"/>
              <a:t>		II Samuel 6:14,15</a:t>
            </a:r>
            <a:endParaRPr lang="en-CA" sz="2400" b="0" i="0" u="none" strike="noStrike" baseline="0" dirty="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65B630C-8A26-BF40-AD00-AAAB3F8DFB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4" y="0"/>
            <a:ext cx="1901687" cy="6051635"/>
            <a:chOff x="10290314" y="0"/>
            <a:chExt cx="1901687" cy="6051635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7DEA532E-6A04-FE40-ADA2-51CE319EF8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85">
              <a:extLst>
                <a:ext uri="{FF2B5EF4-FFF2-40B4-BE49-F238E27FC236}">
                  <a16:creationId xmlns:a16="http://schemas.microsoft.com/office/drawing/2014/main" id="{47332152-49D9-5F42-9522-9424EDC706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7">
              <a:extLst>
                <a:ext uri="{FF2B5EF4-FFF2-40B4-BE49-F238E27FC236}">
                  <a16:creationId xmlns:a16="http://schemas.microsoft.com/office/drawing/2014/main" id="{60C97C94-6942-C048-8F6F-55E05CBA1A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Freeform 89">
              <a:extLst>
                <a:ext uri="{FF2B5EF4-FFF2-40B4-BE49-F238E27FC236}">
                  <a16:creationId xmlns:a16="http://schemas.microsoft.com/office/drawing/2014/main" id="{BD92967A-BFB2-E441-AC07-5997DDDD5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6" name="Freeform 100">
              <a:extLst>
                <a:ext uri="{FF2B5EF4-FFF2-40B4-BE49-F238E27FC236}">
                  <a16:creationId xmlns:a16="http://schemas.microsoft.com/office/drawing/2014/main" id="{DC25488D-5181-EC40-A6AC-862FC3787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60A91F59-C207-FC44-BEBC-0BFD0F17E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4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4537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51C91518-44BB-92A5-B2C1-1BF12333E2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72" r="16272"/>
          <a:stretch/>
        </p:blipFill>
        <p:spPr>
          <a:xfrm>
            <a:off x="5264837" y="681645"/>
            <a:ext cx="6272272" cy="54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5285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9E6803-CA53-11A4-9548-F33DFDE53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CA" sz="4700"/>
              <a:t>II. THE ILLUSTRATION OF PATCHING (Mark 2:21)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B625D9-E1FB-313E-3F76-5240E00B0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>
            <a:noAutofit/>
          </a:bodyPr>
          <a:lstStyle/>
          <a:p>
            <a:r>
              <a:rPr lang="en-CA" sz="3200" b="0" u="none" strike="noStrike" baseline="0" dirty="0"/>
              <a:t>They would never use a new garment as a patch even though it may look nicer.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A39A476-3C38-DF49-AF15-DCD544878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4" y="0"/>
            <a:ext cx="1901687" cy="6858000"/>
            <a:chOff x="10290314" y="0"/>
            <a:chExt cx="1901687" cy="6858000"/>
          </a:xfrm>
        </p:grpSpPr>
        <p:sp>
          <p:nvSpPr>
            <p:cNvPr id="80" name="Freeform 84">
              <a:extLst>
                <a:ext uri="{FF2B5EF4-FFF2-40B4-BE49-F238E27FC236}">
                  <a16:creationId xmlns:a16="http://schemas.microsoft.com/office/drawing/2014/main" id="{AAABD392-16C1-C54D-AB57-070C5A4BD7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5">
              <a:extLst>
                <a:ext uri="{FF2B5EF4-FFF2-40B4-BE49-F238E27FC236}">
                  <a16:creationId xmlns:a16="http://schemas.microsoft.com/office/drawing/2014/main" id="{5F57E2AB-5B82-4844-9285-6ED2B6BD19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6">
              <a:extLst>
                <a:ext uri="{FF2B5EF4-FFF2-40B4-BE49-F238E27FC236}">
                  <a16:creationId xmlns:a16="http://schemas.microsoft.com/office/drawing/2014/main" id="{F3442265-4334-B946-8484-DA12AA980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Freeform 87">
              <a:extLst>
                <a:ext uri="{FF2B5EF4-FFF2-40B4-BE49-F238E27FC236}">
                  <a16:creationId xmlns:a16="http://schemas.microsoft.com/office/drawing/2014/main" id="{C58748C4-FD86-7B40-9C86-28E49E769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Freeform 88">
              <a:extLst>
                <a:ext uri="{FF2B5EF4-FFF2-40B4-BE49-F238E27FC236}">
                  <a16:creationId xmlns:a16="http://schemas.microsoft.com/office/drawing/2014/main" id="{DBF8EB40-832E-684F-A21C-75F00702F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Freeform 89">
              <a:extLst>
                <a:ext uri="{FF2B5EF4-FFF2-40B4-BE49-F238E27FC236}">
                  <a16:creationId xmlns:a16="http://schemas.microsoft.com/office/drawing/2014/main" id="{D10DE451-58C6-874B-B97C-F202AA582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95FCE2B4-0593-7749-B653-D27EBD3C7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4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51C91518-44BB-92A5-B2C1-1BF12333E2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7" r="18272" b="-1"/>
          <a:stretch/>
        </p:blipFill>
        <p:spPr>
          <a:xfrm>
            <a:off x="6230213" y="768334"/>
            <a:ext cx="5318776" cy="5318776"/>
          </a:xfrm>
          <a:custGeom>
            <a:avLst/>
            <a:gdLst/>
            <a:ahLst/>
            <a:cxnLst/>
            <a:rect l="l" t="t" r="r" b="b"/>
            <a:pathLst>
              <a:path w="5768526" h="5768526">
                <a:moveTo>
                  <a:pt x="2884263" y="0"/>
                </a:moveTo>
                <a:cubicBezTo>
                  <a:pt x="4477197" y="0"/>
                  <a:pt x="5768526" y="1291329"/>
                  <a:pt x="5768526" y="2884263"/>
                </a:cubicBezTo>
                <a:cubicBezTo>
                  <a:pt x="5768526" y="4477197"/>
                  <a:pt x="4477197" y="5768526"/>
                  <a:pt x="2884263" y="5768526"/>
                </a:cubicBezTo>
                <a:cubicBezTo>
                  <a:pt x="1291329" y="5768526"/>
                  <a:pt x="0" y="4477197"/>
                  <a:pt x="0" y="2884263"/>
                </a:cubicBezTo>
                <a:cubicBezTo>
                  <a:pt x="0" y="1291329"/>
                  <a:pt x="1291329" y="0"/>
                  <a:pt x="288426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327739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9E6803-CA53-11A4-9548-F33DFDE53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CA" sz="4700"/>
              <a:t>II. THE ILLUSTRATION OF PATCHING (Mark 2:21)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B625D9-E1FB-313E-3F76-5240E00B0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2106" y="4611933"/>
            <a:ext cx="5066001" cy="1475177"/>
          </a:xfrm>
        </p:spPr>
        <p:txBody>
          <a:bodyPr>
            <a:noAutofit/>
          </a:bodyPr>
          <a:lstStyle/>
          <a:p>
            <a:r>
              <a:rPr lang="en-CA" sz="2800" dirty="0"/>
              <a:t>If the ungodly were attracted to something that drew them away from God, then the early church stayed away from it.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A39A476-3C38-DF49-AF15-DCD544878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4" y="0"/>
            <a:ext cx="1901687" cy="6858000"/>
            <a:chOff x="10290314" y="0"/>
            <a:chExt cx="1901687" cy="6858000"/>
          </a:xfrm>
        </p:grpSpPr>
        <p:sp>
          <p:nvSpPr>
            <p:cNvPr id="80" name="Freeform 84">
              <a:extLst>
                <a:ext uri="{FF2B5EF4-FFF2-40B4-BE49-F238E27FC236}">
                  <a16:creationId xmlns:a16="http://schemas.microsoft.com/office/drawing/2014/main" id="{AAABD392-16C1-C54D-AB57-070C5A4BD7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5">
              <a:extLst>
                <a:ext uri="{FF2B5EF4-FFF2-40B4-BE49-F238E27FC236}">
                  <a16:creationId xmlns:a16="http://schemas.microsoft.com/office/drawing/2014/main" id="{5F57E2AB-5B82-4844-9285-6ED2B6BD19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6">
              <a:extLst>
                <a:ext uri="{FF2B5EF4-FFF2-40B4-BE49-F238E27FC236}">
                  <a16:creationId xmlns:a16="http://schemas.microsoft.com/office/drawing/2014/main" id="{F3442265-4334-B946-8484-DA12AA980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Freeform 87">
              <a:extLst>
                <a:ext uri="{FF2B5EF4-FFF2-40B4-BE49-F238E27FC236}">
                  <a16:creationId xmlns:a16="http://schemas.microsoft.com/office/drawing/2014/main" id="{C58748C4-FD86-7B40-9C86-28E49E769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Freeform 88">
              <a:extLst>
                <a:ext uri="{FF2B5EF4-FFF2-40B4-BE49-F238E27FC236}">
                  <a16:creationId xmlns:a16="http://schemas.microsoft.com/office/drawing/2014/main" id="{DBF8EB40-832E-684F-A21C-75F00702F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Freeform 89">
              <a:extLst>
                <a:ext uri="{FF2B5EF4-FFF2-40B4-BE49-F238E27FC236}">
                  <a16:creationId xmlns:a16="http://schemas.microsoft.com/office/drawing/2014/main" id="{D10DE451-58C6-874B-B97C-F202AA582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95FCE2B4-0593-7749-B653-D27EBD3C7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4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51C91518-44BB-92A5-B2C1-1BF12333E2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7" r="18272" b="-1"/>
          <a:stretch/>
        </p:blipFill>
        <p:spPr>
          <a:xfrm>
            <a:off x="6230213" y="768334"/>
            <a:ext cx="5318776" cy="5318776"/>
          </a:xfrm>
          <a:custGeom>
            <a:avLst/>
            <a:gdLst/>
            <a:ahLst/>
            <a:cxnLst/>
            <a:rect l="l" t="t" r="r" b="b"/>
            <a:pathLst>
              <a:path w="5768526" h="5768526">
                <a:moveTo>
                  <a:pt x="2884263" y="0"/>
                </a:moveTo>
                <a:cubicBezTo>
                  <a:pt x="4477197" y="0"/>
                  <a:pt x="5768526" y="1291329"/>
                  <a:pt x="5768526" y="2884263"/>
                </a:cubicBezTo>
                <a:cubicBezTo>
                  <a:pt x="5768526" y="4477197"/>
                  <a:pt x="4477197" y="5768526"/>
                  <a:pt x="2884263" y="5768526"/>
                </a:cubicBezTo>
                <a:cubicBezTo>
                  <a:pt x="1291329" y="5768526"/>
                  <a:pt x="0" y="4477197"/>
                  <a:pt x="0" y="2884263"/>
                </a:cubicBezTo>
                <a:cubicBezTo>
                  <a:pt x="0" y="1291329"/>
                  <a:pt x="1291329" y="0"/>
                  <a:pt x="288426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772366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9E6803-CA53-11A4-9548-F33DFDE53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49" y="359772"/>
            <a:ext cx="4134537" cy="286640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CA" sz="3800" dirty="0"/>
              <a:t>II. THE ILLUSTRATION OF PATCHING (Mark 2:21)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B625D9-E1FB-313E-3F76-5240E00B0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49" y="4183322"/>
            <a:ext cx="6137870" cy="147517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CA" sz="3200" b="0" u="none" strike="noStrike" baseline="0" dirty="0"/>
              <a:t>When Jesus starts something new, the world will find no peace, pleasure or attraction to it. It will take a surrendered and </a:t>
            </a:r>
            <a:r>
              <a:rPr lang="en-CA" sz="3200" b="0" u="none" strike="noStrike" baseline="0" dirty="0" err="1"/>
              <a:t>repentive</a:t>
            </a:r>
            <a:r>
              <a:rPr lang="en-CA" sz="3200" b="0" u="none" strike="noStrike" baseline="0" dirty="0"/>
              <a:t> heart to respond to what God is doing. 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65B630C-8A26-BF40-AD00-AAAB3F8DFB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4" y="0"/>
            <a:ext cx="1901687" cy="6051635"/>
            <a:chOff x="10290314" y="0"/>
            <a:chExt cx="1901687" cy="6051635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7DEA532E-6A04-FE40-ADA2-51CE319EF8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85">
              <a:extLst>
                <a:ext uri="{FF2B5EF4-FFF2-40B4-BE49-F238E27FC236}">
                  <a16:creationId xmlns:a16="http://schemas.microsoft.com/office/drawing/2014/main" id="{47332152-49D9-5F42-9522-9424EDC706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7">
              <a:extLst>
                <a:ext uri="{FF2B5EF4-FFF2-40B4-BE49-F238E27FC236}">
                  <a16:creationId xmlns:a16="http://schemas.microsoft.com/office/drawing/2014/main" id="{60C97C94-6942-C048-8F6F-55E05CBA1A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Freeform 89">
              <a:extLst>
                <a:ext uri="{FF2B5EF4-FFF2-40B4-BE49-F238E27FC236}">
                  <a16:creationId xmlns:a16="http://schemas.microsoft.com/office/drawing/2014/main" id="{BD92967A-BFB2-E441-AC07-5997DDDD5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6" name="Freeform 100">
              <a:extLst>
                <a:ext uri="{FF2B5EF4-FFF2-40B4-BE49-F238E27FC236}">
                  <a16:creationId xmlns:a16="http://schemas.microsoft.com/office/drawing/2014/main" id="{DC25488D-5181-EC40-A6AC-862FC3787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60A91F59-C207-FC44-BEBC-0BFD0F17E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4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4537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51C91518-44BB-92A5-B2C1-1BF12333E2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44" r="17844"/>
          <a:stretch/>
        </p:blipFill>
        <p:spPr>
          <a:xfrm>
            <a:off x="6819090" y="1162863"/>
            <a:ext cx="4718020" cy="412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8789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9E6803-CA53-11A4-9548-F33DFDE53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CA" sz="4700" dirty="0"/>
              <a:t>III. THE ILLUSTRATION OF WINESKINS (Mark 2:22)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B625D9-E1FB-313E-3F76-5240E00B0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49" y="4114752"/>
            <a:ext cx="5066001" cy="147517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CA" sz="3600" i="1" dirty="0"/>
              <a:t>Leviticus 10:9;</a:t>
            </a:r>
          </a:p>
          <a:p>
            <a:pPr>
              <a:lnSpc>
                <a:spcPct val="90000"/>
              </a:lnSpc>
            </a:pPr>
            <a:r>
              <a:rPr lang="en-CA" sz="3600" i="1" dirty="0"/>
              <a:t>Ezekiel 44:21,</a:t>
            </a:r>
          </a:p>
          <a:p>
            <a:pPr>
              <a:lnSpc>
                <a:spcPct val="90000"/>
              </a:lnSpc>
            </a:pPr>
            <a:r>
              <a:rPr lang="en-CA" sz="3600" i="1" dirty="0"/>
              <a:t>Numbers 6:5,20</a:t>
            </a:r>
            <a:endParaRPr lang="en-CA" sz="3600" b="0" i="1" u="none" strike="noStrike" baseline="0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A39A476-3C38-DF49-AF15-DCD544878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4" y="0"/>
            <a:ext cx="1901687" cy="6858000"/>
            <a:chOff x="10290314" y="0"/>
            <a:chExt cx="1901687" cy="6858000"/>
          </a:xfrm>
        </p:grpSpPr>
        <p:sp>
          <p:nvSpPr>
            <p:cNvPr id="69" name="Freeform 84">
              <a:extLst>
                <a:ext uri="{FF2B5EF4-FFF2-40B4-BE49-F238E27FC236}">
                  <a16:creationId xmlns:a16="http://schemas.microsoft.com/office/drawing/2014/main" id="{AAABD392-16C1-C54D-AB57-070C5A4BD7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0" name="Freeform 85">
              <a:extLst>
                <a:ext uri="{FF2B5EF4-FFF2-40B4-BE49-F238E27FC236}">
                  <a16:creationId xmlns:a16="http://schemas.microsoft.com/office/drawing/2014/main" id="{5F57E2AB-5B82-4844-9285-6ED2B6BD19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1" name="Freeform 86">
              <a:extLst>
                <a:ext uri="{FF2B5EF4-FFF2-40B4-BE49-F238E27FC236}">
                  <a16:creationId xmlns:a16="http://schemas.microsoft.com/office/drawing/2014/main" id="{F3442265-4334-B946-8484-DA12AA980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87">
              <a:extLst>
                <a:ext uri="{FF2B5EF4-FFF2-40B4-BE49-F238E27FC236}">
                  <a16:creationId xmlns:a16="http://schemas.microsoft.com/office/drawing/2014/main" id="{C58748C4-FD86-7B40-9C86-28E49E769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Freeform 88">
              <a:extLst>
                <a:ext uri="{FF2B5EF4-FFF2-40B4-BE49-F238E27FC236}">
                  <a16:creationId xmlns:a16="http://schemas.microsoft.com/office/drawing/2014/main" id="{DBF8EB40-832E-684F-A21C-75F00702F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Freeform 89">
              <a:extLst>
                <a:ext uri="{FF2B5EF4-FFF2-40B4-BE49-F238E27FC236}">
                  <a16:creationId xmlns:a16="http://schemas.microsoft.com/office/drawing/2014/main" id="{D10DE451-58C6-874B-B97C-F202AA582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95FCE2B4-0593-7749-B653-D27EBD3C7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4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 descr="A bottle and a bag&#10;&#10;Description automatically generated">
            <a:extLst>
              <a:ext uri="{FF2B5EF4-FFF2-40B4-BE49-F238E27FC236}">
                <a16:creationId xmlns:a16="http://schemas.microsoft.com/office/drawing/2014/main" id="{51C91518-44BB-92A5-B2C1-1BF12333E2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22" r="12196" b="1"/>
          <a:stretch/>
        </p:blipFill>
        <p:spPr>
          <a:xfrm>
            <a:off x="6230213" y="768334"/>
            <a:ext cx="5318776" cy="5318776"/>
          </a:xfrm>
          <a:custGeom>
            <a:avLst/>
            <a:gdLst/>
            <a:ahLst/>
            <a:cxnLst/>
            <a:rect l="l" t="t" r="r" b="b"/>
            <a:pathLst>
              <a:path w="5768526" h="5768526">
                <a:moveTo>
                  <a:pt x="2884263" y="0"/>
                </a:moveTo>
                <a:cubicBezTo>
                  <a:pt x="4477197" y="0"/>
                  <a:pt x="5768526" y="1291329"/>
                  <a:pt x="5768526" y="2884263"/>
                </a:cubicBezTo>
                <a:cubicBezTo>
                  <a:pt x="5768526" y="4477197"/>
                  <a:pt x="4477197" y="5768526"/>
                  <a:pt x="2884263" y="5768526"/>
                </a:cubicBezTo>
                <a:cubicBezTo>
                  <a:pt x="1291329" y="5768526"/>
                  <a:pt x="0" y="4477197"/>
                  <a:pt x="0" y="2884263"/>
                </a:cubicBezTo>
                <a:cubicBezTo>
                  <a:pt x="0" y="1291329"/>
                  <a:pt x="1291329" y="0"/>
                  <a:pt x="288426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834865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PunchcardVTI">
  <a:themeElements>
    <a:clrScheme name="Punchcard">
      <a:dk1>
        <a:srgbClr val="000000"/>
      </a:dk1>
      <a:lt1>
        <a:srgbClr val="FFFFFF"/>
      </a:lt1>
      <a:dk2>
        <a:srgbClr val="00224B"/>
      </a:dk2>
      <a:lt2>
        <a:srgbClr val="EFF0EF"/>
      </a:lt2>
      <a:accent1>
        <a:srgbClr val="00B2F3"/>
      </a:accent1>
      <a:accent2>
        <a:srgbClr val="0471CC"/>
      </a:accent2>
      <a:accent3>
        <a:srgbClr val="14BBA9"/>
      </a:accent3>
      <a:accent4>
        <a:srgbClr val="8BB93B"/>
      </a:accent4>
      <a:accent5>
        <a:srgbClr val="EC970C"/>
      </a:accent5>
      <a:accent6>
        <a:srgbClr val="F55822"/>
      </a:accent6>
      <a:hlink>
        <a:srgbClr val="008EE6"/>
      </a:hlink>
      <a:folHlink>
        <a:srgbClr val="808C8E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363</Words>
  <Application>Microsoft Office PowerPoint</Application>
  <PresentationFormat>Widescreen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Avenir Next</vt:lpstr>
      <vt:lpstr>Neue Haas Grotesk Text Pro</vt:lpstr>
      <vt:lpstr>PunchcardVTI</vt:lpstr>
      <vt:lpstr>Revival God’s Way</vt:lpstr>
      <vt:lpstr>Revival God’s Way</vt:lpstr>
      <vt:lpstr>I. THE ILLUSTRATION OF FASTING (Mark 2:18-20)</vt:lpstr>
      <vt:lpstr>I. THE ILLUSTRATION OF FASTING (Mark 2:18-20)</vt:lpstr>
      <vt:lpstr>I. THE ILLUSTRATION OF FASTING (Mark 2:18-20)</vt:lpstr>
      <vt:lpstr>II. THE ILLUSTRATION OF PATCHING (Mark 2:21)</vt:lpstr>
      <vt:lpstr>II. THE ILLUSTRATION OF PATCHING (Mark 2:21)</vt:lpstr>
      <vt:lpstr>II. THE ILLUSTRATION OF PATCHING (Mark 2:21)</vt:lpstr>
      <vt:lpstr>III. THE ILLUSTRATION OF WINESKINS (Mark 2:22)</vt:lpstr>
      <vt:lpstr>III. THE ILLUSTRATION OF WINESKINS (Mark 2:22)</vt:lpstr>
      <vt:lpstr>III. THE ILLUSTRATION OF WINESKINS (Mark 2:22)</vt:lpstr>
      <vt:lpstr>III. THE ILLUSTRATION OF WINESKINS (Mark 2:22)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Fountaingate Christian</dc:creator>
  <cp:lastModifiedBy>Fountaingate Christian</cp:lastModifiedBy>
  <cp:revision>11</cp:revision>
  <dcterms:created xsi:type="dcterms:W3CDTF">2024-06-28T17:32:21Z</dcterms:created>
  <dcterms:modified xsi:type="dcterms:W3CDTF">2024-06-30T00:09:50Z</dcterms:modified>
</cp:coreProperties>
</file>