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Montsion" initials="BM" lastIdx="1" clrIdx="0">
    <p:extLst>
      <p:ext uri="{19B8F6BF-5375-455C-9EA6-DF929625EA0E}">
        <p15:presenceInfo xmlns:p15="http://schemas.microsoft.com/office/powerpoint/2012/main" userId="8491099d183d03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0T17:42:11.068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FCA3-F1BD-4410-BB11-0B7529B2A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66FBB-3060-4C39-9B66-FB311103C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DC514-8171-4F4A-B5AC-66279116F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60423-5F35-43E5-9F8B-02C4E926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B6B5E-39C2-49B9-ADE6-C65938A2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38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4E4C-C720-4CBF-A3AC-6F8DCE3F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BCB71-93AD-4EDA-B5A8-F3CDA87D6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B9B6-5BAA-49ED-87B3-1313D584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E019F-A039-444C-BFAA-F456F516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98802-4F45-49E8-88FF-74DBFEEE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4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65B253-11BA-465D-872A-65FD2B0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694C9-2BE8-458A-9D79-CA447980B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F2884-D14B-42BD-AD13-9AD118DD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F3CD6-9F4D-4307-BDF9-617D7931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AE83C-77C2-4606-AD6E-B035B475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71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E0FBD-E566-4E60-BB22-96246421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CC36-90A6-4574-95AC-13CFF7E7A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834DB-0EB8-4827-813D-7C6F8E89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22647-405B-4555-BE4D-590E00D2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4B23A-9B29-45D9-805D-FB26BB1C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12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75BF-F03F-4013-8A57-3D5D2314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34E74-BA5F-4E09-99C2-7F1612032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7C7DB-6017-4296-9C73-5D622E37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6D1F5-75F9-4C90-9422-EBBD5341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428EB-6F07-43F6-A8F1-875A7B73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AC3A-0ABF-48C6-8971-2CBB15626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31B85-45D1-4DE3-8C60-4276044E5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A2E9E-5A3A-41A5-984C-DDFC5CD8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F9983-144C-4D44-95E6-4ED22ADE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F9233-5792-491B-A754-51762DD8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5B856-5379-4AD5-96CC-A394B5E7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17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A5EB-D3F6-42A5-86B3-F75EA1B8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822C9-338E-4812-AC18-EED1F2549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B0D27-0CAF-4507-9687-B07703EB3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B3560-9B94-456F-9EE6-A3EC4F5B7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7C8F4-5B82-441D-BFEF-81094E440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4E898-4C1A-4495-B2A6-05B6B4F0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D55936-F596-4FB7-92F1-7D7BA6AC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117BF8-CAA7-4D63-B8E2-F846E612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637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D95C1-CC3F-4225-8BF7-EAE469C1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A326B2-929D-406F-85FA-085C8F7A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C6978-0F19-40F8-BFE3-087C2B60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90C0A-2F77-4D60-8C2F-7688F8F2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527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E84068-5215-441D-8D33-D8E1B393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52621-DF28-4A10-BC9C-EB9F04CE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4CF71-DA7A-4E92-9C68-AF9E7F2D7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838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5B68-19D0-4F9D-AC30-B602E4913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1C59-943D-4796-8540-0B16C923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BBA74-71F2-4E26-A02B-9F269909F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55E23-F515-446D-907C-8156E30B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7A7A-9BDE-4A0A-BB42-46A109D38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D0E92-D9B4-426B-8260-9A3403E7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93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8DEB-F733-4593-A822-34B85A595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F58BD-3677-4808-8D4A-8851124FF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6D427-3A2F-4E09-9927-F4BDE3A43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00DAA-100A-4F0B-B367-F86F1BCF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543C5-8C11-4CC8-9CDD-70396099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14670-27CF-43C8-A892-90B2BD64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20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1B157D-47C6-432C-85A9-46CB12DC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94F1C-B79B-4096-A245-F63F3BC7B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E7702-792D-4149-9A8C-7F04D0D1C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F9D03-7F6C-4716-B64B-9A41DCB33F25}" type="datetimeFigureOut">
              <a:rPr lang="en-CA" smtClean="0"/>
              <a:t>2021-03-20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D40C-44DE-48A3-A6CA-BC3FB60DA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EC128-34C8-4030-AD5F-D67FAAAC1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A9E-1A90-48FE-88B4-9D3B20B94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53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4948" y="1481328"/>
            <a:ext cx="3471228" cy="2468880"/>
          </a:xfrm>
        </p:spPr>
        <p:txBody>
          <a:bodyPr>
            <a:noAutofit/>
          </a:bodyPr>
          <a:lstStyle/>
          <a:p>
            <a:r>
              <a:rPr lang="en-US" sz="5400" b="1" i="0" u="none" strike="noStrike" baseline="0" dirty="0"/>
              <a:t>SEVEN HABITS OF UNHEALTHY CHURCHES</a:t>
            </a:r>
            <a:br>
              <a:rPr lang="en-US" sz="5400" b="1" i="0" u="none" strike="noStrike" baseline="0" dirty="0"/>
            </a:br>
            <a:r>
              <a:rPr lang="en-US" sz="5400" b="1" i="0" u="none" strike="noStrike" baseline="0" dirty="0"/>
              <a:t>Part I</a:t>
            </a: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5548" y="4929194"/>
            <a:ext cx="3438225" cy="1307592"/>
          </a:xfrm>
        </p:spPr>
        <p:txBody>
          <a:bodyPr>
            <a:normAutofit/>
          </a:bodyPr>
          <a:lstStyle/>
          <a:p>
            <a:pPr algn="l"/>
            <a:r>
              <a:rPr lang="en-CA" sz="3200" b="1" i="0" u="none" strike="noStrike" baseline="0" dirty="0"/>
              <a:t>Text: Revelation 2</a:t>
            </a:r>
            <a:endParaRPr lang="en-CA" sz="3200" dirty="0"/>
          </a:p>
        </p:txBody>
      </p:sp>
      <p:sp>
        <p:nvSpPr>
          <p:cNvPr id="34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12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8884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253" y="507238"/>
            <a:ext cx="3676682" cy="3845891"/>
          </a:xfrm>
        </p:spPr>
        <p:txBody>
          <a:bodyPr>
            <a:normAutofit/>
          </a:bodyPr>
          <a:lstStyle/>
          <a:p>
            <a:pPr algn="l"/>
            <a:r>
              <a:rPr lang="en-US" sz="4200" b="1">
                <a:solidFill>
                  <a:schemeClr val="bg1"/>
                </a:solidFill>
              </a:rPr>
              <a:t>IV. THEY WHITEWASH OVER SINFUL ACTIONS (Revelation 2:20-23)</a:t>
            </a:r>
            <a:endParaRPr lang="en-CA" sz="42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763" y="4445204"/>
            <a:ext cx="4315856" cy="1781123"/>
          </a:xfrm>
        </p:spPr>
        <p:txBody>
          <a:bodyPr>
            <a:noAutofit/>
          </a:bodyPr>
          <a:lstStyle/>
          <a:p>
            <a:pPr marR="21600" algn="l"/>
            <a:r>
              <a:rPr lang="en-US" i="1" dirty="0">
                <a:solidFill>
                  <a:schemeClr val="bg1"/>
                </a:solidFill>
              </a:rPr>
              <a:t>23. I will strike her children dead. Then all the churches will know that I am he who searches hearts and minds, and I will repay each of you according to your deeds.”</a:t>
            </a:r>
          </a:p>
          <a:p>
            <a:pPr algn="l"/>
            <a:r>
              <a:rPr lang="en-CA" i="1" dirty="0">
                <a:solidFill>
                  <a:schemeClr val="bg1"/>
                </a:solidFill>
              </a:rPr>
              <a:t>		Revelation 2:23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6" r="21906"/>
          <a:stretch/>
        </p:blipFill>
        <p:spPr>
          <a:xfrm>
            <a:off x="4628494" y="199229"/>
            <a:ext cx="2822268" cy="2822268"/>
          </a:xfrm>
          <a:custGeom>
            <a:avLst/>
            <a:gdLst/>
            <a:ahLst/>
            <a:cxnLst/>
            <a:rect l="l" t="t" r="r" b="b"/>
            <a:pathLst>
              <a:path w="2822268" h="2822268">
                <a:moveTo>
                  <a:pt x="1411134" y="0"/>
                </a:moveTo>
                <a:cubicBezTo>
                  <a:pt x="2190482" y="0"/>
                  <a:pt x="2822268" y="631786"/>
                  <a:pt x="2822268" y="1411134"/>
                </a:cubicBezTo>
                <a:cubicBezTo>
                  <a:pt x="2822268" y="2190482"/>
                  <a:pt x="2190482" y="2822268"/>
                  <a:pt x="1411134" y="2822268"/>
                </a:cubicBezTo>
                <a:cubicBezTo>
                  <a:pt x="631786" y="2822268"/>
                  <a:pt x="0" y="2190482"/>
                  <a:pt x="0" y="1411134"/>
                </a:cubicBezTo>
                <a:cubicBezTo>
                  <a:pt x="0" y="631786"/>
                  <a:pt x="631786" y="0"/>
                  <a:pt x="1411134" y="0"/>
                </a:cubicBezTo>
                <a:close/>
              </a:path>
            </a:pathLst>
          </a:custGeom>
        </p:spPr>
      </p:pic>
      <p:sp>
        <p:nvSpPr>
          <p:cNvPr id="117" name="Graphic 212">
            <a:extLst>
              <a:ext uri="{FF2B5EF4-FFF2-40B4-BE49-F238E27FC236}">
                <a16:creationId xmlns:a16="http://schemas.microsoft.com/office/drawing/2014/main" id="{94710CDC-1CF9-466E-A5F7-E59725747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399" y="619274"/>
            <a:ext cx="718035" cy="71803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19" name="Graphic 212">
            <a:extLst>
              <a:ext uri="{FF2B5EF4-FFF2-40B4-BE49-F238E27FC236}">
                <a16:creationId xmlns:a16="http://schemas.microsoft.com/office/drawing/2014/main" id="{A229B448-3192-4233-B2C9-F97312F0A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399" y="619274"/>
            <a:ext cx="718035" cy="71803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8" name="Picture 7" descr="A picture containing building, outdoor, old&#10;&#10;Description automatically generated">
            <a:extLst>
              <a:ext uri="{FF2B5EF4-FFF2-40B4-BE49-F238E27FC236}">
                <a16:creationId xmlns:a16="http://schemas.microsoft.com/office/drawing/2014/main" id="{7932E307-3586-4B4A-8C77-EF9C05F713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43232" y="3720390"/>
            <a:ext cx="2545779" cy="2545779"/>
          </a:xfrm>
          <a:custGeom>
            <a:avLst/>
            <a:gdLst/>
            <a:ahLst/>
            <a:cxnLst/>
            <a:rect l="l" t="t" r="r" b="b"/>
            <a:pathLst>
              <a:path w="5290998" h="5290998">
                <a:moveTo>
                  <a:pt x="2645499" y="0"/>
                </a:moveTo>
                <a:cubicBezTo>
                  <a:pt x="4106568" y="0"/>
                  <a:pt x="5290998" y="1184430"/>
                  <a:pt x="5290998" y="2645499"/>
                </a:cubicBezTo>
                <a:cubicBezTo>
                  <a:pt x="5290998" y="4106568"/>
                  <a:pt x="4106568" y="5290998"/>
                  <a:pt x="2645499" y="5290998"/>
                </a:cubicBezTo>
                <a:cubicBezTo>
                  <a:pt x="1184430" y="5290998"/>
                  <a:pt x="0" y="4106568"/>
                  <a:pt x="0" y="2645499"/>
                </a:cubicBezTo>
                <a:cubicBezTo>
                  <a:pt x="0" y="1184430"/>
                  <a:pt x="1184430" y="0"/>
                  <a:pt x="2645499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B47342-6549-442C-AF6B-F13A24E63B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7" b="16117"/>
          <a:stretch/>
        </p:blipFill>
        <p:spPr>
          <a:xfrm>
            <a:off x="9063993" y="232636"/>
            <a:ext cx="2822268" cy="2822268"/>
          </a:xfrm>
          <a:custGeom>
            <a:avLst/>
            <a:gdLst/>
            <a:ahLst/>
            <a:cxnLst/>
            <a:rect l="l" t="t" r="r" b="b"/>
            <a:pathLst>
              <a:path w="2588520" h="2588520">
                <a:moveTo>
                  <a:pt x="1294260" y="0"/>
                </a:moveTo>
                <a:cubicBezTo>
                  <a:pt x="2009060" y="0"/>
                  <a:pt x="2588520" y="579460"/>
                  <a:pt x="2588520" y="1294260"/>
                </a:cubicBezTo>
                <a:cubicBezTo>
                  <a:pt x="2588520" y="2009060"/>
                  <a:pt x="2009060" y="2588520"/>
                  <a:pt x="1294260" y="2588520"/>
                </a:cubicBezTo>
                <a:cubicBezTo>
                  <a:pt x="579460" y="2588520"/>
                  <a:pt x="0" y="2009060"/>
                  <a:pt x="0" y="1294260"/>
                </a:cubicBezTo>
                <a:cubicBezTo>
                  <a:pt x="0" y="579460"/>
                  <a:pt x="579460" y="0"/>
                  <a:pt x="1294260" y="0"/>
                </a:cubicBezTo>
                <a:close/>
              </a:path>
            </a:pathLst>
          </a:custGeom>
        </p:spPr>
      </p:pic>
      <p:grpSp>
        <p:nvGrpSpPr>
          <p:cNvPr id="121" name="Graphic 190">
            <a:extLst>
              <a:ext uri="{FF2B5EF4-FFF2-40B4-BE49-F238E27FC236}">
                <a16:creationId xmlns:a16="http://schemas.microsoft.com/office/drawing/2014/main" id="{24B0F550-3D95-4E91-850F-90066642B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28494" y="3151517"/>
            <a:ext cx="1843161" cy="612484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5BC412-E4C6-4819-8B93-7561DB667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DE1123E-105A-46DE-B7FC-D172B9411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25" name="Graphic 4">
            <a:extLst>
              <a:ext uri="{FF2B5EF4-FFF2-40B4-BE49-F238E27FC236}">
                <a16:creationId xmlns:a16="http://schemas.microsoft.com/office/drawing/2014/main" id="{2B740E94-FA98-412C-AD0C-D4711A4C5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4224" y="3808056"/>
            <a:ext cx="1989013" cy="1989020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BBC84E8-4938-403A-9EB8-4BC0E9B46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4A3B3CE-D6D2-40D7-895E-316EB39B2C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7BD5A600-3580-40FC-A457-295F0CFC03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F19F4336-B909-415A-BCE3-6A0F76B73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FE00877-3256-458E-9B3A-3F869A4F3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E2185C5-76B7-4CC1-A745-1D3034DD0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FDBC434-547F-4CC8-BA46-3D923A3B6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EDBE966-781E-4FD5-879A-DC30A9D39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D88EF18-F6A8-454C-A981-4F6B9C171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42458A4-3F05-4AB4-AF90-E6B480516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331905E-1BB6-430D-93F3-A8738005D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BC9F6DD0-41A8-40E5-B43D-216E10FCA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72703C6-192A-4E20-A68A-51B852086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4BD0D36A-8DA6-4E23-BA33-636C46D8B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B0CB789-7F42-4F5E-A1BD-5448A912F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3931530-8302-40C2-86F2-AB7C218B7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66B73B7-1CC2-4BBD-83EA-A44D8EA13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0D7D614-EF2E-4292-A9D8-1EFC792AE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BC494E4-7170-4DA3-B449-1808D65EF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57AB0BA6-5C21-4E55-816A-9E176CE9E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7438FB5-A6AC-4458-ADB3-4E33DB293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22EA6E6-E697-4F48-83FE-F9343B45E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3C57DCA-1B60-4DA8-98C7-8CB53E55E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F3E3D933-D3E4-4F08-A664-7B06D6DB9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3B9418AA-9F86-4842-B4CC-49EBA6BB1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5E8B300-9471-4490-80AB-F7B2E7C42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D21A337-7CED-4EBE-B210-FBF29DB8C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E577481-070B-4CAE-AD34-992EB8094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2491116-8AD8-46B4-8C53-22DCF9FF6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13C0708D-E145-4B9A-939A-2FA2F1C49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BD4D3D9-05D7-49A5-84A1-17A1CF442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FEC6EE98-9209-449E-A0F1-B2A6260E3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EE949D3-44D1-440A-ACBB-91F40C926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07ED523-344D-4E06-B565-859C9D50F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03B495-0A53-429C-AEC5-311E04B68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04398FF-9AF7-43CF-810A-4BC23CA84E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8F1F240-FF39-464C-8197-9D5DFABBC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1E723E5-864D-4EBB-89EA-0E4AF32163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6BCB0F17-77D7-41C6-BC1C-A6AD4D3310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B258D1D-6940-4340-9738-BC048CCCAA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23124E64-1A58-4DF4-AC72-0ACBDA038A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1CE7AB58-01AB-4656-81CF-A6A8392E0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966CA2ED-DE92-4ABA-B2D1-0232E7F1D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0FC840A-9B3F-46DA-BC3A-596AC1BD4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7C380F78-C816-4655-97AC-D8A4BA286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6D8E1BB-7FEA-4658-8C87-ABBEAAA67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CA42073-90E7-490D-AAFA-99603A903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B83CFF6E-1F8A-4146-9C0B-B45589240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4530D7DB-2632-43D3-A3C2-53BE24929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D217308-2829-434D-8543-E9892A02C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7FB765B-E219-467A-88AF-85C4A2A8F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74046EEC-8D4A-49EB-A1C1-681A726F0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D18033A-F942-4871-BE81-EE9A3F205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28A8B29B-51AE-4A99-9228-650217218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499EA92-CAAC-42B7-B443-CB2FCBEB4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41591ED4-E244-4FCB-B4ED-B2FD4ACB2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B72FE3F-3655-4893-80BF-285CD0739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E6ADF6AF-1741-4C8D-96A4-33F7903E6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78D2F5E2-A1E6-468B-A628-2D36E2C14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D975E45-086F-458B-AB7C-A0EFFE80B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276D1C8-4E1D-48B6-8881-6CDC8D000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E5B5BC7C-2D39-4010-8E32-DF9DF201D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DA0686BE-D0C9-4636-9C17-FEE8FEC5E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DFE484B-8CFA-4824-8621-1FE446A3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5B79443C-AF12-4943-ACD4-171FB422B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38348E3-4F3D-4FA7-B029-C6B894FFA2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6CA5CAC1-5213-4DCA-8371-75A55BC31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805D5A1A-3E18-4266-8526-F8B57411D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887493C-21D0-4ED2-8685-92B45D3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126D9D7-38B7-4EEA-85C2-4E98990B6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3F21A9FB-8834-48F8-8D50-EF12901C5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F66BB07-AC73-40E1-9E4B-89DB40D27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24FD23C3-292A-41CC-A381-D78BD15F0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72ADCD5F-D271-4096-9F29-F41829A71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11C0FE5-30EE-45E9-A8FB-C595B6533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FF3E45E5-D957-4A44-862C-F015D19B1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704638AF-9BD8-47CD-A905-0DE2CDBEF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12741B7D-D80B-45D2-AA14-2FAF9049D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627F620-C05F-4AD5-A7FE-7B3CB9152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9D8B6BB9-6F21-4660-8A7A-C716C7C53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E6989573-9BC0-4622-B9E3-B32B8257A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A69A9AC5-1B70-4AE9-B02E-7DF8FB84F3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487449A6-72D9-4C14-9652-839AB1F39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C106DF8-941B-443E-8D35-14580031E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D94FA74D-875A-4D64-8516-D6472DF8E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C8481730-7181-4C8C-B9C6-A115B266A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88C392FA-C134-4BFF-9F8C-51A4E7C015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CE26F0F7-97F7-452D-A36A-AAC7B2A48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B69B4080-EFEF-469E-A2CF-F09BF46E1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10594B20-967B-49FE-B5AA-055B9B4D0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034CF273-6651-4A1F-A61D-3C4C38540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265D617A-DD6E-45D0-A857-1FA67A859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6D89D47D-A693-44DC-AC42-A1160FC0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BBA31854-BF75-4B5B-A53E-83969582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5CCE3318-9293-4DC5-874D-BA3D9740A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C8943C9A-6524-4391-BA91-577E93876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A5BCF91-A6C2-4D77-A46D-2CDDB2B9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1B0F6AB4-0997-4592-9B07-B68CE187B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1E9376A0-F2E0-40BF-A7AF-7281D03DB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4B70BEE1-4670-4B82-9F9A-FB429F39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68BDF49E-A29D-43A3-ADC2-292F13A64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23640357-1323-426E-A930-AAAAEA4DB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96455028-161D-4127-84C7-6CD1A59FE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F5C55F12-4E33-4861-BC5C-AFAAF7FB2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3DD6BCB5-D63E-4BBF-B515-70C0C83EDC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08278678-2A88-439F-9B8A-4E3E9393F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964112BE-9D58-4AD2-A692-79F942710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A9CF0441-58DE-4E28-8E5C-126D211F2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3BAF3616-0977-4425-8BD9-B93402312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872139E9-93A3-4FDC-ABCD-72F0921B0C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AE1ABCDC-D281-4CD9-BA2E-DE7583235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6A120167-EDEF-476B-9620-EFAB20A8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5E38E078-6B4E-4E7E-A2E1-2CDCA24C1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9874C169-1379-4BB9-B9D5-B5C5C192F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6BB2BAFF-571B-4F2D-AFCF-50B0527D8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08C1BC9C-490F-425D-9A82-1F4C4C57C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C5635565-E926-497B-829C-C9A0816D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7E4C3011-7CDA-40C2-A63F-BBDB516A9A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E7C32FB7-1501-4F32-8ED5-6EEC59A0B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B47CC0E0-9DAE-41FA-BF39-E79CA9184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D1F043F8-C1BF-4524-ADA5-A0E4626A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0270DE89-1451-45FA-AAD7-075903153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5E42FDF2-4845-4CB0-AA21-8D8696670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8109337A-A85F-41A9-9C68-78D92FE3E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08DCBFAA-2E4E-43F2-AA2B-7EA9AABFA5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ACCD4818-6768-4959-80E4-01320FBF8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425C745A-3D68-4FDD-8AC0-21087903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DD391178-5CDC-4778-954B-18736CDD42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9E8FF74A-6757-4C53-A6D1-36F53A32B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0CC4532A-EE58-4836-BB09-3194649C6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34127B9E-133A-4FD1-8B79-637A075A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C28D38FE-90F1-494D-8F0E-D89754E0F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B1F56C68-072F-4641-BD31-AE2004B3A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4AF48276-EC6D-4EDF-889C-0563E3CB9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FEE0A97C-ACEF-4CFB-9FE8-274FDE2AF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DE8458C7-22DF-4601-8120-105124044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3BECAF46-FC46-41BB-92D3-CFA21AA1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009FE3E6-49D5-4C5C-8C2E-E31E5F517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D557A84F-10E2-4C72-A184-33B59DFE4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0E0B479C-AA44-4EF3-9A6A-03559B517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BF71F7D4-D7FF-49FE-B9D1-97BA696D0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0A6BABC6-A1FA-484B-BAB8-1EC8EE2CF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1D20E132-D22A-4DAE-BEE1-EB3492FC0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DA704EA7-289B-4288-998E-305267B5A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9EAC234A-BE8D-43E4-BFE0-4C187A480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70BB83A3-F7A7-4017-AACE-5F8CCF94E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913F101A-DB2B-4CC2-99D3-97A22E384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3C6D55D4-D22B-4295-ACDE-0DBAE2E46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A88C1128-2B70-419A-9034-DE6C9C02C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ABC10DB9-73CF-48BB-81A2-73F4678CA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88125E58-430D-4811-BF81-370A029CA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8CD306F6-A0CA-4FD8-AF06-51B861443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0BEE954A-C095-4EA0-A660-158883C55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B013A2A3-ADD2-412F-AAE5-7CD270769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2096985A-C23C-411E-99A9-9A7CD103F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09363059-F563-492E-8262-45E3D2FBD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51BF16AB-D65B-4E1C-B173-81C328FFDA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A0B43630-5342-45D2-9B5C-CB51E55F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FD905CCB-CED8-4D6A-B990-655BE1A90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272304FB-F275-4403-A6C6-A700AEB91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AF715F42-4E51-429B-A679-D796E245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01D0433E-3F3B-4F4D-AD93-240E922B3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6D0C5440-E57C-453A-BA9E-04D690676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6B7E2CF9-B31E-4124-BBF7-2C6D4AC0A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AF0938E3-CCFE-4C6B-A2E2-BD4242ACEA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FEDDB9A1-5385-42C9-A6A2-C7BEE985E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0BD6B00B-9F3C-4EAA-9AA6-9CEDAF744C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453445DE-2B52-40A9-80AB-67044FD59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CFA1A11A-4D6A-42C7-974F-ABA154193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8AB35BC-6AA6-4549-9AB0-516B3E18D7AB}"/>
              </a:ext>
            </a:extLst>
          </p:cNvPr>
          <p:cNvSpPr txBox="1"/>
          <p:nvPr/>
        </p:nvSpPr>
        <p:spPr>
          <a:xfrm>
            <a:off x="5142977" y="6238356"/>
            <a:ext cx="6189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2400" dirty="0">
                <a:solidFill>
                  <a:schemeClr val="bg1"/>
                </a:solidFill>
              </a:rPr>
              <a:t>Satanic Temple brings Worship of Baphomet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C59861-3C4D-49E1-B9D3-09284391F495}"/>
              </a:ext>
            </a:extLst>
          </p:cNvPr>
          <p:cNvSpPr txBox="1"/>
          <p:nvPr/>
        </p:nvSpPr>
        <p:spPr>
          <a:xfrm>
            <a:off x="8969031" y="3137315"/>
            <a:ext cx="3203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Missouri's’ abortion law challenge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75473F-0CC0-45C4-9F81-AA5B34145A51}"/>
              </a:ext>
            </a:extLst>
          </p:cNvPr>
          <p:cNvSpPr txBox="1"/>
          <p:nvPr/>
        </p:nvSpPr>
        <p:spPr>
          <a:xfrm>
            <a:off x="7164247" y="2428719"/>
            <a:ext cx="1924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Arkansas's state capital</a:t>
            </a:r>
          </a:p>
        </p:txBody>
      </p:sp>
    </p:spTree>
    <p:extLst>
      <p:ext uri="{BB962C8B-B14F-4D97-AF65-F5344CB8AC3E}">
        <p14:creationId xmlns:p14="http://schemas.microsoft.com/office/powerpoint/2010/main" val="9609140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18" y="90312"/>
            <a:ext cx="7242171" cy="1976822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i="0" u="none" strike="noStrike" baseline="0" dirty="0"/>
              <a:t>I. THEY FAIL TO CONTINUE LOVING GOD AND EACH OTHER (Revelation 2:1:6)</a:t>
            </a:r>
            <a:endParaRPr lang="en-CA" sz="4400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121"/>
          <a:stretch/>
        </p:blipFill>
        <p:spPr>
          <a:xfrm rot="20975768">
            <a:off x="8049604" y="1734882"/>
            <a:ext cx="3752183" cy="2582865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FB92A4BF-99AF-46CB-868C-4C740C615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43" y="2157445"/>
            <a:ext cx="3775925" cy="2114518"/>
          </a:xfrm>
          <a:prstGeom prst="rect">
            <a:avLst/>
          </a:prstGeom>
        </p:spPr>
      </p:pic>
      <p:pic>
        <p:nvPicPr>
          <p:cNvPr id="8" name="Picture 7" descr="A large white building with columns&#10;&#10;Description automatically generated with low confidence">
            <a:extLst>
              <a:ext uri="{FF2B5EF4-FFF2-40B4-BE49-F238E27FC236}">
                <a16:creationId xmlns:a16="http://schemas.microsoft.com/office/drawing/2014/main" id="{027283D6-CBE5-422C-BDD3-BB44174E9F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100" y="4362274"/>
            <a:ext cx="4040389" cy="22551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CC3B4F-C1B1-4CC2-8133-FD207283CCAE}"/>
              </a:ext>
            </a:extLst>
          </p:cNvPr>
          <p:cNvSpPr txBox="1"/>
          <p:nvPr/>
        </p:nvSpPr>
        <p:spPr>
          <a:xfrm>
            <a:off x="4699313" y="2755332"/>
            <a:ext cx="256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MODERN TURKEY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500BF7-606F-4F02-A8BE-7D881F31F818}"/>
              </a:ext>
            </a:extLst>
          </p:cNvPr>
          <p:cNvSpPr txBox="1"/>
          <p:nvPr/>
        </p:nvSpPr>
        <p:spPr>
          <a:xfrm>
            <a:off x="553156" y="5350933"/>
            <a:ext cx="2201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TEMPLE OF ARTEMIS IN EPHESUS</a:t>
            </a:r>
          </a:p>
        </p:txBody>
      </p:sp>
    </p:spTree>
    <p:extLst>
      <p:ext uri="{BB962C8B-B14F-4D97-AF65-F5344CB8AC3E}">
        <p14:creationId xmlns:p14="http://schemas.microsoft.com/office/powerpoint/2010/main" val="1441523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18" y="90312"/>
            <a:ext cx="7242171" cy="1976822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i="0" u="none" strike="noStrike" baseline="0" dirty="0"/>
              <a:t>I. THEY FAIL TO CONTINUE LOVING GOD AND EACH OTHER (Revelation 2:1:6)</a:t>
            </a: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607733"/>
            <a:ext cx="7617855" cy="4951603"/>
          </a:xfrm>
        </p:spPr>
        <p:txBody>
          <a:bodyPr anchor="t">
            <a:normAutofit/>
          </a:bodyPr>
          <a:lstStyle/>
          <a:p>
            <a:r>
              <a:rPr lang="en-US" sz="3200" b="0" i="1" u="none" strike="noStrike" baseline="0" dirty="0"/>
              <a:t>“Yet I hold this against you: You have forsaken your first love.”</a:t>
            </a:r>
          </a:p>
          <a:p>
            <a:r>
              <a:rPr lang="en-CA" sz="3200" b="0" i="1" u="none" strike="noStrike" baseline="0" dirty="0"/>
              <a:t>				Revelation 2:4</a:t>
            </a:r>
            <a:endParaRPr lang="en-CA" sz="3200" b="0" i="0" u="none" strike="noStrike" baseline="0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121"/>
          <a:stretch/>
        </p:blipFill>
        <p:spPr>
          <a:xfrm rot="20975768">
            <a:off x="8049604" y="1734882"/>
            <a:ext cx="3752183" cy="2582865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35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1889721-0144-43C7-9B0C-EB4DF85CE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71" name="Color">
              <a:extLst>
                <a:ext uri="{FF2B5EF4-FFF2-40B4-BE49-F238E27FC236}">
                  <a16:creationId xmlns:a16="http://schemas.microsoft.com/office/drawing/2014/main" id="{06790A54-01AE-410F-8640-FFD693B15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Color">
              <a:extLst>
                <a:ext uri="{FF2B5EF4-FFF2-40B4-BE49-F238E27FC236}">
                  <a16:creationId xmlns:a16="http://schemas.microsoft.com/office/drawing/2014/main" id="{2EA9F13C-98C2-44AC-89E9-4646E04BA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outdoor, building, arch, stone&#10;&#10;Description automatically generated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1447"/>
          <a:stretch/>
        </p:blipFill>
        <p:spPr>
          <a:xfrm>
            <a:off x="7153489" y="3101264"/>
            <a:ext cx="4756760" cy="2814583"/>
          </a:xfrm>
          <a:prstGeom prst="rect">
            <a:avLst/>
          </a:prstGeom>
        </p:spPr>
      </p:pic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9838F231-150D-4DA5-AA45-978914337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3" r="-2" b="-2"/>
          <a:stretch/>
        </p:blipFill>
        <p:spPr>
          <a:xfrm rot="20582367">
            <a:off x="8468762" y="545750"/>
            <a:ext cx="3005633" cy="1778438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21" y="126430"/>
            <a:ext cx="6816066" cy="1672936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dirty="0"/>
              <a:t>II. THEY ARE FEARFUL OF ADVERSITY (2:9,10)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21" y="1996418"/>
            <a:ext cx="6816066" cy="4142315"/>
          </a:xfrm>
        </p:spPr>
        <p:txBody>
          <a:bodyPr anchor="t">
            <a:noAutofit/>
          </a:bodyPr>
          <a:lstStyle/>
          <a:p>
            <a:pPr algn="l"/>
            <a:r>
              <a:rPr lang="en-US" sz="4000" b="1" i="1" u="sng" dirty="0"/>
              <a:t>“Do not be afraid</a:t>
            </a:r>
            <a:r>
              <a:rPr lang="en-US" sz="4000" i="1" u="sng" dirty="0"/>
              <a:t> of what you are about to suffer.</a:t>
            </a:r>
            <a:r>
              <a:rPr lang="en-US" sz="4000" i="1" dirty="0"/>
              <a:t> I tell you, the devil will put some of you in prison to test you, and you will suffer persecution for ten days. </a:t>
            </a:r>
            <a:r>
              <a:rPr lang="en-US" sz="4000" b="1" i="1" dirty="0"/>
              <a:t>Be faithful</a:t>
            </a:r>
            <a:r>
              <a:rPr lang="en-US" sz="4000" i="1" dirty="0"/>
              <a:t>, even to the point of death, and I will give you the crown of life.”   </a:t>
            </a:r>
            <a:r>
              <a:rPr lang="en-CA" sz="4000" i="1" dirty="0"/>
              <a:t>Revelation 2:10</a:t>
            </a:r>
            <a:endParaRPr lang="en-CA" sz="4000" b="0" i="0" u="none" strike="noStrike" baseline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14BA0D-B485-4FED-BD94-F79AB7BD722A}"/>
              </a:ext>
            </a:extLst>
          </p:cNvPr>
          <p:cNvSpPr txBox="1"/>
          <p:nvPr/>
        </p:nvSpPr>
        <p:spPr>
          <a:xfrm>
            <a:off x="7151965" y="6211561"/>
            <a:ext cx="475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CHURCH AT SMYRNA</a:t>
            </a:r>
          </a:p>
        </p:txBody>
      </p:sp>
    </p:spTree>
    <p:extLst>
      <p:ext uri="{BB962C8B-B14F-4D97-AF65-F5344CB8AC3E}">
        <p14:creationId xmlns:p14="http://schemas.microsoft.com/office/powerpoint/2010/main" val="359089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" r="1" b="19164"/>
          <a:stretch/>
        </p:blipFill>
        <p:spPr>
          <a:xfrm>
            <a:off x="5619749" y="-5"/>
            <a:ext cx="6572249" cy="3681406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37" y="106363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en-US" sz="3900" b="1" dirty="0">
                <a:solidFill>
                  <a:schemeClr val="bg1"/>
                </a:solidFill>
              </a:rPr>
              <a:t>III. THEY TOLERATE POOR THEOLOGY AND IMMORAL BEHAVIOUR (2:14-16)</a:t>
            </a:r>
            <a:endParaRPr lang="en-CA" sz="39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37" y="3902075"/>
            <a:ext cx="11968162" cy="1655762"/>
          </a:xfrm>
        </p:spPr>
        <p:txBody>
          <a:bodyPr>
            <a:noAutofit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</a:rPr>
              <a:t>“Nevertheless, I have a few things against you:</a:t>
            </a:r>
            <a:r>
              <a:rPr lang="en-US" sz="3200" i="1" u="sng" dirty="0">
                <a:solidFill>
                  <a:schemeClr val="bg1"/>
                </a:solidFill>
              </a:rPr>
              <a:t> You have people there who hold to the teaching of Balaam,</a:t>
            </a:r>
            <a:r>
              <a:rPr lang="en-US" sz="3200" i="1" dirty="0">
                <a:solidFill>
                  <a:schemeClr val="bg1"/>
                </a:solidFill>
              </a:rPr>
              <a:t> who taught </a:t>
            </a:r>
            <a:r>
              <a:rPr lang="en-US" sz="3200" i="1" dirty="0" err="1">
                <a:solidFill>
                  <a:schemeClr val="bg1"/>
                </a:solidFill>
              </a:rPr>
              <a:t>Balak</a:t>
            </a:r>
            <a:r>
              <a:rPr lang="en-US" sz="3200" i="1" dirty="0">
                <a:solidFill>
                  <a:schemeClr val="bg1"/>
                </a:solidFill>
              </a:rPr>
              <a:t> to entice the Israelites to sin by eating food sacrificed to idols and by committing sexual immorality. 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</a:rPr>
              <a:t>15. Likewise you also have those who hold to the teaching of the Nicolaitans.”                                  				 Re</a:t>
            </a:r>
            <a:r>
              <a:rPr lang="en-CA" sz="3200" i="1" dirty="0">
                <a:solidFill>
                  <a:schemeClr val="bg1"/>
                </a:solidFill>
              </a:rPr>
              <a:t>velation 2:14,15</a:t>
            </a:r>
            <a:endParaRPr lang="en-CA" sz="3200" dirty="0">
              <a:solidFill>
                <a:schemeClr val="bg1"/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E14BA0D-B485-4FED-BD94-F79AB7BD722A}"/>
              </a:ext>
            </a:extLst>
          </p:cNvPr>
          <p:cNvSpPr txBox="1"/>
          <p:nvPr/>
        </p:nvSpPr>
        <p:spPr>
          <a:xfrm>
            <a:off x="7794135" y="2624796"/>
            <a:ext cx="4756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CA" sz="2800" dirty="0">
                <a:solidFill>
                  <a:schemeClr val="bg1"/>
                </a:solidFill>
              </a:rPr>
              <a:t>CHURCH AT PERGAMUM</a:t>
            </a:r>
          </a:p>
        </p:txBody>
      </p:sp>
    </p:spTree>
    <p:extLst>
      <p:ext uri="{BB962C8B-B14F-4D97-AF65-F5344CB8AC3E}">
        <p14:creationId xmlns:p14="http://schemas.microsoft.com/office/powerpoint/2010/main" val="300022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7000"/>
          <a:stretch/>
        </p:blipFill>
        <p:spPr>
          <a:xfrm>
            <a:off x="5414963" y="-5"/>
            <a:ext cx="6777036" cy="3681406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37" y="106363"/>
            <a:ext cx="5395912" cy="2387600"/>
          </a:xfrm>
        </p:spPr>
        <p:txBody>
          <a:bodyPr>
            <a:normAutofit/>
          </a:bodyPr>
          <a:lstStyle/>
          <a:p>
            <a:pPr algn="l"/>
            <a:r>
              <a:rPr lang="en-US" sz="3900" b="1" dirty="0">
                <a:solidFill>
                  <a:schemeClr val="bg1"/>
                </a:solidFill>
              </a:rPr>
              <a:t>III. THEY TOLERATE POOR THEOLOGY AND IMMORAL BEHAVIOUR (2:14-16)</a:t>
            </a:r>
            <a:endParaRPr lang="en-CA" sz="39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837" y="3902075"/>
            <a:ext cx="11968162" cy="1655762"/>
          </a:xfrm>
        </p:spPr>
        <p:txBody>
          <a:bodyPr>
            <a:noAutofit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</a:rPr>
              <a:t>“Nevertheless, I have a few things against you:</a:t>
            </a:r>
            <a:r>
              <a:rPr lang="en-US" sz="3200" i="1" u="sng" dirty="0">
                <a:solidFill>
                  <a:schemeClr val="bg1"/>
                </a:solidFill>
              </a:rPr>
              <a:t> You have people there who hold to the teaching of Balaam,</a:t>
            </a:r>
            <a:r>
              <a:rPr lang="en-US" sz="3200" i="1" dirty="0">
                <a:solidFill>
                  <a:schemeClr val="bg1"/>
                </a:solidFill>
              </a:rPr>
              <a:t> who taught </a:t>
            </a:r>
            <a:r>
              <a:rPr lang="en-US" sz="3200" i="1" dirty="0" err="1">
                <a:solidFill>
                  <a:schemeClr val="bg1"/>
                </a:solidFill>
              </a:rPr>
              <a:t>Balak</a:t>
            </a:r>
            <a:r>
              <a:rPr lang="en-US" sz="3200" i="1" dirty="0">
                <a:solidFill>
                  <a:schemeClr val="bg1"/>
                </a:solidFill>
              </a:rPr>
              <a:t> to entice the Israelites to sin by eating food sacrificed to idols and by committing sexual immorality. 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</a:rPr>
              <a:t>15. Likewise you also have those who hold to the teaching of the Nicolaitans.”                                  				 Re</a:t>
            </a:r>
            <a:r>
              <a:rPr lang="en-CA" sz="3200" i="1" dirty="0">
                <a:solidFill>
                  <a:schemeClr val="bg1"/>
                </a:solidFill>
              </a:rPr>
              <a:t>velation 2:14,15</a:t>
            </a:r>
            <a:endParaRPr lang="en-CA" sz="3200" dirty="0">
              <a:solidFill>
                <a:schemeClr val="bg1"/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03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5445975" cy="5224463"/>
          </a:xfrm>
        </p:spPr>
        <p:txBody>
          <a:bodyPr anchor="t">
            <a:normAutofit/>
          </a:bodyPr>
          <a:lstStyle/>
          <a:p>
            <a:pPr algn="l"/>
            <a:r>
              <a:rPr lang="en-US" sz="4400" b="1"/>
              <a:t>IV. THEY WHITEWASH OVER SINFUL ACTIONS (Revelation 2:20-23)</a:t>
            </a:r>
            <a:endParaRPr lang="en-CA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" y="1986124"/>
            <a:ext cx="5445972" cy="1031537"/>
          </a:xfrm>
        </p:spPr>
        <p:txBody>
          <a:bodyPr>
            <a:noAutofit/>
          </a:bodyPr>
          <a:lstStyle/>
          <a:p>
            <a:r>
              <a:rPr lang="en-US" sz="2800"/>
              <a:t>“</a:t>
            </a:r>
            <a:r>
              <a:rPr lang="en-US" sz="2800" i="1"/>
              <a:t>Nevertheless, I have this against you: You tolerate that woman Jezebel, who calls herself a prophetess. </a:t>
            </a:r>
            <a:r>
              <a:rPr lang="en-US" sz="2800" i="1" u="sng"/>
              <a:t>By her teaching she misleads my servants into sexual immorality and the eating of food sacrificed to idols. </a:t>
            </a:r>
            <a:endParaRPr lang="en-US" sz="2800" i="1"/>
          </a:p>
          <a:p>
            <a:r>
              <a:rPr lang="en-US" sz="2800" i="1"/>
              <a:t>21. I have given her time to repent of her immorality, but she is unwilling. </a:t>
            </a:r>
          </a:p>
          <a:p>
            <a:r>
              <a:rPr lang="en-US" sz="2800" i="1"/>
              <a:t>		Revelation 2:20-21</a:t>
            </a:r>
            <a:endParaRPr lang="en-US" sz="2800" i="1" dirty="0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1" b="17561"/>
          <a:stretch/>
        </p:blipFill>
        <p:spPr>
          <a:xfrm>
            <a:off x="6044283" y="225445"/>
            <a:ext cx="5664133" cy="2727846"/>
          </a:xfrm>
          <a:prstGeom prst="rect">
            <a:avLst/>
          </a:prstGeom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09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EBB47342-6549-442C-AF6B-F13A24E63B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174" y="3227908"/>
            <a:ext cx="5640917" cy="29289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AB35BC-6AA6-4549-9AB0-516B3E18D7AB}"/>
              </a:ext>
            </a:extLst>
          </p:cNvPr>
          <p:cNvSpPr txBox="1"/>
          <p:nvPr/>
        </p:nvSpPr>
        <p:spPr>
          <a:xfrm>
            <a:off x="7058025" y="6181199"/>
            <a:ext cx="3979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/>
              <a:t>Worship of Baal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15902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5445975" cy="5224463"/>
          </a:xfrm>
        </p:spPr>
        <p:txBody>
          <a:bodyPr anchor="t">
            <a:normAutofit/>
          </a:bodyPr>
          <a:lstStyle/>
          <a:p>
            <a:pPr algn="l"/>
            <a:r>
              <a:rPr lang="en-US" sz="4400" b="1"/>
              <a:t>IV. THEY WHITEWASH OVER SINFUL ACTIONS (Revelation 2:20-23)</a:t>
            </a:r>
            <a:endParaRPr lang="en-CA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" y="1986124"/>
            <a:ext cx="5445972" cy="1031537"/>
          </a:xfrm>
        </p:spPr>
        <p:txBody>
          <a:bodyPr>
            <a:noAutofit/>
          </a:bodyPr>
          <a:lstStyle/>
          <a:p>
            <a:pPr algn="l"/>
            <a:r>
              <a:rPr lang="en-US" sz="2800" i="1" dirty="0"/>
              <a:t>22. So I will cast her on a bed of suffering, and I will make those who commit adultery with her suffer intensely, unless they repent of her ways. </a:t>
            </a:r>
          </a:p>
          <a:p>
            <a:pPr marR="21600" algn="l"/>
            <a:r>
              <a:rPr lang="en-US" sz="2800" i="1" dirty="0"/>
              <a:t>23. I will strike her children dead. Then all the churches will know that I am he who searches hearts and minds, and I will repay each of you according to your deeds.”</a:t>
            </a:r>
          </a:p>
          <a:p>
            <a:pPr algn="l"/>
            <a:r>
              <a:rPr lang="en-CA" sz="2800" i="1" dirty="0"/>
              <a:t>Revelation 2:20-23</a:t>
            </a:r>
            <a:endParaRPr lang="en-US" sz="2800" i="1" dirty="0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7000"/>
          <a:stretch/>
        </p:blipFill>
        <p:spPr>
          <a:xfrm>
            <a:off x="6044283" y="225445"/>
            <a:ext cx="5664133" cy="2727846"/>
          </a:xfrm>
          <a:prstGeom prst="rect">
            <a:avLst/>
          </a:prstGeom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09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BB47342-6549-442C-AF6B-F13A24E63B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0467" y="3227908"/>
            <a:ext cx="4306330" cy="29289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AB35BC-6AA6-4549-9AB0-516B3E18D7AB}"/>
              </a:ext>
            </a:extLst>
          </p:cNvPr>
          <p:cNvSpPr txBox="1"/>
          <p:nvPr/>
        </p:nvSpPr>
        <p:spPr>
          <a:xfrm>
            <a:off x="7058025" y="6181199"/>
            <a:ext cx="3979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/>
              <a:t>Worship of Baal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973083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C2173-F1E0-45A6-BC26-00949D0BF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616" y="203413"/>
            <a:ext cx="3676682" cy="3845891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>
                <a:solidFill>
                  <a:schemeClr val="bg1"/>
                </a:solidFill>
              </a:rPr>
              <a:t>IV. THEY WHITEWASH OVER SINFUL ACTIONS (Revelation 2:20-23)</a:t>
            </a:r>
            <a:endParaRPr lang="en-CA" sz="4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4266-AFDC-4A61-9899-6D7111059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756" y="4445204"/>
            <a:ext cx="4765087" cy="1781123"/>
          </a:xfrm>
        </p:spPr>
        <p:txBody>
          <a:bodyPr>
            <a:noAutofit/>
          </a:bodyPr>
          <a:lstStyle/>
          <a:p>
            <a:pPr algn="l"/>
            <a:r>
              <a:rPr lang="en-US" i="1" dirty="0">
                <a:solidFill>
                  <a:schemeClr val="bg1"/>
                </a:solidFill>
              </a:rPr>
              <a:t>22. So I will cast her on a bed of suffering, and I will make those who commit adultery with her suffer intensely, unless they repent of her ways. </a:t>
            </a:r>
          </a:p>
          <a:p>
            <a:pPr algn="l"/>
            <a:r>
              <a:rPr lang="en-CA" i="1" dirty="0">
                <a:solidFill>
                  <a:schemeClr val="bg1"/>
                </a:solidFill>
              </a:rPr>
              <a:t>		         Revelation 2:22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5" name="Picture 4" descr="Calendar&#10;&#10;Description automatically generated with medium confidence">
            <a:extLst>
              <a:ext uri="{FF2B5EF4-FFF2-40B4-BE49-F238E27FC236}">
                <a16:creationId xmlns:a16="http://schemas.microsoft.com/office/drawing/2014/main" id="{F1AB8565-611E-4CA8-A4FF-F8F0333833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r="-3" b="-3"/>
          <a:stretch/>
        </p:blipFill>
        <p:spPr>
          <a:xfrm>
            <a:off x="4628494" y="199229"/>
            <a:ext cx="2822268" cy="2822268"/>
          </a:xfrm>
          <a:custGeom>
            <a:avLst/>
            <a:gdLst/>
            <a:ahLst/>
            <a:cxnLst/>
            <a:rect l="l" t="t" r="r" b="b"/>
            <a:pathLst>
              <a:path w="2822268" h="2822268">
                <a:moveTo>
                  <a:pt x="1411134" y="0"/>
                </a:moveTo>
                <a:cubicBezTo>
                  <a:pt x="2190482" y="0"/>
                  <a:pt x="2822268" y="631786"/>
                  <a:pt x="2822268" y="1411134"/>
                </a:cubicBezTo>
                <a:cubicBezTo>
                  <a:pt x="2822268" y="2190482"/>
                  <a:pt x="2190482" y="2822268"/>
                  <a:pt x="1411134" y="2822268"/>
                </a:cubicBezTo>
                <a:cubicBezTo>
                  <a:pt x="631786" y="2822268"/>
                  <a:pt x="0" y="2190482"/>
                  <a:pt x="0" y="1411134"/>
                </a:cubicBezTo>
                <a:cubicBezTo>
                  <a:pt x="0" y="631786"/>
                  <a:pt x="631786" y="0"/>
                  <a:pt x="1411134" y="0"/>
                </a:cubicBezTo>
                <a:close/>
              </a:path>
            </a:pathLst>
          </a:custGeom>
        </p:spPr>
      </p:pic>
      <p:sp>
        <p:nvSpPr>
          <p:cNvPr id="117" name="Graphic 212">
            <a:extLst>
              <a:ext uri="{FF2B5EF4-FFF2-40B4-BE49-F238E27FC236}">
                <a16:creationId xmlns:a16="http://schemas.microsoft.com/office/drawing/2014/main" id="{94710CDC-1CF9-466E-A5F7-E59725747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399" y="619274"/>
            <a:ext cx="718035" cy="71803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19" name="Graphic 212">
            <a:extLst>
              <a:ext uri="{FF2B5EF4-FFF2-40B4-BE49-F238E27FC236}">
                <a16:creationId xmlns:a16="http://schemas.microsoft.com/office/drawing/2014/main" id="{A229B448-3192-4233-B2C9-F97312F0A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399" y="619274"/>
            <a:ext cx="718035" cy="71803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8" name="Picture 7" descr="A picture containing building, outdoor, old&#10;&#10;Description automatically generated">
            <a:extLst>
              <a:ext uri="{FF2B5EF4-FFF2-40B4-BE49-F238E27FC236}">
                <a16:creationId xmlns:a16="http://schemas.microsoft.com/office/drawing/2014/main" id="{7932E307-3586-4B4A-8C77-EF9C05F713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5782" y="2542040"/>
            <a:ext cx="3755236" cy="3755236"/>
          </a:xfrm>
          <a:custGeom>
            <a:avLst/>
            <a:gdLst/>
            <a:ahLst/>
            <a:cxnLst/>
            <a:rect l="l" t="t" r="r" b="b"/>
            <a:pathLst>
              <a:path w="5290998" h="5290998">
                <a:moveTo>
                  <a:pt x="2645499" y="0"/>
                </a:moveTo>
                <a:cubicBezTo>
                  <a:pt x="4106568" y="0"/>
                  <a:pt x="5290998" y="1184430"/>
                  <a:pt x="5290998" y="2645499"/>
                </a:cubicBezTo>
                <a:cubicBezTo>
                  <a:pt x="5290998" y="4106568"/>
                  <a:pt x="4106568" y="5290998"/>
                  <a:pt x="2645499" y="5290998"/>
                </a:cubicBezTo>
                <a:cubicBezTo>
                  <a:pt x="1184430" y="5290998"/>
                  <a:pt x="0" y="4106568"/>
                  <a:pt x="0" y="2645499"/>
                </a:cubicBezTo>
                <a:cubicBezTo>
                  <a:pt x="0" y="1184430"/>
                  <a:pt x="1184430" y="0"/>
                  <a:pt x="2645499" y="0"/>
                </a:cubicBezTo>
                <a:close/>
              </a:path>
            </a:pathLst>
          </a:custGeom>
        </p:spPr>
      </p:pic>
      <p:pic>
        <p:nvPicPr>
          <p:cNvPr id="6" name="Picture 5" descr="A tombstone in a cemetery&#10;&#10;Description automatically generated with low confidence">
            <a:extLst>
              <a:ext uri="{FF2B5EF4-FFF2-40B4-BE49-F238E27FC236}">
                <a16:creationId xmlns:a16="http://schemas.microsoft.com/office/drawing/2014/main" id="{EBB47342-6549-442C-AF6B-F13A24E63B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0" r="33161" b="-1"/>
          <a:stretch/>
        </p:blipFill>
        <p:spPr>
          <a:xfrm>
            <a:off x="9063993" y="232636"/>
            <a:ext cx="2822268" cy="2822268"/>
          </a:xfrm>
          <a:custGeom>
            <a:avLst/>
            <a:gdLst/>
            <a:ahLst/>
            <a:cxnLst/>
            <a:rect l="l" t="t" r="r" b="b"/>
            <a:pathLst>
              <a:path w="2588520" h="2588520">
                <a:moveTo>
                  <a:pt x="1294260" y="0"/>
                </a:moveTo>
                <a:cubicBezTo>
                  <a:pt x="2009060" y="0"/>
                  <a:pt x="2588520" y="579460"/>
                  <a:pt x="2588520" y="1294260"/>
                </a:cubicBezTo>
                <a:cubicBezTo>
                  <a:pt x="2588520" y="2009060"/>
                  <a:pt x="2009060" y="2588520"/>
                  <a:pt x="1294260" y="2588520"/>
                </a:cubicBezTo>
                <a:cubicBezTo>
                  <a:pt x="579460" y="2588520"/>
                  <a:pt x="0" y="2009060"/>
                  <a:pt x="0" y="1294260"/>
                </a:cubicBezTo>
                <a:cubicBezTo>
                  <a:pt x="0" y="579460"/>
                  <a:pt x="579460" y="0"/>
                  <a:pt x="1294260" y="0"/>
                </a:cubicBezTo>
                <a:close/>
              </a:path>
            </a:pathLst>
          </a:custGeom>
        </p:spPr>
      </p:pic>
      <p:grpSp>
        <p:nvGrpSpPr>
          <p:cNvPr id="121" name="Graphic 190">
            <a:extLst>
              <a:ext uri="{FF2B5EF4-FFF2-40B4-BE49-F238E27FC236}">
                <a16:creationId xmlns:a16="http://schemas.microsoft.com/office/drawing/2014/main" id="{24B0F550-3D95-4E91-850F-90066642B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28494" y="3151517"/>
            <a:ext cx="1843161" cy="612484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815BC412-E4C6-4819-8B93-7561DB667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DE1123E-105A-46DE-B7FC-D172B9411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25" name="Graphic 4">
            <a:extLst>
              <a:ext uri="{FF2B5EF4-FFF2-40B4-BE49-F238E27FC236}">
                <a16:creationId xmlns:a16="http://schemas.microsoft.com/office/drawing/2014/main" id="{2B740E94-FA98-412C-AD0C-D4711A4C5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4224" y="3808056"/>
            <a:ext cx="1989013" cy="1989020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BBC84E8-4938-403A-9EB8-4BC0E9B46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4A3B3CE-D6D2-40D7-895E-316EB39B2C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7BD5A600-3580-40FC-A457-295F0CFC03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F19F4336-B909-415A-BCE3-6A0F76B73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FE00877-3256-458E-9B3A-3F869A4F3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E2185C5-76B7-4CC1-A745-1D3034DD0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FFDBC434-547F-4CC8-BA46-3D923A3B6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0EDBE966-781E-4FD5-879A-DC30A9D39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D88EF18-F6A8-454C-A981-4F6B9C171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42458A4-3F05-4AB4-AF90-E6B480516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331905E-1BB6-430D-93F3-A8738005D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BC9F6DD0-41A8-40E5-B43D-216E10FCA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72703C6-192A-4E20-A68A-51B852086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4BD0D36A-8DA6-4E23-BA33-636C46D8B0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B0CB789-7F42-4F5E-A1BD-5448A912F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3931530-8302-40C2-86F2-AB7C218B7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66B73B7-1CC2-4BBD-83EA-A44D8EA13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0D7D614-EF2E-4292-A9D8-1EFC792AE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BC494E4-7170-4DA3-B449-1808D65EF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57AB0BA6-5C21-4E55-816A-9E176CE9EF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7438FB5-A6AC-4458-ADB3-4E33DB293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22EA6E6-E697-4F48-83FE-F9343B45E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3C57DCA-1B60-4DA8-98C7-8CB53E55E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F3E3D933-D3E4-4F08-A664-7B06D6DB9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3B9418AA-9F86-4842-B4CC-49EBA6BB1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5E8B300-9471-4490-80AB-F7B2E7C42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8D21A337-7CED-4EBE-B210-FBF29DB8C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8E577481-070B-4CAE-AD34-992EB8094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2491116-8AD8-46B4-8C53-22DCF9FF6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13C0708D-E145-4B9A-939A-2FA2F1C49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4BD4D3D9-05D7-49A5-84A1-17A1CF442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FEC6EE98-9209-449E-A0F1-B2A6260E3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EE949D3-44D1-440A-ACBB-91F40C926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07ED523-344D-4E06-B565-859C9D50F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DE03B495-0A53-429C-AEC5-311E04B68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04398FF-9AF7-43CF-810A-4BC23CA84E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8F1F240-FF39-464C-8197-9D5DFABBC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1E723E5-864D-4EBB-89EA-0E4AF32163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6BCB0F17-77D7-41C6-BC1C-A6AD4D3310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B258D1D-6940-4340-9738-BC048CCCAA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23124E64-1A58-4DF4-AC72-0ACBDA038A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1CE7AB58-01AB-4656-81CF-A6A8392E0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966CA2ED-DE92-4ABA-B2D1-0232E7F1D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0FC840A-9B3F-46DA-BC3A-596AC1BD4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7C380F78-C816-4655-97AC-D8A4BA286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6D8E1BB-7FEA-4658-8C87-ABBEAAA67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CA42073-90E7-490D-AAFA-99603A903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B83CFF6E-1F8A-4146-9C0B-B45589240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4530D7DB-2632-43D3-A3C2-53BE24929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D217308-2829-434D-8543-E9892A02C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7FB765B-E219-467A-88AF-85C4A2A8F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74046EEC-8D4A-49EB-A1C1-681A726F0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D18033A-F942-4871-BE81-EE9A3F205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28A8B29B-51AE-4A99-9228-650217218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499EA92-CAAC-42B7-B443-CB2FCBEB4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41591ED4-E244-4FCB-B4ED-B2FD4ACB2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B72FE3F-3655-4893-80BF-285CD0739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E6ADF6AF-1741-4C8D-96A4-33F7903E6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78D2F5E2-A1E6-468B-A628-2D36E2C14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D975E45-086F-458B-AB7C-A0EFFE80B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276D1C8-4E1D-48B6-8881-6CDC8D000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E5B5BC7C-2D39-4010-8E32-DF9DF201D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DA0686BE-D0C9-4636-9C17-FEE8FEC5E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DFE484B-8CFA-4824-8621-1FE446A3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5B79443C-AF12-4943-ACD4-171FB422B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38348E3-4F3D-4FA7-B029-C6B894FFA2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6CA5CAC1-5213-4DCA-8371-75A55BC31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805D5A1A-3E18-4266-8526-F8B57411D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887493C-21D0-4ED2-8685-92B45D3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126D9D7-38B7-4EEA-85C2-4E98990B6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3F21A9FB-8834-48F8-8D50-EF12901C5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F66BB07-AC73-40E1-9E4B-89DB40D27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24FD23C3-292A-41CC-A381-D78BD15F0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72ADCD5F-D271-4096-9F29-F41829A71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11C0FE5-30EE-45E9-A8FB-C595B6533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FF3E45E5-D957-4A44-862C-F015D19B1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704638AF-9BD8-47CD-A905-0DE2CDBEF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12741B7D-D80B-45D2-AA14-2FAF9049D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627F620-C05F-4AD5-A7FE-7B3CB9152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9D8B6BB9-6F21-4660-8A7A-C716C7C53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E6989573-9BC0-4622-B9E3-B32B8257A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A69A9AC5-1B70-4AE9-B02E-7DF8FB84F3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487449A6-72D9-4C14-9652-839AB1F39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3C106DF8-941B-443E-8D35-14580031E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D94FA74D-875A-4D64-8516-D6472DF8E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C8481730-7181-4C8C-B9C6-A115B266A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88C392FA-C134-4BFF-9F8C-51A4E7C015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CE26F0F7-97F7-452D-A36A-AAC7B2A48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B69B4080-EFEF-469E-A2CF-F09BF46E1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10594B20-967B-49FE-B5AA-055B9B4D0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034CF273-6651-4A1F-A61D-3C4C38540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265D617A-DD6E-45D0-A857-1FA67A859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6D89D47D-A693-44DC-AC42-A1160FC0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BBA31854-BF75-4B5B-A53E-83969582A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5CCE3318-9293-4DC5-874D-BA3D9740A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C8943C9A-6524-4391-BA91-577E93876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FA5BCF91-A6C2-4D77-A46D-2CDDB2B9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1B0F6AB4-0997-4592-9B07-B68CE187B4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1E9376A0-F2E0-40BF-A7AF-7281D03DB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4B70BEE1-4670-4B82-9F9A-FB429F39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68BDF49E-A29D-43A3-ADC2-292F13A64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23640357-1323-426E-A930-AAAAEA4DB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96455028-161D-4127-84C7-6CD1A59FE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F5C55F12-4E33-4861-BC5C-AFAAF7FB2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3DD6BCB5-D63E-4BBF-B515-70C0C83EDC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08278678-2A88-439F-9B8A-4E3E9393F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964112BE-9D58-4AD2-A692-79F942710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A9CF0441-58DE-4E28-8E5C-126D211F2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3BAF3616-0977-4425-8BD9-B93402312F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872139E9-93A3-4FDC-ABCD-72F0921B0C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AE1ABCDC-D281-4CD9-BA2E-DE7583235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6A120167-EDEF-476B-9620-EFAB20A8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5E38E078-6B4E-4E7E-A2E1-2CDCA24C1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9874C169-1379-4BB9-B9D5-B5C5C192F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6BB2BAFF-571B-4F2D-AFCF-50B0527D8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08C1BC9C-490F-425D-9A82-1F4C4C57C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C5635565-E926-497B-829C-C9A0816D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7E4C3011-7CDA-40C2-A63F-BBDB516A9A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E7C32FB7-1501-4F32-8ED5-6EEC59A0B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B47CC0E0-9DAE-41FA-BF39-E79CA9184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D1F043F8-C1BF-4524-ADA5-A0E4626A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0270DE89-1451-45FA-AAD7-075903153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5E42FDF2-4845-4CB0-AA21-8D8696670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8109337A-A85F-41A9-9C68-78D92FE3E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08DCBFAA-2E4E-43F2-AA2B-7EA9AABFA5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ACCD4818-6768-4959-80E4-01320FBF8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425C745A-3D68-4FDD-8AC0-21087903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DD391178-5CDC-4778-954B-18736CDD42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9E8FF74A-6757-4C53-A6D1-36F53A32B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0CC4532A-EE58-4836-BB09-3194649C6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34127B9E-133A-4FD1-8B79-637A075A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C28D38FE-90F1-494D-8F0E-D89754E0F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B1F56C68-072F-4641-BD31-AE2004B3A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4AF48276-EC6D-4EDF-889C-0563E3CB9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FEE0A97C-ACEF-4CFB-9FE8-274FDE2AF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DE8458C7-22DF-4601-8120-1051240443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3BECAF46-FC46-41BB-92D3-CFA21AA1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009FE3E6-49D5-4C5C-8C2E-E31E5F517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D557A84F-10E2-4C72-A184-33B59DFE4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0E0B479C-AA44-4EF3-9A6A-03559B517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BF71F7D4-D7FF-49FE-B9D1-97BA696D0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0A6BABC6-A1FA-484B-BAB8-1EC8EE2CF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1D20E132-D22A-4DAE-BEE1-EB3492FC0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DA704EA7-289B-4288-998E-305267B5A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9EAC234A-BE8D-43E4-BFE0-4C187A480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70BB83A3-F7A7-4017-AACE-5F8CCF94E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913F101A-DB2B-4CC2-99D3-97A22E384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3C6D55D4-D22B-4295-ACDE-0DBAE2E46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A88C1128-2B70-419A-9034-DE6C9C02C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ABC10DB9-73CF-48BB-81A2-73F4678CA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88125E58-430D-4811-BF81-370A029CA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8CD306F6-A0CA-4FD8-AF06-51B8614438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0BEE954A-C095-4EA0-A660-158883C55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B013A2A3-ADD2-412F-AAE5-7CD270769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2096985A-C23C-411E-99A9-9A7CD103F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09363059-F563-492E-8262-45E3D2FBD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51BF16AB-D65B-4E1C-B173-81C328FFDA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A0B43630-5342-45D2-9B5C-CB51E55F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FD905CCB-CED8-4D6A-B990-655BE1A90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272304FB-F275-4403-A6C6-A700AEB91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AF715F42-4E51-429B-A679-D796E245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01D0433E-3F3B-4F4D-AD93-240E922B3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6D0C5440-E57C-453A-BA9E-04D690676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6B7E2CF9-B31E-4124-BBF7-2C6D4AC0A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AF0938E3-CCFE-4C6B-A2E2-BD4242ACEA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FEDDB9A1-5385-42C9-A6A2-C7BEE985E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0BD6B00B-9F3C-4EAA-9AA6-9CEDAF744C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453445DE-2B52-40A9-80AB-67044FD59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CFA1A11A-4D6A-42C7-974F-ABA154193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8AB35BC-6AA6-4549-9AB0-516B3E18D7AB}"/>
              </a:ext>
            </a:extLst>
          </p:cNvPr>
          <p:cNvSpPr txBox="1"/>
          <p:nvPr/>
        </p:nvSpPr>
        <p:spPr>
          <a:xfrm>
            <a:off x="5142977" y="6238356"/>
            <a:ext cx="6189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2400" dirty="0">
                <a:solidFill>
                  <a:schemeClr val="bg1"/>
                </a:solidFill>
              </a:rPr>
              <a:t>Satanic Temple brings Worship of Baphomet</a:t>
            </a:r>
          </a:p>
        </p:txBody>
      </p:sp>
    </p:spTree>
    <p:extLst>
      <p:ext uri="{BB962C8B-B14F-4D97-AF65-F5344CB8AC3E}">
        <p14:creationId xmlns:p14="http://schemas.microsoft.com/office/powerpoint/2010/main" val="28211121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590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Tw Cen MT</vt:lpstr>
      <vt:lpstr>Office Theme</vt:lpstr>
      <vt:lpstr>SEVEN HABITS OF UNHEALTHY CHURCHES Part I</vt:lpstr>
      <vt:lpstr>I. THEY FAIL TO CONTINUE LOVING GOD AND EACH OTHER (Revelation 2:1:6)</vt:lpstr>
      <vt:lpstr>I. THEY FAIL TO CONTINUE LOVING GOD AND EACH OTHER (Revelation 2:1:6)</vt:lpstr>
      <vt:lpstr>II. THEY ARE FEARFUL OF ADVERSITY (2:9,10)</vt:lpstr>
      <vt:lpstr>III. THEY TOLERATE POOR THEOLOGY AND IMMORAL BEHAVIOUR (2:14-16)</vt:lpstr>
      <vt:lpstr>III. THEY TOLERATE POOR THEOLOGY AND IMMORAL BEHAVIOUR (2:14-16)</vt:lpstr>
      <vt:lpstr>IV. THEY WHITEWASH OVER SINFUL ACTIONS (Revelation 2:20-23)</vt:lpstr>
      <vt:lpstr>IV. THEY WHITEWASH OVER SINFUL ACTIONS (Revelation 2:20-23)</vt:lpstr>
      <vt:lpstr>IV. THEY WHITEWASH OVER SINFUL ACTIONS (Revelation 2:20-23)</vt:lpstr>
      <vt:lpstr>IV. THEY WHITEWASH OVER SINFUL ACTIONS (Revelation 2:20-23)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HABITS OF UNHEALTHY CHURCHES</dc:title>
  <dc:creator>Brad Montsion</dc:creator>
  <cp:lastModifiedBy>Brad Montsion</cp:lastModifiedBy>
  <cp:revision>17</cp:revision>
  <dcterms:created xsi:type="dcterms:W3CDTF">2021-03-20T21:25:14Z</dcterms:created>
  <dcterms:modified xsi:type="dcterms:W3CDTF">2021-03-20T23:46:22Z</dcterms:modified>
</cp:coreProperties>
</file>