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08" d="100"/>
          <a:sy n="108" d="100"/>
        </p:scale>
        <p:origin x="69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3AEE-9FC3-86C5-BEA6-CF8F64AC38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BE9DD65-3BD4-71CF-B5C2-EC63E74F7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5D95A3D-D23B-44CB-E7EA-4BFF8741C54E}"/>
              </a:ext>
            </a:extLst>
          </p:cNvPr>
          <p:cNvSpPr>
            <a:spLocks noGrp="1"/>
          </p:cNvSpPr>
          <p:nvPr>
            <p:ph type="dt" sz="half" idx="10"/>
          </p:nvPr>
        </p:nvSpPr>
        <p:spPr/>
        <p:txBody>
          <a:bodyPr/>
          <a:lstStyle/>
          <a:p>
            <a:fld id="{2E6E85AE-8E9B-47E1-A1CD-34EDB2315DF7}" type="datetimeFigureOut">
              <a:rPr lang="en-CA" smtClean="0"/>
              <a:t>2024-12-06</a:t>
            </a:fld>
            <a:endParaRPr lang="en-CA"/>
          </a:p>
        </p:txBody>
      </p:sp>
      <p:sp>
        <p:nvSpPr>
          <p:cNvPr id="5" name="Footer Placeholder 4">
            <a:extLst>
              <a:ext uri="{FF2B5EF4-FFF2-40B4-BE49-F238E27FC236}">
                <a16:creationId xmlns:a16="http://schemas.microsoft.com/office/drawing/2014/main" id="{A3961823-E0EA-931F-F401-59DC413799D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D7EDA2B-709D-52A2-CF06-86DF490603FB}"/>
              </a:ext>
            </a:extLst>
          </p:cNvPr>
          <p:cNvSpPr>
            <a:spLocks noGrp="1"/>
          </p:cNvSpPr>
          <p:nvPr>
            <p:ph type="sldNum" sz="quarter" idx="12"/>
          </p:nvPr>
        </p:nvSpPr>
        <p:spPr/>
        <p:txBody>
          <a:bodyPr/>
          <a:lstStyle/>
          <a:p>
            <a:fld id="{2EADD48B-C123-4445-BBF8-2533ACE3EDF1}" type="slidenum">
              <a:rPr lang="en-CA" smtClean="0"/>
              <a:t>‹#›</a:t>
            </a:fld>
            <a:endParaRPr lang="en-CA"/>
          </a:p>
        </p:txBody>
      </p:sp>
    </p:spTree>
    <p:extLst>
      <p:ext uri="{BB962C8B-B14F-4D97-AF65-F5344CB8AC3E}">
        <p14:creationId xmlns:p14="http://schemas.microsoft.com/office/powerpoint/2010/main" val="29365809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EBBE-18A6-E649-71F4-11CC0A55D1C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96B8C22-EFC0-7151-85FD-03AE941200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744BF5-514D-B845-B480-43CB02C8323A}"/>
              </a:ext>
            </a:extLst>
          </p:cNvPr>
          <p:cNvSpPr>
            <a:spLocks noGrp="1"/>
          </p:cNvSpPr>
          <p:nvPr>
            <p:ph type="dt" sz="half" idx="10"/>
          </p:nvPr>
        </p:nvSpPr>
        <p:spPr/>
        <p:txBody>
          <a:bodyPr/>
          <a:lstStyle/>
          <a:p>
            <a:fld id="{2E6E85AE-8E9B-47E1-A1CD-34EDB2315DF7}" type="datetimeFigureOut">
              <a:rPr lang="en-CA" smtClean="0"/>
              <a:t>2024-12-06</a:t>
            </a:fld>
            <a:endParaRPr lang="en-CA"/>
          </a:p>
        </p:txBody>
      </p:sp>
      <p:sp>
        <p:nvSpPr>
          <p:cNvPr id="5" name="Footer Placeholder 4">
            <a:extLst>
              <a:ext uri="{FF2B5EF4-FFF2-40B4-BE49-F238E27FC236}">
                <a16:creationId xmlns:a16="http://schemas.microsoft.com/office/drawing/2014/main" id="{4F46F3E9-A7DA-8BC3-8765-DB412E3572E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624E7FE-A6B1-A201-2C2F-F3177AC3EB90}"/>
              </a:ext>
            </a:extLst>
          </p:cNvPr>
          <p:cNvSpPr>
            <a:spLocks noGrp="1"/>
          </p:cNvSpPr>
          <p:nvPr>
            <p:ph type="sldNum" sz="quarter" idx="12"/>
          </p:nvPr>
        </p:nvSpPr>
        <p:spPr/>
        <p:txBody>
          <a:bodyPr/>
          <a:lstStyle/>
          <a:p>
            <a:fld id="{2EADD48B-C123-4445-BBF8-2533ACE3EDF1}" type="slidenum">
              <a:rPr lang="en-CA" smtClean="0"/>
              <a:t>‹#›</a:t>
            </a:fld>
            <a:endParaRPr lang="en-CA"/>
          </a:p>
        </p:txBody>
      </p:sp>
    </p:spTree>
    <p:extLst>
      <p:ext uri="{BB962C8B-B14F-4D97-AF65-F5344CB8AC3E}">
        <p14:creationId xmlns:p14="http://schemas.microsoft.com/office/powerpoint/2010/main" val="27536285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876296-92D0-829D-3C29-836A459376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9353107-1D51-B84B-FB43-48B7844AFF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4D00AE0-5329-938F-6438-8A86C8F5FC2E}"/>
              </a:ext>
            </a:extLst>
          </p:cNvPr>
          <p:cNvSpPr>
            <a:spLocks noGrp="1"/>
          </p:cNvSpPr>
          <p:nvPr>
            <p:ph type="dt" sz="half" idx="10"/>
          </p:nvPr>
        </p:nvSpPr>
        <p:spPr/>
        <p:txBody>
          <a:bodyPr/>
          <a:lstStyle/>
          <a:p>
            <a:fld id="{2E6E85AE-8E9B-47E1-A1CD-34EDB2315DF7}" type="datetimeFigureOut">
              <a:rPr lang="en-CA" smtClean="0"/>
              <a:t>2024-12-06</a:t>
            </a:fld>
            <a:endParaRPr lang="en-CA"/>
          </a:p>
        </p:txBody>
      </p:sp>
      <p:sp>
        <p:nvSpPr>
          <p:cNvPr id="5" name="Footer Placeholder 4">
            <a:extLst>
              <a:ext uri="{FF2B5EF4-FFF2-40B4-BE49-F238E27FC236}">
                <a16:creationId xmlns:a16="http://schemas.microsoft.com/office/drawing/2014/main" id="{F0ABB529-1AA4-E447-620E-9B517003F8E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B9F04D2-2F08-86C1-A000-FB242FD533DD}"/>
              </a:ext>
            </a:extLst>
          </p:cNvPr>
          <p:cNvSpPr>
            <a:spLocks noGrp="1"/>
          </p:cNvSpPr>
          <p:nvPr>
            <p:ph type="sldNum" sz="quarter" idx="12"/>
          </p:nvPr>
        </p:nvSpPr>
        <p:spPr/>
        <p:txBody>
          <a:bodyPr/>
          <a:lstStyle/>
          <a:p>
            <a:fld id="{2EADD48B-C123-4445-BBF8-2533ACE3EDF1}" type="slidenum">
              <a:rPr lang="en-CA" smtClean="0"/>
              <a:t>‹#›</a:t>
            </a:fld>
            <a:endParaRPr lang="en-CA"/>
          </a:p>
        </p:txBody>
      </p:sp>
    </p:spTree>
    <p:extLst>
      <p:ext uri="{BB962C8B-B14F-4D97-AF65-F5344CB8AC3E}">
        <p14:creationId xmlns:p14="http://schemas.microsoft.com/office/powerpoint/2010/main" val="29725668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EFD5-BB1E-4443-C448-26F1DFB4FD5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BDE5772-1AF3-A0F8-CACE-9D980B667B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DEF3C1B-CE2B-45F1-0106-5F453734CDF5}"/>
              </a:ext>
            </a:extLst>
          </p:cNvPr>
          <p:cNvSpPr>
            <a:spLocks noGrp="1"/>
          </p:cNvSpPr>
          <p:nvPr>
            <p:ph type="dt" sz="half" idx="10"/>
          </p:nvPr>
        </p:nvSpPr>
        <p:spPr/>
        <p:txBody>
          <a:bodyPr/>
          <a:lstStyle/>
          <a:p>
            <a:fld id="{2E6E85AE-8E9B-47E1-A1CD-34EDB2315DF7}" type="datetimeFigureOut">
              <a:rPr lang="en-CA" smtClean="0"/>
              <a:t>2024-12-06</a:t>
            </a:fld>
            <a:endParaRPr lang="en-CA"/>
          </a:p>
        </p:txBody>
      </p:sp>
      <p:sp>
        <p:nvSpPr>
          <p:cNvPr id="5" name="Footer Placeholder 4">
            <a:extLst>
              <a:ext uri="{FF2B5EF4-FFF2-40B4-BE49-F238E27FC236}">
                <a16:creationId xmlns:a16="http://schemas.microsoft.com/office/drawing/2014/main" id="{340A9B24-5C5A-967D-6DA5-499E6B2F49A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A3FBB5C-AB73-0492-5BD0-C82EAC5E113C}"/>
              </a:ext>
            </a:extLst>
          </p:cNvPr>
          <p:cNvSpPr>
            <a:spLocks noGrp="1"/>
          </p:cNvSpPr>
          <p:nvPr>
            <p:ph type="sldNum" sz="quarter" idx="12"/>
          </p:nvPr>
        </p:nvSpPr>
        <p:spPr/>
        <p:txBody>
          <a:bodyPr/>
          <a:lstStyle/>
          <a:p>
            <a:fld id="{2EADD48B-C123-4445-BBF8-2533ACE3EDF1}" type="slidenum">
              <a:rPr lang="en-CA" smtClean="0"/>
              <a:t>‹#›</a:t>
            </a:fld>
            <a:endParaRPr lang="en-CA"/>
          </a:p>
        </p:txBody>
      </p:sp>
    </p:spTree>
    <p:extLst>
      <p:ext uri="{BB962C8B-B14F-4D97-AF65-F5344CB8AC3E}">
        <p14:creationId xmlns:p14="http://schemas.microsoft.com/office/powerpoint/2010/main" val="18201752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7BB1-A59B-8923-4602-FE63ECFEB9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8F8F8B8-4490-2267-7239-2B4DB262E0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D89E2E-BB70-3D6A-6054-5369539B2468}"/>
              </a:ext>
            </a:extLst>
          </p:cNvPr>
          <p:cNvSpPr>
            <a:spLocks noGrp="1"/>
          </p:cNvSpPr>
          <p:nvPr>
            <p:ph type="dt" sz="half" idx="10"/>
          </p:nvPr>
        </p:nvSpPr>
        <p:spPr/>
        <p:txBody>
          <a:bodyPr/>
          <a:lstStyle/>
          <a:p>
            <a:fld id="{2E6E85AE-8E9B-47E1-A1CD-34EDB2315DF7}" type="datetimeFigureOut">
              <a:rPr lang="en-CA" smtClean="0"/>
              <a:t>2024-12-06</a:t>
            </a:fld>
            <a:endParaRPr lang="en-CA"/>
          </a:p>
        </p:txBody>
      </p:sp>
      <p:sp>
        <p:nvSpPr>
          <p:cNvPr id="5" name="Footer Placeholder 4">
            <a:extLst>
              <a:ext uri="{FF2B5EF4-FFF2-40B4-BE49-F238E27FC236}">
                <a16:creationId xmlns:a16="http://schemas.microsoft.com/office/drawing/2014/main" id="{8AEE329B-AB22-4026-7A08-CAF701CDD3B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B89B8C3-EB56-941A-75BB-281D62833914}"/>
              </a:ext>
            </a:extLst>
          </p:cNvPr>
          <p:cNvSpPr>
            <a:spLocks noGrp="1"/>
          </p:cNvSpPr>
          <p:nvPr>
            <p:ph type="sldNum" sz="quarter" idx="12"/>
          </p:nvPr>
        </p:nvSpPr>
        <p:spPr/>
        <p:txBody>
          <a:bodyPr/>
          <a:lstStyle/>
          <a:p>
            <a:fld id="{2EADD48B-C123-4445-BBF8-2533ACE3EDF1}" type="slidenum">
              <a:rPr lang="en-CA" smtClean="0"/>
              <a:t>‹#›</a:t>
            </a:fld>
            <a:endParaRPr lang="en-CA"/>
          </a:p>
        </p:txBody>
      </p:sp>
    </p:spTree>
    <p:extLst>
      <p:ext uri="{BB962C8B-B14F-4D97-AF65-F5344CB8AC3E}">
        <p14:creationId xmlns:p14="http://schemas.microsoft.com/office/powerpoint/2010/main" val="10745480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D45E-D0D9-04CA-3C24-B4D9721DA01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823F0AF-9BC8-A6A7-B2DC-9CBD57A77D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6A36BA4-4982-731A-1D32-F0259A6E25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7FC8393-6CE6-92CE-B542-C12FFCC386BA}"/>
              </a:ext>
            </a:extLst>
          </p:cNvPr>
          <p:cNvSpPr>
            <a:spLocks noGrp="1"/>
          </p:cNvSpPr>
          <p:nvPr>
            <p:ph type="dt" sz="half" idx="10"/>
          </p:nvPr>
        </p:nvSpPr>
        <p:spPr/>
        <p:txBody>
          <a:bodyPr/>
          <a:lstStyle/>
          <a:p>
            <a:fld id="{2E6E85AE-8E9B-47E1-A1CD-34EDB2315DF7}" type="datetimeFigureOut">
              <a:rPr lang="en-CA" smtClean="0"/>
              <a:t>2024-12-06</a:t>
            </a:fld>
            <a:endParaRPr lang="en-CA"/>
          </a:p>
        </p:txBody>
      </p:sp>
      <p:sp>
        <p:nvSpPr>
          <p:cNvPr id="6" name="Footer Placeholder 5">
            <a:extLst>
              <a:ext uri="{FF2B5EF4-FFF2-40B4-BE49-F238E27FC236}">
                <a16:creationId xmlns:a16="http://schemas.microsoft.com/office/drawing/2014/main" id="{142E9410-51BE-0193-3FB0-D2C99A3869A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FBD83A7-1E48-4673-BF94-F648CB29D025}"/>
              </a:ext>
            </a:extLst>
          </p:cNvPr>
          <p:cNvSpPr>
            <a:spLocks noGrp="1"/>
          </p:cNvSpPr>
          <p:nvPr>
            <p:ph type="sldNum" sz="quarter" idx="12"/>
          </p:nvPr>
        </p:nvSpPr>
        <p:spPr/>
        <p:txBody>
          <a:bodyPr/>
          <a:lstStyle/>
          <a:p>
            <a:fld id="{2EADD48B-C123-4445-BBF8-2533ACE3EDF1}" type="slidenum">
              <a:rPr lang="en-CA" smtClean="0"/>
              <a:t>‹#›</a:t>
            </a:fld>
            <a:endParaRPr lang="en-CA"/>
          </a:p>
        </p:txBody>
      </p:sp>
    </p:spTree>
    <p:extLst>
      <p:ext uri="{BB962C8B-B14F-4D97-AF65-F5344CB8AC3E}">
        <p14:creationId xmlns:p14="http://schemas.microsoft.com/office/powerpoint/2010/main" val="28325527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014B-E1E2-E714-5FD7-B3261BEB8AD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66CC842-EAA1-ABFB-25D7-05463A4749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749F0D-D369-9A61-3981-7B51EC26BE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BB98313-BB39-893D-21D9-16F12F373A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6D24CD-5C11-624A-6E5D-3D6FA3D3F2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004EBC0-0F52-4483-530A-FCF9A70F0423}"/>
              </a:ext>
            </a:extLst>
          </p:cNvPr>
          <p:cNvSpPr>
            <a:spLocks noGrp="1"/>
          </p:cNvSpPr>
          <p:nvPr>
            <p:ph type="dt" sz="half" idx="10"/>
          </p:nvPr>
        </p:nvSpPr>
        <p:spPr/>
        <p:txBody>
          <a:bodyPr/>
          <a:lstStyle/>
          <a:p>
            <a:fld id="{2E6E85AE-8E9B-47E1-A1CD-34EDB2315DF7}" type="datetimeFigureOut">
              <a:rPr lang="en-CA" smtClean="0"/>
              <a:t>2024-12-06</a:t>
            </a:fld>
            <a:endParaRPr lang="en-CA"/>
          </a:p>
        </p:txBody>
      </p:sp>
      <p:sp>
        <p:nvSpPr>
          <p:cNvPr id="8" name="Footer Placeholder 7">
            <a:extLst>
              <a:ext uri="{FF2B5EF4-FFF2-40B4-BE49-F238E27FC236}">
                <a16:creationId xmlns:a16="http://schemas.microsoft.com/office/drawing/2014/main" id="{85F7D3CF-98B0-8901-AB08-7A2B5D15E23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C1E1A37-E924-6E99-64A5-810615BB297F}"/>
              </a:ext>
            </a:extLst>
          </p:cNvPr>
          <p:cNvSpPr>
            <a:spLocks noGrp="1"/>
          </p:cNvSpPr>
          <p:nvPr>
            <p:ph type="sldNum" sz="quarter" idx="12"/>
          </p:nvPr>
        </p:nvSpPr>
        <p:spPr/>
        <p:txBody>
          <a:bodyPr/>
          <a:lstStyle/>
          <a:p>
            <a:fld id="{2EADD48B-C123-4445-BBF8-2533ACE3EDF1}" type="slidenum">
              <a:rPr lang="en-CA" smtClean="0"/>
              <a:t>‹#›</a:t>
            </a:fld>
            <a:endParaRPr lang="en-CA"/>
          </a:p>
        </p:txBody>
      </p:sp>
    </p:spTree>
    <p:extLst>
      <p:ext uri="{BB962C8B-B14F-4D97-AF65-F5344CB8AC3E}">
        <p14:creationId xmlns:p14="http://schemas.microsoft.com/office/powerpoint/2010/main" val="22997996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A015-D670-F715-6BF0-A6DF58C939C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FCAAE65-3FC0-6A7A-5AE0-7456C9A5AB60}"/>
              </a:ext>
            </a:extLst>
          </p:cNvPr>
          <p:cNvSpPr>
            <a:spLocks noGrp="1"/>
          </p:cNvSpPr>
          <p:nvPr>
            <p:ph type="dt" sz="half" idx="10"/>
          </p:nvPr>
        </p:nvSpPr>
        <p:spPr/>
        <p:txBody>
          <a:bodyPr/>
          <a:lstStyle/>
          <a:p>
            <a:fld id="{2E6E85AE-8E9B-47E1-A1CD-34EDB2315DF7}" type="datetimeFigureOut">
              <a:rPr lang="en-CA" smtClean="0"/>
              <a:t>2024-12-06</a:t>
            </a:fld>
            <a:endParaRPr lang="en-CA"/>
          </a:p>
        </p:txBody>
      </p:sp>
      <p:sp>
        <p:nvSpPr>
          <p:cNvPr id="4" name="Footer Placeholder 3">
            <a:extLst>
              <a:ext uri="{FF2B5EF4-FFF2-40B4-BE49-F238E27FC236}">
                <a16:creationId xmlns:a16="http://schemas.microsoft.com/office/drawing/2014/main" id="{33CA8683-91FF-66DC-BC26-90BEEECCD26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138640C-A3EB-3EA4-DD80-D817FFB56CE4}"/>
              </a:ext>
            </a:extLst>
          </p:cNvPr>
          <p:cNvSpPr>
            <a:spLocks noGrp="1"/>
          </p:cNvSpPr>
          <p:nvPr>
            <p:ph type="sldNum" sz="quarter" idx="12"/>
          </p:nvPr>
        </p:nvSpPr>
        <p:spPr/>
        <p:txBody>
          <a:bodyPr/>
          <a:lstStyle/>
          <a:p>
            <a:fld id="{2EADD48B-C123-4445-BBF8-2533ACE3EDF1}" type="slidenum">
              <a:rPr lang="en-CA" smtClean="0"/>
              <a:t>‹#›</a:t>
            </a:fld>
            <a:endParaRPr lang="en-CA"/>
          </a:p>
        </p:txBody>
      </p:sp>
    </p:spTree>
    <p:extLst>
      <p:ext uri="{BB962C8B-B14F-4D97-AF65-F5344CB8AC3E}">
        <p14:creationId xmlns:p14="http://schemas.microsoft.com/office/powerpoint/2010/main" val="4282465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0B54FF-5A44-A436-7F33-4C1DEA39567C}"/>
              </a:ext>
            </a:extLst>
          </p:cNvPr>
          <p:cNvSpPr>
            <a:spLocks noGrp="1"/>
          </p:cNvSpPr>
          <p:nvPr>
            <p:ph type="dt" sz="half" idx="10"/>
          </p:nvPr>
        </p:nvSpPr>
        <p:spPr/>
        <p:txBody>
          <a:bodyPr/>
          <a:lstStyle/>
          <a:p>
            <a:fld id="{2E6E85AE-8E9B-47E1-A1CD-34EDB2315DF7}" type="datetimeFigureOut">
              <a:rPr lang="en-CA" smtClean="0"/>
              <a:t>2024-12-06</a:t>
            </a:fld>
            <a:endParaRPr lang="en-CA"/>
          </a:p>
        </p:txBody>
      </p:sp>
      <p:sp>
        <p:nvSpPr>
          <p:cNvPr id="3" name="Footer Placeholder 2">
            <a:extLst>
              <a:ext uri="{FF2B5EF4-FFF2-40B4-BE49-F238E27FC236}">
                <a16:creationId xmlns:a16="http://schemas.microsoft.com/office/drawing/2014/main" id="{4ADE9D6B-0C7D-C7D8-E1F5-65FE8E22238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8C2BD2F-08B0-65EB-6B8B-DC2638A2B614}"/>
              </a:ext>
            </a:extLst>
          </p:cNvPr>
          <p:cNvSpPr>
            <a:spLocks noGrp="1"/>
          </p:cNvSpPr>
          <p:nvPr>
            <p:ph type="sldNum" sz="quarter" idx="12"/>
          </p:nvPr>
        </p:nvSpPr>
        <p:spPr/>
        <p:txBody>
          <a:bodyPr/>
          <a:lstStyle/>
          <a:p>
            <a:fld id="{2EADD48B-C123-4445-BBF8-2533ACE3EDF1}" type="slidenum">
              <a:rPr lang="en-CA" smtClean="0"/>
              <a:t>‹#›</a:t>
            </a:fld>
            <a:endParaRPr lang="en-CA"/>
          </a:p>
        </p:txBody>
      </p:sp>
    </p:spTree>
    <p:extLst>
      <p:ext uri="{BB962C8B-B14F-4D97-AF65-F5344CB8AC3E}">
        <p14:creationId xmlns:p14="http://schemas.microsoft.com/office/powerpoint/2010/main" val="13448132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1BD5C-4E22-6609-72E3-A14C16341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5451BD4-8901-48CB-0FF8-8C983B98D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84A38B0-911A-5F50-D87A-FE0C4FE45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E9B1B-B7C5-8370-9070-B49EF7DCC525}"/>
              </a:ext>
            </a:extLst>
          </p:cNvPr>
          <p:cNvSpPr>
            <a:spLocks noGrp="1"/>
          </p:cNvSpPr>
          <p:nvPr>
            <p:ph type="dt" sz="half" idx="10"/>
          </p:nvPr>
        </p:nvSpPr>
        <p:spPr/>
        <p:txBody>
          <a:bodyPr/>
          <a:lstStyle/>
          <a:p>
            <a:fld id="{2E6E85AE-8E9B-47E1-A1CD-34EDB2315DF7}" type="datetimeFigureOut">
              <a:rPr lang="en-CA" smtClean="0"/>
              <a:t>2024-12-06</a:t>
            </a:fld>
            <a:endParaRPr lang="en-CA"/>
          </a:p>
        </p:txBody>
      </p:sp>
      <p:sp>
        <p:nvSpPr>
          <p:cNvPr id="6" name="Footer Placeholder 5">
            <a:extLst>
              <a:ext uri="{FF2B5EF4-FFF2-40B4-BE49-F238E27FC236}">
                <a16:creationId xmlns:a16="http://schemas.microsoft.com/office/drawing/2014/main" id="{472993C8-48C1-F1C9-D53A-F247216EA05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FF2D06F-B0E7-8628-9439-9165B54CCA17}"/>
              </a:ext>
            </a:extLst>
          </p:cNvPr>
          <p:cNvSpPr>
            <a:spLocks noGrp="1"/>
          </p:cNvSpPr>
          <p:nvPr>
            <p:ph type="sldNum" sz="quarter" idx="12"/>
          </p:nvPr>
        </p:nvSpPr>
        <p:spPr/>
        <p:txBody>
          <a:bodyPr/>
          <a:lstStyle/>
          <a:p>
            <a:fld id="{2EADD48B-C123-4445-BBF8-2533ACE3EDF1}" type="slidenum">
              <a:rPr lang="en-CA" smtClean="0"/>
              <a:t>‹#›</a:t>
            </a:fld>
            <a:endParaRPr lang="en-CA"/>
          </a:p>
        </p:txBody>
      </p:sp>
    </p:spTree>
    <p:extLst>
      <p:ext uri="{BB962C8B-B14F-4D97-AF65-F5344CB8AC3E}">
        <p14:creationId xmlns:p14="http://schemas.microsoft.com/office/powerpoint/2010/main" val="10633914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C1A4-BE2D-F1F7-5612-25AF5F39E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7AC4D10-C2E5-F23D-2D3B-03C0A20CE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E584402-BBBD-AC42-26EA-97EBC91BE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51A22-884D-0658-3974-DA38EBB7E7D5}"/>
              </a:ext>
            </a:extLst>
          </p:cNvPr>
          <p:cNvSpPr>
            <a:spLocks noGrp="1"/>
          </p:cNvSpPr>
          <p:nvPr>
            <p:ph type="dt" sz="half" idx="10"/>
          </p:nvPr>
        </p:nvSpPr>
        <p:spPr/>
        <p:txBody>
          <a:bodyPr/>
          <a:lstStyle/>
          <a:p>
            <a:fld id="{2E6E85AE-8E9B-47E1-A1CD-34EDB2315DF7}" type="datetimeFigureOut">
              <a:rPr lang="en-CA" smtClean="0"/>
              <a:t>2024-12-06</a:t>
            </a:fld>
            <a:endParaRPr lang="en-CA"/>
          </a:p>
        </p:txBody>
      </p:sp>
      <p:sp>
        <p:nvSpPr>
          <p:cNvPr id="6" name="Footer Placeholder 5">
            <a:extLst>
              <a:ext uri="{FF2B5EF4-FFF2-40B4-BE49-F238E27FC236}">
                <a16:creationId xmlns:a16="http://schemas.microsoft.com/office/drawing/2014/main" id="{FADE3494-87A6-8892-65B9-36F635E2F5A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4DCD49E-CF65-A9C4-0C14-FC671F6BA4FD}"/>
              </a:ext>
            </a:extLst>
          </p:cNvPr>
          <p:cNvSpPr>
            <a:spLocks noGrp="1"/>
          </p:cNvSpPr>
          <p:nvPr>
            <p:ph type="sldNum" sz="quarter" idx="12"/>
          </p:nvPr>
        </p:nvSpPr>
        <p:spPr/>
        <p:txBody>
          <a:bodyPr/>
          <a:lstStyle/>
          <a:p>
            <a:fld id="{2EADD48B-C123-4445-BBF8-2533ACE3EDF1}" type="slidenum">
              <a:rPr lang="en-CA" smtClean="0"/>
              <a:t>‹#›</a:t>
            </a:fld>
            <a:endParaRPr lang="en-CA"/>
          </a:p>
        </p:txBody>
      </p:sp>
    </p:spTree>
    <p:extLst>
      <p:ext uri="{BB962C8B-B14F-4D97-AF65-F5344CB8AC3E}">
        <p14:creationId xmlns:p14="http://schemas.microsoft.com/office/powerpoint/2010/main" val="12492486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37795-C8A1-5E7B-8C8E-3F779BFCD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C5654B4-01A1-EC7E-7281-58AA0A387F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153F128-94AE-D5DA-A120-57BD7210A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6E85AE-8E9B-47E1-A1CD-34EDB2315DF7}" type="datetimeFigureOut">
              <a:rPr lang="en-CA" smtClean="0"/>
              <a:t>2024-12-06</a:t>
            </a:fld>
            <a:endParaRPr lang="en-CA"/>
          </a:p>
        </p:txBody>
      </p:sp>
      <p:sp>
        <p:nvSpPr>
          <p:cNvPr id="5" name="Footer Placeholder 4">
            <a:extLst>
              <a:ext uri="{FF2B5EF4-FFF2-40B4-BE49-F238E27FC236}">
                <a16:creationId xmlns:a16="http://schemas.microsoft.com/office/drawing/2014/main" id="{DA5A5027-55CC-BEE6-661A-57859820F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7446F16E-5380-2DFF-75A0-ED8EEEB4DA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ADD48B-C123-4445-BBF8-2533ACE3EDF1}" type="slidenum">
              <a:rPr lang="en-CA" smtClean="0"/>
              <a:t>‹#›</a:t>
            </a:fld>
            <a:endParaRPr lang="en-CA"/>
          </a:p>
        </p:txBody>
      </p:sp>
    </p:spTree>
    <p:extLst>
      <p:ext uri="{BB962C8B-B14F-4D97-AF65-F5344CB8AC3E}">
        <p14:creationId xmlns:p14="http://schemas.microsoft.com/office/powerpoint/2010/main" val="3498678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right sun in the sky&#10;&#10;Description automatically generated">
            <a:extLst>
              <a:ext uri="{FF2B5EF4-FFF2-40B4-BE49-F238E27FC236}">
                <a16:creationId xmlns:a16="http://schemas.microsoft.com/office/drawing/2014/main" id="{9D324D78-0DC9-0649-5204-BC995C8772AE}"/>
              </a:ext>
            </a:extLst>
          </p:cNvPr>
          <p:cNvPicPr>
            <a:picLocks noChangeAspect="1"/>
          </p:cNvPicPr>
          <p:nvPr/>
        </p:nvPicPr>
        <p:blipFill>
          <a:blip r:embed="rId2">
            <a:extLst>
              <a:ext uri="{28A0092B-C50C-407E-A947-70E740481C1C}">
                <a14:useLocalDpi xmlns:a14="http://schemas.microsoft.com/office/drawing/2010/main" val="0"/>
              </a:ext>
            </a:extLst>
          </a:blip>
          <a:srcRect t="22813" r="9091"/>
          <a:stretch/>
        </p:blipFill>
        <p:spPr>
          <a:xfrm>
            <a:off x="20" y="10"/>
            <a:ext cx="12191981" cy="6857990"/>
          </a:xfrm>
          <a:prstGeom prst="rect">
            <a:avLst/>
          </a:prstGeom>
        </p:spPr>
      </p:pic>
      <p:sp>
        <p:nvSpPr>
          <p:cNvPr id="23" name="Rectangle 2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A6EBA0-992E-470F-9038-62C8A934ED42}"/>
              </a:ext>
            </a:extLst>
          </p:cNvPr>
          <p:cNvSpPr>
            <a:spLocks noGrp="1"/>
          </p:cNvSpPr>
          <p:nvPr>
            <p:ph type="ctrTitle"/>
          </p:nvPr>
        </p:nvSpPr>
        <p:spPr>
          <a:xfrm>
            <a:off x="404553" y="3091928"/>
            <a:ext cx="9078562" cy="2387600"/>
          </a:xfrm>
        </p:spPr>
        <p:txBody>
          <a:bodyPr>
            <a:normAutofit/>
          </a:bodyPr>
          <a:lstStyle/>
          <a:p>
            <a:pPr algn="l"/>
            <a:r>
              <a:rPr lang="en-CA" sz="6600">
                <a:solidFill>
                  <a:schemeClr val="bg1"/>
                </a:solidFill>
              </a:rPr>
              <a:t>SHEDDING THE LIGHT – PART 1</a:t>
            </a:r>
          </a:p>
        </p:txBody>
      </p:sp>
      <p:sp>
        <p:nvSpPr>
          <p:cNvPr id="25" name="Rectangle: Rounded Corners 2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6697899-A9BA-A8F9-17E4-6EA632C06E12}"/>
              </a:ext>
            </a:extLst>
          </p:cNvPr>
          <p:cNvSpPr>
            <a:spLocks noGrp="1"/>
          </p:cNvSpPr>
          <p:nvPr>
            <p:ph type="subTitle" idx="1"/>
          </p:nvPr>
        </p:nvSpPr>
        <p:spPr>
          <a:xfrm>
            <a:off x="404553" y="5624945"/>
            <a:ext cx="9078562" cy="592975"/>
          </a:xfrm>
        </p:spPr>
        <p:txBody>
          <a:bodyPr anchor="ctr">
            <a:normAutofit/>
          </a:bodyPr>
          <a:lstStyle/>
          <a:p>
            <a:pPr algn="l"/>
            <a:r>
              <a:rPr lang="en-CA">
                <a:solidFill>
                  <a:schemeClr val="bg1"/>
                </a:solidFill>
              </a:rPr>
              <a:t>Text: Matthew 5:14-16</a:t>
            </a:r>
          </a:p>
        </p:txBody>
      </p:sp>
    </p:spTree>
    <p:extLst>
      <p:ext uri="{BB962C8B-B14F-4D97-AF65-F5344CB8AC3E}">
        <p14:creationId xmlns:p14="http://schemas.microsoft.com/office/powerpoint/2010/main" val="2402154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ilhouette of a person with a flag&#10;&#10;Description automatically generated">
            <a:extLst>
              <a:ext uri="{FF2B5EF4-FFF2-40B4-BE49-F238E27FC236}">
                <a16:creationId xmlns:a16="http://schemas.microsoft.com/office/drawing/2014/main" id="{4D60CCB1-60C1-A787-0A4D-A5B3ACC162B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049"/>
          <a:stretch/>
        </p:blipFill>
        <p:spPr>
          <a:xfrm>
            <a:off x="457200" y="750218"/>
            <a:ext cx="11277600" cy="5357564"/>
          </a:xfrm>
          <a:prstGeom prst="rect">
            <a:avLst/>
          </a:prstGeom>
        </p:spPr>
      </p:pic>
      <p:sp>
        <p:nvSpPr>
          <p:cNvPr id="8" name="TextBox 7">
            <a:extLst>
              <a:ext uri="{FF2B5EF4-FFF2-40B4-BE49-F238E27FC236}">
                <a16:creationId xmlns:a16="http://schemas.microsoft.com/office/drawing/2014/main" id="{8B221FFF-6D80-1D36-C239-D5CFE336651E}"/>
              </a:ext>
            </a:extLst>
          </p:cNvPr>
          <p:cNvSpPr txBox="1"/>
          <p:nvPr/>
        </p:nvSpPr>
        <p:spPr>
          <a:xfrm>
            <a:off x="222228" y="155764"/>
            <a:ext cx="9191232" cy="523220"/>
          </a:xfrm>
          <a:prstGeom prst="rect">
            <a:avLst/>
          </a:prstGeom>
          <a:noFill/>
        </p:spPr>
        <p:txBody>
          <a:bodyPr wrap="square" rtlCol="0">
            <a:spAutoFit/>
          </a:bodyPr>
          <a:lstStyle/>
          <a:p>
            <a:r>
              <a:rPr lang="en-CA" sz="2800" dirty="0">
                <a:solidFill>
                  <a:schemeClr val="bg1"/>
                </a:solidFill>
              </a:rPr>
              <a:t>C. The Stimulated Source - </a:t>
            </a:r>
            <a:r>
              <a:rPr lang="en-CA" sz="2800" u="sng" dirty="0">
                <a:solidFill>
                  <a:schemeClr val="bg1"/>
                </a:solidFill>
              </a:rPr>
              <a:t>Resilience</a:t>
            </a:r>
            <a:r>
              <a:rPr lang="en-CA" sz="2800" dirty="0">
                <a:solidFill>
                  <a:schemeClr val="bg1"/>
                </a:solidFill>
              </a:rPr>
              <a:t> - Hebrews 12:1-11</a:t>
            </a:r>
          </a:p>
        </p:txBody>
      </p:sp>
    </p:spTree>
    <p:extLst>
      <p:ext uri="{BB962C8B-B14F-4D97-AF65-F5344CB8AC3E}">
        <p14:creationId xmlns:p14="http://schemas.microsoft.com/office/powerpoint/2010/main" val="11120470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D34955-0BED-5F6F-F661-91EC5FEE28AF}"/>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in a cave&#10;&#10;Description automatically generated">
            <a:extLst>
              <a:ext uri="{FF2B5EF4-FFF2-40B4-BE49-F238E27FC236}">
                <a16:creationId xmlns:a16="http://schemas.microsoft.com/office/drawing/2014/main" id="{F82DE6F8-F62B-2B9A-C731-79062735F25E}"/>
              </a:ext>
            </a:extLst>
          </p:cNvPr>
          <p:cNvPicPr>
            <a:picLocks noChangeAspect="1"/>
          </p:cNvPicPr>
          <p:nvPr/>
        </p:nvPicPr>
        <p:blipFill>
          <a:blip r:embed="rId2">
            <a:extLst>
              <a:ext uri="{28A0092B-C50C-407E-A947-70E740481C1C}">
                <a14:useLocalDpi xmlns:a14="http://schemas.microsoft.com/office/drawing/2010/main" val="0"/>
              </a:ext>
            </a:extLst>
          </a:blip>
          <a:srcRect l="9988" r="21627"/>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3" name="Content Placeholder 2" descr="A road in a cave&#10;&#10;Description automatically generated">
            <a:extLst>
              <a:ext uri="{FF2B5EF4-FFF2-40B4-BE49-F238E27FC236}">
                <a16:creationId xmlns:a16="http://schemas.microsoft.com/office/drawing/2014/main" id="{49B0AAEE-7F06-1B5C-C48E-2E43F7CF6172}"/>
              </a:ext>
            </a:extLst>
          </p:cNvPr>
          <p:cNvPicPr>
            <a:picLocks noChangeAspect="1"/>
          </p:cNvPicPr>
          <p:nvPr/>
        </p:nvPicPr>
        <p:blipFill>
          <a:blip r:embed="rId3">
            <a:extLst>
              <a:ext uri="{28A0092B-C50C-407E-A947-70E740481C1C}">
                <a14:useLocalDpi xmlns:a14="http://schemas.microsoft.com/office/drawing/2010/main" val="0"/>
              </a:ext>
            </a:extLst>
          </a:blip>
          <a:srcRect l="17493" r="17133" b="-3"/>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7" name="Content Placeholder 6" descr="A cave with stalactites and stalagmites with Carlsbad Caverns National Park in the background&#10;&#10;Description automatically generated">
            <a:extLst>
              <a:ext uri="{FF2B5EF4-FFF2-40B4-BE49-F238E27FC236}">
                <a16:creationId xmlns:a16="http://schemas.microsoft.com/office/drawing/2014/main" id="{2A1C3D0A-F5F2-30C2-3555-A9BC169ECEA2}"/>
              </a:ext>
            </a:extLst>
          </p:cNvPr>
          <p:cNvPicPr>
            <a:picLocks noChangeAspect="1"/>
          </p:cNvPicPr>
          <p:nvPr/>
        </p:nvPicPr>
        <p:blipFill>
          <a:blip r:embed="rId4">
            <a:extLst>
              <a:ext uri="{28A0092B-C50C-407E-A947-70E740481C1C}">
                <a14:useLocalDpi xmlns:a14="http://schemas.microsoft.com/office/drawing/2010/main" val="0"/>
              </a:ext>
            </a:extLst>
          </a:blip>
          <a:srcRect l="36466" r="7395" b="-1"/>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38" name="Group 37">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39" name="Freeform: Shape 38">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3" name="Content Placeholder 32">
            <a:extLst>
              <a:ext uri="{FF2B5EF4-FFF2-40B4-BE49-F238E27FC236}">
                <a16:creationId xmlns:a16="http://schemas.microsoft.com/office/drawing/2014/main" id="{0F3F83B6-AAF6-3082-6264-45A8CA97FE3D}"/>
              </a:ext>
            </a:extLst>
          </p:cNvPr>
          <p:cNvSpPr>
            <a:spLocks noGrp="1"/>
          </p:cNvSpPr>
          <p:nvPr>
            <p:ph idx="1"/>
          </p:nvPr>
        </p:nvSpPr>
        <p:spPr>
          <a:xfrm>
            <a:off x="1104417" y="4461467"/>
            <a:ext cx="9983166" cy="1077411"/>
          </a:xfrm>
        </p:spPr>
        <p:txBody>
          <a:bodyPr>
            <a:noAutofit/>
          </a:bodyPr>
          <a:lstStyle/>
          <a:p>
            <a:pPr marL="0" indent="0" algn="ctr">
              <a:buNone/>
            </a:pPr>
            <a:r>
              <a:rPr lang="en-CA" sz="3600" b="0" i="0" u="none" strike="noStrike" baseline="0" dirty="0">
                <a:solidFill>
                  <a:schemeClr val="bg1"/>
                </a:solidFill>
              </a:rPr>
              <a:t>In a real sense, that is the message of the gospel:</a:t>
            </a:r>
            <a:r>
              <a:rPr lang="en-CA" sz="3600" b="0" i="0" u="sng" strike="noStrike" baseline="0" dirty="0">
                <a:solidFill>
                  <a:schemeClr val="bg1"/>
                </a:solidFill>
              </a:rPr>
              <a:t> </a:t>
            </a:r>
            <a:r>
              <a:rPr lang="en-CA" sz="5400" dirty="0">
                <a:solidFill>
                  <a:schemeClr val="bg1"/>
                </a:solidFill>
              </a:rPr>
              <a:t>light is available, </a:t>
            </a:r>
          </a:p>
          <a:p>
            <a:pPr marL="0" indent="0" algn="ctr">
              <a:buNone/>
            </a:pPr>
            <a:r>
              <a:rPr lang="en-CA" sz="3600" dirty="0">
                <a:solidFill>
                  <a:schemeClr val="bg1"/>
                </a:solidFill>
              </a:rPr>
              <a:t>even when darkness seems overwhelming.</a:t>
            </a:r>
            <a:endParaRPr lang="en-US" sz="3600" dirty="0">
              <a:solidFill>
                <a:schemeClr val="bg1"/>
              </a:solidFill>
            </a:endParaRPr>
          </a:p>
        </p:txBody>
      </p:sp>
      <p:sp>
        <p:nvSpPr>
          <p:cNvPr id="8" name="TextBox 7">
            <a:extLst>
              <a:ext uri="{FF2B5EF4-FFF2-40B4-BE49-F238E27FC236}">
                <a16:creationId xmlns:a16="http://schemas.microsoft.com/office/drawing/2014/main" id="{C6E228AA-6A4D-1C5F-BC9B-E311AE125A76}"/>
              </a:ext>
            </a:extLst>
          </p:cNvPr>
          <p:cNvSpPr txBox="1"/>
          <p:nvPr/>
        </p:nvSpPr>
        <p:spPr>
          <a:xfrm>
            <a:off x="3034748" y="75096"/>
            <a:ext cx="5959061" cy="523220"/>
          </a:xfrm>
          <a:prstGeom prst="rect">
            <a:avLst/>
          </a:prstGeom>
          <a:solidFill>
            <a:schemeClr val="accent2">
              <a:lumMod val="40000"/>
              <a:lumOff val="60000"/>
            </a:schemeClr>
          </a:solidFill>
        </p:spPr>
        <p:txBody>
          <a:bodyPr wrap="square" rtlCol="0">
            <a:spAutoFit/>
          </a:bodyPr>
          <a:lstStyle/>
          <a:p>
            <a:r>
              <a:rPr lang="en-CA" sz="2800" dirty="0"/>
              <a:t>C. The Stimulated Source - </a:t>
            </a:r>
            <a:r>
              <a:rPr lang="en-CA" sz="2800" u="sng" dirty="0"/>
              <a:t>Resilience</a:t>
            </a:r>
            <a:r>
              <a:rPr lang="en-CA" sz="2800" dirty="0"/>
              <a:t> </a:t>
            </a:r>
          </a:p>
        </p:txBody>
      </p:sp>
      <p:sp>
        <p:nvSpPr>
          <p:cNvPr id="9" name="TextBox 8">
            <a:extLst>
              <a:ext uri="{FF2B5EF4-FFF2-40B4-BE49-F238E27FC236}">
                <a16:creationId xmlns:a16="http://schemas.microsoft.com/office/drawing/2014/main" id="{F5C7BAA2-0E23-8419-799D-1BCC964F4DA8}"/>
              </a:ext>
            </a:extLst>
          </p:cNvPr>
          <p:cNvSpPr txBox="1"/>
          <p:nvPr/>
        </p:nvSpPr>
        <p:spPr>
          <a:xfrm>
            <a:off x="2663686" y="3589718"/>
            <a:ext cx="6979480" cy="523220"/>
          </a:xfrm>
          <a:prstGeom prst="rect">
            <a:avLst/>
          </a:prstGeom>
          <a:solidFill>
            <a:schemeClr val="accent2">
              <a:lumMod val="40000"/>
              <a:lumOff val="60000"/>
            </a:schemeClr>
          </a:solidFill>
        </p:spPr>
        <p:txBody>
          <a:bodyPr wrap="square" rtlCol="0">
            <a:spAutoFit/>
          </a:bodyPr>
          <a:lstStyle/>
          <a:p>
            <a:r>
              <a:rPr lang="en-CA" sz="2800" dirty="0"/>
              <a:t>Caverns in Carlsbad Springs in New Mexico</a:t>
            </a:r>
          </a:p>
        </p:txBody>
      </p:sp>
    </p:spTree>
    <p:extLst>
      <p:ext uri="{BB962C8B-B14F-4D97-AF65-F5344CB8AC3E}">
        <p14:creationId xmlns:p14="http://schemas.microsoft.com/office/powerpoint/2010/main" val="34103463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F97FAA-3A29-68C0-FE50-EE42BBBFA1E8}"/>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368A045-8422-4092-8827-8345A24BF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right sun in the sky&#10;&#10;Description automatically generated">
            <a:extLst>
              <a:ext uri="{FF2B5EF4-FFF2-40B4-BE49-F238E27FC236}">
                <a16:creationId xmlns:a16="http://schemas.microsoft.com/office/drawing/2014/main" id="{BADC83FE-7A09-1BAD-833B-A996C93B6018}"/>
              </a:ext>
            </a:extLst>
          </p:cNvPr>
          <p:cNvPicPr>
            <a:picLocks noChangeAspect="1"/>
          </p:cNvPicPr>
          <p:nvPr/>
        </p:nvPicPr>
        <p:blipFill>
          <a:blip r:embed="rId2">
            <a:extLst>
              <a:ext uri="{28A0092B-C50C-407E-A947-70E740481C1C}">
                <a14:useLocalDpi xmlns:a14="http://schemas.microsoft.com/office/drawing/2010/main" val="0"/>
              </a:ext>
            </a:extLst>
          </a:blip>
          <a:srcRect t="22813" r="9091"/>
          <a:stretch/>
        </p:blipFill>
        <p:spPr>
          <a:xfrm>
            <a:off x="20" y="10"/>
            <a:ext cx="12191981" cy="6857990"/>
          </a:xfrm>
          <a:prstGeom prst="rect">
            <a:avLst/>
          </a:prstGeom>
        </p:spPr>
      </p:pic>
      <p:sp>
        <p:nvSpPr>
          <p:cNvPr id="23" name="Rectangle 22">
            <a:extLst>
              <a:ext uri="{FF2B5EF4-FFF2-40B4-BE49-F238E27FC236}">
                <a16:creationId xmlns:a16="http://schemas.microsoft.com/office/drawing/2014/main" id="{5B869FAC-79AB-B58C-0440-68407521B3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C64E43-ECB4-9BF7-60B6-47D9390F661B}"/>
              </a:ext>
            </a:extLst>
          </p:cNvPr>
          <p:cNvSpPr>
            <a:spLocks noGrp="1"/>
          </p:cNvSpPr>
          <p:nvPr>
            <p:ph type="ctrTitle"/>
          </p:nvPr>
        </p:nvSpPr>
        <p:spPr>
          <a:xfrm>
            <a:off x="404553" y="3091928"/>
            <a:ext cx="9078562" cy="2387600"/>
          </a:xfrm>
        </p:spPr>
        <p:txBody>
          <a:bodyPr>
            <a:normAutofit fontScale="90000"/>
          </a:bodyPr>
          <a:lstStyle/>
          <a:p>
            <a:pPr algn="l"/>
            <a:r>
              <a:rPr lang="en-CA" sz="6600" dirty="0">
                <a:solidFill>
                  <a:schemeClr val="bg1"/>
                </a:solidFill>
              </a:rPr>
              <a:t>What Should We Know About Being the Light of the World?</a:t>
            </a:r>
          </a:p>
        </p:txBody>
      </p:sp>
      <p:sp>
        <p:nvSpPr>
          <p:cNvPr id="25" name="Rectangle: Rounded Corners 24">
            <a:extLst>
              <a:ext uri="{FF2B5EF4-FFF2-40B4-BE49-F238E27FC236}">
                <a16:creationId xmlns:a16="http://schemas.microsoft.com/office/drawing/2014/main" id="{A4D3D186-5541-2B67-AEAA-7076B4C7E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3973614-D345-A425-0664-EB09EA0045AD}"/>
              </a:ext>
            </a:extLst>
          </p:cNvPr>
          <p:cNvSpPr>
            <a:spLocks noGrp="1"/>
          </p:cNvSpPr>
          <p:nvPr>
            <p:ph type="subTitle" idx="1"/>
          </p:nvPr>
        </p:nvSpPr>
        <p:spPr>
          <a:xfrm>
            <a:off x="404553" y="5624945"/>
            <a:ext cx="9078562" cy="592975"/>
          </a:xfrm>
        </p:spPr>
        <p:txBody>
          <a:bodyPr anchor="ctr">
            <a:normAutofit/>
          </a:bodyPr>
          <a:lstStyle/>
          <a:p>
            <a:pPr algn="l"/>
            <a:r>
              <a:rPr lang="en-CA">
                <a:solidFill>
                  <a:schemeClr val="bg1"/>
                </a:solidFill>
              </a:rPr>
              <a:t>Text: Matthew 5:14-16</a:t>
            </a:r>
          </a:p>
        </p:txBody>
      </p:sp>
    </p:spTree>
    <p:extLst>
      <p:ext uri="{BB962C8B-B14F-4D97-AF65-F5344CB8AC3E}">
        <p14:creationId xmlns:p14="http://schemas.microsoft.com/office/powerpoint/2010/main" val="39753464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2D92A9-30EC-8EB5-B200-CDCE3F14A714}"/>
            </a:ext>
          </a:extLst>
        </p:cNvPr>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EC9280-5595-C70B-D7C8-C77A69D82550}"/>
              </a:ext>
            </a:extLst>
          </p:cNvPr>
          <p:cNvSpPr>
            <a:spLocks noGrp="1"/>
          </p:cNvSpPr>
          <p:nvPr>
            <p:ph type="ctrTitle"/>
          </p:nvPr>
        </p:nvSpPr>
        <p:spPr>
          <a:xfrm>
            <a:off x="1255059" y="6002326"/>
            <a:ext cx="9681882" cy="739880"/>
          </a:xfrm>
        </p:spPr>
        <p:txBody>
          <a:bodyPr anchor="b">
            <a:noAutofit/>
          </a:bodyPr>
          <a:lstStyle/>
          <a:p>
            <a:r>
              <a:rPr lang="en-CA" sz="3200" b="1" dirty="0">
                <a:solidFill>
                  <a:schemeClr val="tx1">
                    <a:lumMod val="85000"/>
                    <a:lumOff val="15000"/>
                  </a:schemeClr>
                </a:solidFill>
                <a:effectLst>
                  <a:outerShdw blurRad="38100" dist="38100" dir="2700000" algn="tl">
                    <a:srgbClr val="000000">
                      <a:alpha val="43137"/>
                    </a:srgbClr>
                  </a:outerShdw>
                </a:effectLst>
              </a:rPr>
              <a:t>I. THE SOURCE OF LIGHT - (Matthew 5:14a)</a:t>
            </a:r>
            <a:br>
              <a:rPr lang="en-CA" sz="3200" b="1" dirty="0">
                <a:solidFill>
                  <a:schemeClr val="tx1">
                    <a:lumMod val="85000"/>
                    <a:lumOff val="15000"/>
                  </a:schemeClr>
                </a:solidFill>
                <a:effectLst>
                  <a:outerShdw blurRad="38100" dist="38100" dir="2700000" algn="tl">
                    <a:srgbClr val="000000">
                      <a:alpha val="43137"/>
                    </a:srgbClr>
                  </a:outerShdw>
                </a:effectLst>
              </a:rPr>
            </a:br>
            <a:br>
              <a:rPr lang="en-CA" sz="3200" dirty="0">
                <a:solidFill>
                  <a:schemeClr val="tx1">
                    <a:lumMod val="85000"/>
                    <a:lumOff val="15000"/>
                  </a:schemeClr>
                </a:solidFill>
              </a:rPr>
            </a:br>
            <a:r>
              <a:rPr lang="en-CA" sz="3200" dirty="0">
                <a:solidFill>
                  <a:schemeClr val="tx1">
                    <a:lumMod val="85000"/>
                    <a:lumOff val="15000"/>
                  </a:schemeClr>
                </a:solidFill>
              </a:rPr>
              <a:t>A. The Sun/Moon Source - </a:t>
            </a:r>
            <a:r>
              <a:rPr lang="en-CA" sz="3200" u="sng" dirty="0">
                <a:solidFill>
                  <a:schemeClr val="tx1">
                    <a:lumMod val="85000"/>
                    <a:lumOff val="15000"/>
                  </a:schemeClr>
                </a:solidFill>
              </a:rPr>
              <a:t>Reflection</a:t>
            </a:r>
          </a:p>
        </p:txBody>
      </p:sp>
      <p:pic>
        <p:nvPicPr>
          <p:cNvPr id="7" name="Picture 6">
            <a:extLst>
              <a:ext uri="{FF2B5EF4-FFF2-40B4-BE49-F238E27FC236}">
                <a16:creationId xmlns:a16="http://schemas.microsoft.com/office/drawing/2014/main" id="{F679477A-642A-03B8-4975-789BBBD88C09}"/>
              </a:ext>
            </a:extLst>
          </p:cNvPr>
          <p:cNvPicPr>
            <a:picLocks noChangeAspect="1"/>
          </p:cNvPicPr>
          <p:nvPr/>
        </p:nvPicPr>
        <p:blipFill>
          <a:blip r:embed="rId2">
            <a:extLst>
              <a:ext uri="{28A0092B-C50C-407E-A947-70E740481C1C}">
                <a14:useLocalDpi xmlns:a14="http://schemas.microsoft.com/office/drawing/2010/main" val="0"/>
              </a:ext>
            </a:extLst>
          </a:blip>
          <a:srcRect t="19634" b="19634"/>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22953129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F0EEE9-418D-9C64-42A6-EB808934C9E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177AC77-89BF-7EBB-FE8D-FE6DBF3A6798}"/>
              </a:ext>
            </a:extLst>
          </p:cNvPr>
          <p:cNvPicPr>
            <a:picLocks noChangeAspect="1"/>
          </p:cNvPicPr>
          <p:nvPr/>
        </p:nvPicPr>
        <p:blipFill>
          <a:blip r:embed="rId2">
            <a:extLst>
              <a:ext uri="{28A0092B-C50C-407E-A947-70E740481C1C}">
                <a14:useLocalDpi xmlns:a14="http://schemas.microsoft.com/office/drawing/2010/main" val="0"/>
              </a:ext>
            </a:extLst>
          </a:blip>
          <a:srcRect r="1" b="9741"/>
          <a:stretch/>
        </p:blipFill>
        <p:spPr>
          <a:xfrm>
            <a:off x="-3447" y="-1"/>
            <a:ext cx="12195447" cy="6879745"/>
          </a:xfrm>
          <a:prstGeom prst="rect">
            <a:avLst/>
          </a:prstGeom>
        </p:spPr>
      </p:pic>
      <p:sp>
        <p:nvSpPr>
          <p:cNvPr id="57" name="Rectangle 56">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5" name="Rectangle 64">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BF6EBE-CA53-25AC-79B1-74DAAEBCFCC5}"/>
              </a:ext>
            </a:extLst>
          </p:cNvPr>
          <p:cNvSpPr>
            <a:spLocks noGrp="1"/>
          </p:cNvSpPr>
          <p:nvPr>
            <p:ph type="ctrTitle"/>
          </p:nvPr>
        </p:nvSpPr>
        <p:spPr>
          <a:xfrm>
            <a:off x="4249530" y="3331767"/>
            <a:ext cx="7776153" cy="3229182"/>
          </a:xfrm>
          <a:solidFill>
            <a:schemeClr val="accent2">
              <a:lumMod val="75000"/>
            </a:schemeClr>
          </a:solidFill>
          <a:scene3d>
            <a:camera prst="orthographicFront"/>
            <a:lightRig rig="threePt" dir="t"/>
          </a:scene3d>
          <a:sp3d prstMaterial="flat"/>
        </p:spPr>
        <p:txBody>
          <a:bodyPr>
            <a:noAutofit/>
          </a:bodyPr>
          <a:lstStyle/>
          <a:p>
            <a:pPr algn="r"/>
            <a:r>
              <a:rPr lang="en-CA" sz="3200" b="1" dirty="0">
                <a:solidFill>
                  <a:srgbClr val="FFFFFF"/>
                </a:solidFill>
                <a:effectLst>
                  <a:outerShdw blurRad="38100" dist="38100" dir="2700000" algn="tl">
                    <a:srgbClr val="000000">
                      <a:alpha val="43137"/>
                    </a:srgbClr>
                  </a:outerShdw>
                </a:effectLst>
              </a:rPr>
              <a:t>I. THE SOURCE OF LIGHT - (Matthew 5:14a)</a:t>
            </a:r>
            <a:br>
              <a:rPr lang="en-CA" sz="3200" b="1" dirty="0">
                <a:solidFill>
                  <a:srgbClr val="FFFFFF"/>
                </a:solidFill>
                <a:effectLst>
                  <a:outerShdw blurRad="38100" dist="38100" dir="2700000" algn="tl">
                    <a:srgbClr val="000000">
                      <a:alpha val="43137"/>
                    </a:srgbClr>
                  </a:outerShdw>
                </a:effectLst>
              </a:rPr>
            </a:br>
            <a:br>
              <a:rPr lang="en-CA" sz="3200" dirty="0">
                <a:solidFill>
                  <a:srgbClr val="FFFFFF"/>
                </a:solidFill>
              </a:rPr>
            </a:br>
            <a:r>
              <a:rPr lang="en-CA" sz="3200" dirty="0">
                <a:solidFill>
                  <a:srgbClr val="FFFFFF"/>
                </a:solidFill>
              </a:rPr>
              <a:t>A. The Sun/Moon Source – </a:t>
            </a:r>
            <a:r>
              <a:rPr lang="en-CA" sz="3200" u="sng" dirty="0">
                <a:solidFill>
                  <a:srgbClr val="FFFFFF"/>
                </a:solidFill>
              </a:rPr>
              <a:t>Reflection</a:t>
            </a:r>
            <a:br>
              <a:rPr lang="en-CA" sz="3200" dirty="0">
                <a:solidFill>
                  <a:srgbClr val="FFFFFF"/>
                </a:solidFill>
              </a:rPr>
            </a:br>
            <a:br>
              <a:rPr lang="en-CA" sz="3200" dirty="0">
                <a:solidFill>
                  <a:srgbClr val="FFFFFF"/>
                </a:solidFill>
              </a:rPr>
            </a:br>
            <a:r>
              <a:rPr lang="en-CA" sz="3200" dirty="0">
                <a:solidFill>
                  <a:srgbClr val="FFFFFF"/>
                </a:solidFill>
              </a:rPr>
              <a:t>Day 1 </a:t>
            </a:r>
            <a:r>
              <a:rPr lang="en-CA" sz="3200" i="1" dirty="0">
                <a:solidFill>
                  <a:srgbClr val="FFFFFF"/>
                </a:solidFill>
              </a:rPr>
              <a:t>Genesis 1:3-5</a:t>
            </a:r>
            <a:br>
              <a:rPr lang="en-CA" sz="3200" dirty="0">
                <a:solidFill>
                  <a:srgbClr val="FFFFFF"/>
                </a:solidFill>
              </a:rPr>
            </a:br>
            <a:br>
              <a:rPr lang="en-CA" sz="3200" dirty="0">
                <a:solidFill>
                  <a:srgbClr val="FFFFFF"/>
                </a:solidFill>
              </a:rPr>
            </a:br>
            <a:r>
              <a:rPr lang="en-CA" sz="3200" dirty="0">
                <a:solidFill>
                  <a:srgbClr val="FFFFFF"/>
                </a:solidFill>
              </a:rPr>
              <a:t>Day 4 </a:t>
            </a:r>
            <a:r>
              <a:rPr lang="en-CA" sz="3200" i="1" dirty="0">
                <a:solidFill>
                  <a:srgbClr val="FFFFFF"/>
                </a:solidFill>
              </a:rPr>
              <a:t>Genesis 1:14-19</a:t>
            </a:r>
            <a:endParaRPr lang="en-CA" sz="3200" dirty="0">
              <a:solidFill>
                <a:srgbClr val="FFFFFF"/>
              </a:solidFill>
            </a:endParaRPr>
          </a:p>
        </p:txBody>
      </p:sp>
    </p:spTree>
    <p:extLst>
      <p:ext uri="{BB962C8B-B14F-4D97-AF65-F5344CB8AC3E}">
        <p14:creationId xmlns:p14="http://schemas.microsoft.com/office/powerpoint/2010/main" val="22844610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0562A5-EF8B-0569-82BD-84CE972FA1B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EAEA24E-6532-A744-F734-7CCAB008FFB0}"/>
              </a:ext>
            </a:extLst>
          </p:cNvPr>
          <p:cNvPicPr>
            <a:picLocks noChangeAspect="1"/>
          </p:cNvPicPr>
          <p:nvPr/>
        </p:nvPicPr>
        <p:blipFill>
          <a:blip r:embed="rId2">
            <a:extLst>
              <a:ext uri="{28A0092B-C50C-407E-A947-70E740481C1C}">
                <a14:useLocalDpi xmlns:a14="http://schemas.microsoft.com/office/drawing/2010/main" val="0"/>
              </a:ext>
            </a:extLst>
          </a:blip>
          <a:srcRect r="1" b="9741"/>
          <a:stretch/>
        </p:blipFill>
        <p:spPr>
          <a:xfrm>
            <a:off x="-3447" y="-1"/>
            <a:ext cx="12195447" cy="6879745"/>
          </a:xfrm>
          <a:prstGeom prst="rect">
            <a:avLst/>
          </a:prstGeom>
          <a:solidFill>
            <a:schemeClr val="accent2"/>
          </a:solidFill>
        </p:spPr>
      </p:pic>
      <p:sp>
        <p:nvSpPr>
          <p:cNvPr id="57" name="Rectangle 56">
            <a:extLst>
              <a:ext uri="{FF2B5EF4-FFF2-40B4-BE49-F238E27FC236}">
                <a16:creationId xmlns:a16="http://schemas.microsoft.com/office/drawing/2014/main" id="{490A1C3D-0EF5-3490-38D0-A6E291554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7C095E4-25A7-B71B-B5A6-6C6BB9CD6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C6E9661-F14F-B413-8651-9FA65F1A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9B5F7F8-1F50-C426-D653-C08EB8E36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5" name="Rectangle 64">
            <a:extLst>
              <a:ext uri="{FF2B5EF4-FFF2-40B4-BE49-F238E27FC236}">
                <a16:creationId xmlns:a16="http://schemas.microsoft.com/office/drawing/2014/main" id="{784855AF-95FA-22B4-2209-8BB8C22C4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D79ED85-DBB9-AB88-32F5-50706C47B7EB}"/>
              </a:ext>
            </a:extLst>
          </p:cNvPr>
          <p:cNvSpPr>
            <a:spLocks noGrp="1"/>
          </p:cNvSpPr>
          <p:nvPr>
            <p:ph type="ctrTitle"/>
          </p:nvPr>
        </p:nvSpPr>
        <p:spPr>
          <a:xfrm>
            <a:off x="181461" y="3429000"/>
            <a:ext cx="6936827" cy="325255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CA" sz="3200" b="0" i="1" u="none" strike="noStrike" baseline="0" dirty="0"/>
              <a:t>“Now we see but a poor reflection as in a mirror; then we shall see face to face. Now I know in part; then I shall know fully, even as I am fully known.”</a:t>
            </a:r>
            <a:br>
              <a:rPr lang="en-CA" sz="3200" b="0" i="1" u="none" strike="noStrike" baseline="0" dirty="0"/>
            </a:br>
            <a:br>
              <a:rPr lang="en-CA" sz="3200" b="0" i="1" u="none" strike="noStrike" baseline="0" dirty="0"/>
            </a:br>
            <a:r>
              <a:rPr lang="en-CA" sz="3200" b="0" i="1" u="none" strike="noStrike" baseline="0" dirty="0"/>
              <a:t>			I Corinthians 13:12</a:t>
            </a:r>
            <a:endParaRPr lang="en-CA" sz="3200" dirty="0"/>
          </a:p>
        </p:txBody>
      </p:sp>
      <p:sp>
        <p:nvSpPr>
          <p:cNvPr id="3" name="TextBox 2">
            <a:extLst>
              <a:ext uri="{FF2B5EF4-FFF2-40B4-BE49-F238E27FC236}">
                <a16:creationId xmlns:a16="http://schemas.microsoft.com/office/drawing/2014/main" id="{871E7736-7215-DE7A-25FA-591865C6142E}"/>
              </a:ext>
            </a:extLst>
          </p:cNvPr>
          <p:cNvSpPr txBox="1"/>
          <p:nvPr/>
        </p:nvSpPr>
        <p:spPr>
          <a:xfrm>
            <a:off x="2305586" y="3089426"/>
            <a:ext cx="2747618" cy="769441"/>
          </a:xfrm>
          <a:prstGeom prst="rect">
            <a:avLst/>
          </a:prstGeom>
          <a:solidFill>
            <a:schemeClr val="accent2">
              <a:lumMod val="40000"/>
              <a:lumOff val="60000"/>
            </a:schemeClr>
          </a:solidFill>
        </p:spPr>
        <p:txBody>
          <a:bodyPr wrap="square">
            <a:spAutoFit/>
          </a:bodyPr>
          <a:lstStyle/>
          <a:p>
            <a:r>
              <a:rPr lang="en-CA" sz="4400" u="sng" dirty="0"/>
              <a:t>Reflection</a:t>
            </a:r>
          </a:p>
        </p:txBody>
      </p:sp>
    </p:spTree>
    <p:extLst>
      <p:ext uri="{BB962C8B-B14F-4D97-AF65-F5344CB8AC3E}">
        <p14:creationId xmlns:p14="http://schemas.microsoft.com/office/powerpoint/2010/main" val="11321426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27F55E-8A9C-1021-16C4-DEE6DA337C3F}"/>
            </a:ext>
          </a:extLst>
        </p:cNvPr>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A5933A6-8CD8-0E7B-3E57-535CF6216402}"/>
              </a:ext>
            </a:extLst>
          </p:cNvPr>
          <p:cNvSpPr>
            <a:spLocks noGrp="1"/>
          </p:cNvSpPr>
          <p:nvPr>
            <p:ph type="ctrTitle"/>
          </p:nvPr>
        </p:nvSpPr>
        <p:spPr>
          <a:xfrm>
            <a:off x="944938" y="1869259"/>
            <a:ext cx="4620584" cy="4567137"/>
          </a:xfrm>
        </p:spPr>
        <p:txBody>
          <a:bodyPr>
            <a:noAutofit/>
          </a:bodyPr>
          <a:lstStyle/>
          <a:p>
            <a:pPr algn="l"/>
            <a:r>
              <a:rPr lang="en-CA" sz="2800" b="0" i="1" u="none" strike="noStrike" baseline="0" dirty="0"/>
              <a:t>“When Moses went up on the mountain, </a:t>
            </a:r>
            <a:r>
              <a:rPr lang="en-CA" sz="2800" b="0" i="1" u="sng" strike="noStrike" baseline="0" dirty="0"/>
              <a:t>the cloud covered it</a:t>
            </a:r>
            <a:r>
              <a:rPr lang="en-CA" sz="2800" b="0" i="1" u="none" strike="noStrike" baseline="0" dirty="0"/>
              <a:t>.</a:t>
            </a:r>
            <a:br>
              <a:rPr lang="en-CA" sz="2800" b="0" i="1" u="none" strike="noStrike" baseline="0" dirty="0"/>
            </a:br>
            <a:r>
              <a:rPr lang="en-CA" sz="2800" b="0" i="1" u="none" strike="noStrike" baseline="0" dirty="0"/>
              <a:t>16. </a:t>
            </a:r>
            <a:r>
              <a:rPr lang="en-CA" sz="2800" b="0" i="1" u="sng" strike="noStrike" baseline="0" dirty="0"/>
              <a:t>And the glory of the LORD settled on Mount Sinai</a:t>
            </a:r>
            <a:r>
              <a:rPr lang="en-CA" sz="2800" b="0" i="1" u="none" strike="noStrike" baseline="0" dirty="0"/>
              <a:t>. For six days the cloud covered the mountain, and on the seventh day the LORD called to Moses from within the cloud.</a:t>
            </a:r>
            <a:br>
              <a:rPr lang="en-CA" sz="2800" b="0" i="1" u="none" strike="noStrike" baseline="0" dirty="0"/>
            </a:br>
            <a:r>
              <a:rPr lang="en-CA" sz="2800" b="0" i="1" u="none" strike="noStrike" baseline="0" dirty="0"/>
              <a:t>17. </a:t>
            </a:r>
            <a:r>
              <a:rPr lang="en-CA" sz="2800" b="0" i="1" u="sng" strike="noStrike" baseline="0" dirty="0"/>
              <a:t>To the Israelites the glory of the LORD looked like a consuming fire on top of the mountain</a:t>
            </a:r>
            <a:r>
              <a:rPr lang="en-CA" sz="2800" b="0" i="1" u="none" strike="noStrike" baseline="0" dirty="0"/>
              <a:t>.”</a:t>
            </a:r>
            <a:br>
              <a:rPr lang="en-CA" sz="2800" b="0" i="1" u="none" strike="noStrike" baseline="0" dirty="0"/>
            </a:br>
            <a:r>
              <a:rPr lang="en-CA" sz="2800" b="0" i="1" u="none" strike="noStrike" baseline="0" dirty="0"/>
              <a:t>						Exodus 24:15-17</a:t>
            </a:r>
            <a:endParaRPr lang="en-CA" sz="2800" dirty="0"/>
          </a:p>
        </p:txBody>
      </p:sp>
      <p:pic>
        <p:nvPicPr>
          <p:cNvPr id="7" name="Picture 6">
            <a:extLst>
              <a:ext uri="{FF2B5EF4-FFF2-40B4-BE49-F238E27FC236}">
                <a16:creationId xmlns:a16="http://schemas.microsoft.com/office/drawing/2014/main" id="{3B8C5E7F-9FE4-E60F-C59E-E31938B9FFA9}"/>
              </a:ext>
            </a:extLst>
          </p:cNvPr>
          <p:cNvPicPr>
            <a:picLocks noChangeAspect="1"/>
          </p:cNvPicPr>
          <p:nvPr/>
        </p:nvPicPr>
        <p:blipFill>
          <a:blip r:embed="rId2">
            <a:extLst>
              <a:ext uri="{28A0092B-C50C-407E-A947-70E740481C1C}">
                <a14:useLocalDpi xmlns:a14="http://schemas.microsoft.com/office/drawing/2010/main" val="0"/>
              </a:ext>
            </a:extLst>
          </a:blip>
          <a:srcRect l="7777" r="52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2"/>
          </a:solidFill>
        </p:spPr>
      </p:pic>
      <p:sp>
        <p:nvSpPr>
          <p:cNvPr id="3" name="TextBox 2">
            <a:extLst>
              <a:ext uri="{FF2B5EF4-FFF2-40B4-BE49-F238E27FC236}">
                <a16:creationId xmlns:a16="http://schemas.microsoft.com/office/drawing/2014/main" id="{927B3BE1-6BB7-AA6A-6819-C3B979244AF3}"/>
              </a:ext>
            </a:extLst>
          </p:cNvPr>
          <p:cNvSpPr txBox="1"/>
          <p:nvPr/>
        </p:nvSpPr>
        <p:spPr>
          <a:xfrm>
            <a:off x="437321" y="49151"/>
            <a:ext cx="6096000" cy="646331"/>
          </a:xfrm>
          <a:prstGeom prst="rect">
            <a:avLst/>
          </a:prstGeom>
          <a:noFill/>
        </p:spPr>
        <p:txBody>
          <a:bodyPr wrap="square">
            <a:spAutoFit/>
          </a:bodyPr>
          <a:lstStyle/>
          <a:p>
            <a:r>
              <a:rPr lang="en-CA" sz="3600" u="sng" dirty="0"/>
              <a:t>Reflection</a:t>
            </a:r>
          </a:p>
        </p:txBody>
      </p:sp>
    </p:spTree>
    <p:extLst>
      <p:ext uri="{BB962C8B-B14F-4D97-AF65-F5344CB8AC3E}">
        <p14:creationId xmlns:p14="http://schemas.microsoft.com/office/powerpoint/2010/main" val="25779553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E00C08-712E-224C-9E61-704168847CC1}"/>
            </a:ext>
          </a:extLst>
        </p:cNvPr>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5B3ED0EC-4F8B-069D-B610-BE5390DBD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C81E286-2760-50CC-8BFA-E66373989711}"/>
              </a:ext>
            </a:extLst>
          </p:cNvPr>
          <p:cNvSpPr>
            <a:spLocks noGrp="1"/>
          </p:cNvSpPr>
          <p:nvPr>
            <p:ph type="ctrTitle"/>
          </p:nvPr>
        </p:nvSpPr>
        <p:spPr>
          <a:xfrm>
            <a:off x="336050" y="379903"/>
            <a:ext cx="6051498" cy="6386845"/>
          </a:xfrm>
        </p:spPr>
        <p:txBody>
          <a:bodyPr>
            <a:noAutofit/>
          </a:bodyPr>
          <a:lstStyle/>
          <a:p>
            <a:pPr algn="l"/>
            <a:r>
              <a:rPr lang="en-CA" sz="2400" i="1" dirty="0"/>
              <a:t>“When Moses came down from Mount Sinai with the two tablets of the Testimony in his hands, </a:t>
            </a:r>
            <a:r>
              <a:rPr lang="en-CA" sz="2400" b="1" i="1" dirty="0"/>
              <a:t>he was not aware that his face was radiant </a:t>
            </a:r>
            <a:r>
              <a:rPr lang="en-CA" sz="2400" i="1" dirty="0"/>
              <a:t>because he had spoken with the LORD. </a:t>
            </a:r>
            <a:br>
              <a:rPr lang="en-CA" sz="2400" i="1" dirty="0"/>
            </a:br>
            <a:r>
              <a:rPr lang="en-CA" sz="2400" i="1" dirty="0"/>
              <a:t>30. Then Aaron and all the Israelites saw Moses</a:t>
            </a:r>
            <a:r>
              <a:rPr lang="en-CA" sz="2400" b="1" i="1" dirty="0"/>
              <a:t>, his face was radiant</a:t>
            </a:r>
            <a:r>
              <a:rPr lang="en-CA" sz="2400" i="1" dirty="0"/>
              <a:t>, and they were afraid to come near him . . . </a:t>
            </a:r>
            <a:br>
              <a:rPr lang="en-CA" sz="2400" i="1" dirty="0"/>
            </a:br>
            <a:r>
              <a:rPr lang="en-CA" sz="2400" i="1" dirty="0"/>
              <a:t>33. </a:t>
            </a:r>
            <a:r>
              <a:rPr lang="en-CA" sz="2400" b="1" i="1" dirty="0"/>
              <a:t>When Moses finished speaking to them, he put a veil over his face. </a:t>
            </a:r>
            <a:br>
              <a:rPr lang="en-CA" sz="2400" b="1" i="1" dirty="0"/>
            </a:br>
            <a:r>
              <a:rPr lang="en-CA" sz="2400" i="1" dirty="0"/>
              <a:t>34. But whenever he entered the LORD’s presence to speak with him, he removed the veil until he came out. And when he came out and told the Israelites what he had been commanded, </a:t>
            </a:r>
            <a:br>
              <a:rPr lang="en-CA" sz="2400" i="1" dirty="0"/>
            </a:br>
            <a:r>
              <a:rPr lang="en-CA" sz="2400" i="1" dirty="0"/>
              <a:t>35. </a:t>
            </a:r>
            <a:r>
              <a:rPr lang="en-CA" sz="2400" b="1" i="1" dirty="0"/>
              <a:t>they saw that his face was radiant. Then Moses would put the veil back over his face until he went in to speak with the LORD</a:t>
            </a:r>
            <a:r>
              <a:rPr lang="en-CA" sz="2400" i="1" dirty="0"/>
              <a:t>.”</a:t>
            </a:r>
            <a:br>
              <a:rPr lang="en-CA" sz="2400" i="1" dirty="0"/>
            </a:br>
            <a:r>
              <a:rPr lang="en-CA" sz="2400" i="1" dirty="0"/>
              <a:t> 				</a:t>
            </a:r>
            <a:r>
              <a:rPr lang="en-CA" sz="2400" b="0" i="1" u="none" strike="noStrike" baseline="0" dirty="0"/>
              <a:t>Exodus 24:15-17</a:t>
            </a:r>
            <a:endParaRPr lang="en-CA" sz="2400" dirty="0"/>
          </a:p>
        </p:txBody>
      </p:sp>
      <p:pic>
        <p:nvPicPr>
          <p:cNvPr id="7" name="Picture 6">
            <a:extLst>
              <a:ext uri="{FF2B5EF4-FFF2-40B4-BE49-F238E27FC236}">
                <a16:creationId xmlns:a16="http://schemas.microsoft.com/office/drawing/2014/main" id="{C9CD922C-947C-D387-16CA-DD2DC66ABDE2}"/>
              </a:ext>
            </a:extLst>
          </p:cNvPr>
          <p:cNvPicPr>
            <a:picLocks noChangeAspect="1"/>
          </p:cNvPicPr>
          <p:nvPr/>
        </p:nvPicPr>
        <p:blipFill>
          <a:blip r:embed="rId2">
            <a:extLst>
              <a:ext uri="{28A0092B-C50C-407E-A947-70E740481C1C}">
                <a14:useLocalDpi xmlns:a14="http://schemas.microsoft.com/office/drawing/2010/main" val="0"/>
              </a:ext>
            </a:extLst>
          </a:blip>
          <a:srcRect l="6527" r="652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2"/>
          </a:solidFill>
        </p:spPr>
      </p:pic>
      <p:sp>
        <p:nvSpPr>
          <p:cNvPr id="3" name="TextBox 2">
            <a:extLst>
              <a:ext uri="{FF2B5EF4-FFF2-40B4-BE49-F238E27FC236}">
                <a16:creationId xmlns:a16="http://schemas.microsoft.com/office/drawing/2014/main" id="{7BC0BF6B-5F98-DAB0-1526-472BE5AF5CDD}"/>
              </a:ext>
            </a:extLst>
          </p:cNvPr>
          <p:cNvSpPr txBox="1"/>
          <p:nvPr/>
        </p:nvSpPr>
        <p:spPr>
          <a:xfrm>
            <a:off x="405669" y="7329"/>
            <a:ext cx="6096000" cy="646331"/>
          </a:xfrm>
          <a:prstGeom prst="rect">
            <a:avLst/>
          </a:prstGeom>
          <a:noFill/>
        </p:spPr>
        <p:txBody>
          <a:bodyPr wrap="square">
            <a:spAutoFit/>
          </a:bodyPr>
          <a:lstStyle/>
          <a:p>
            <a:r>
              <a:rPr lang="en-CA" sz="3600" u="sng" dirty="0"/>
              <a:t>Reflection</a:t>
            </a:r>
          </a:p>
        </p:txBody>
      </p:sp>
    </p:spTree>
    <p:extLst>
      <p:ext uri="{BB962C8B-B14F-4D97-AF65-F5344CB8AC3E}">
        <p14:creationId xmlns:p14="http://schemas.microsoft.com/office/powerpoint/2010/main" val="17762440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DA8062-0DA7-327C-F88D-926CA8853B3B}"/>
            </a:ext>
          </a:extLst>
        </p:cNvPr>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6AD3807-7032-155A-C37A-BA96DB466940}"/>
              </a:ext>
            </a:extLst>
          </p:cNvPr>
          <p:cNvSpPr>
            <a:spLocks noGrp="1"/>
          </p:cNvSpPr>
          <p:nvPr>
            <p:ph type="ctrTitle"/>
          </p:nvPr>
        </p:nvSpPr>
        <p:spPr>
          <a:xfrm>
            <a:off x="225287" y="3392349"/>
            <a:ext cx="5457056" cy="2858363"/>
          </a:xfrm>
        </p:spPr>
        <p:txBody>
          <a:bodyPr>
            <a:normAutofit fontScale="90000"/>
          </a:bodyPr>
          <a:lstStyle/>
          <a:p>
            <a:pPr algn="l"/>
            <a:r>
              <a:rPr lang="en-CA" sz="3200" dirty="0">
                <a:solidFill>
                  <a:schemeClr val="bg1"/>
                </a:solidFill>
              </a:rPr>
              <a:t>B. The Single Eye Source – </a:t>
            </a:r>
            <a:r>
              <a:rPr lang="en-CA" sz="3200" u="sng" dirty="0">
                <a:solidFill>
                  <a:schemeClr val="bg1"/>
                </a:solidFill>
              </a:rPr>
              <a:t>Resistance</a:t>
            </a:r>
            <a:br>
              <a:rPr lang="en-CA" sz="1800" dirty="0">
                <a:solidFill>
                  <a:schemeClr val="bg1"/>
                </a:solidFill>
              </a:rPr>
            </a:br>
            <a:br>
              <a:rPr lang="en-CA" sz="1800" dirty="0">
                <a:solidFill>
                  <a:schemeClr val="bg1"/>
                </a:solidFill>
              </a:rPr>
            </a:br>
            <a:br>
              <a:rPr lang="en-CA" sz="1800" dirty="0">
                <a:solidFill>
                  <a:schemeClr val="bg1"/>
                </a:solidFill>
              </a:rPr>
            </a:br>
            <a:r>
              <a:rPr lang="en-CA" sz="3100" dirty="0">
                <a:solidFill>
                  <a:schemeClr val="bg1"/>
                </a:solidFill>
              </a:rPr>
              <a:t>“When Jesus spoke again to the people, he said, </a:t>
            </a:r>
            <a:r>
              <a:rPr lang="en-CA" sz="3100" i="1" dirty="0">
                <a:solidFill>
                  <a:schemeClr val="bg1"/>
                </a:solidFill>
              </a:rPr>
              <a:t>“I am the light of the world. Whoever follows me will never walk in darkness, but will have the light of life.”</a:t>
            </a:r>
            <a:br>
              <a:rPr lang="en-CA" sz="3100" dirty="0">
                <a:solidFill>
                  <a:schemeClr val="bg1"/>
                </a:solidFill>
              </a:rPr>
            </a:br>
            <a:r>
              <a:rPr lang="en-CA" sz="3100" dirty="0">
                <a:solidFill>
                  <a:schemeClr val="bg1"/>
                </a:solidFill>
              </a:rPr>
              <a:t>				</a:t>
            </a:r>
            <a:r>
              <a:rPr lang="en-CA" sz="3100" i="1" dirty="0">
                <a:solidFill>
                  <a:schemeClr val="bg1"/>
                </a:solidFill>
              </a:rPr>
              <a:t>John 8:12</a:t>
            </a:r>
            <a:br>
              <a:rPr lang="en-CA" sz="3100" dirty="0">
                <a:solidFill>
                  <a:schemeClr val="bg1"/>
                </a:solidFill>
              </a:rPr>
            </a:br>
            <a:br>
              <a:rPr lang="en-CA" sz="3100" dirty="0">
                <a:solidFill>
                  <a:schemeClr val="bg1"/>
                </a:solidFill>
              </a:rPr>
            </a:br>
            <a:r>
              <a:rPr lang="en-CA" sz="3100" i="1" dirty="0">
                <a:solidFill>
                  <a:schemeClr val="bg1"/>
                </a:solidFill>
              </a:rPr>
              <a:t>“As long as I am in the world, I am the light of the world.”</a:t>
            </a:r>
            <a:br>
              <a:rPr lang="en-CA" sz="3100" i="1" dirty="0">
                <a:solidFill>
                  <a:schemeClr val="bg1"/>
                </a:solidFill>
              </a:rPr>
            </a:br>
            <a:r>
              <a:rPr lang="en-CA" sz="3100" i="1" dirty="0">
                <a:solidFill>
                  <a:schemeClr val="bg1"/>
                </a:solidFill>
              </a:rPr>
              <a:t>				John 9:5</a:t>
            </a:r>
            <a:br>
              <a:rPr lang="en-CA" sz="3600" dirty="0">
                <a:solidFill>
                  <a:schemeClr val="bg1"/>
                </a:solidFill>
              </a:rPr>
            </a:br>
            <a:br>
              <a:rPr lang="en-CA" sz="1800" dirty="0">
                <a:solidFill>
                  <a:schemeClr val="bg1"/>
                </a:solidFill>
              </a:rPr>
            </a:br>
            <a:endParaRPr lang="en-CA" sz="1800" dirty="0">
              <a:solidFill>
                <a:schemeClr val="bg1"/>
              </a:solidFill>
            </a:endParaRPr>
          </a:p>
        </p:txBody>
      </p:sp>
      <p:pic>
        <p:nvPicPr>
          <p:cNvPr id="7" name="Picture 6">
            <a:extLst>
              <a:ext uri="{FF2B5EF4-FFF2-40B4-BE49-F238E27FC236}">
                <a16:creationId xmlns:a16="http://schemas.microsoft.com/office/drawing/2014/main" id="{C37FDA63-EB99-935F-E69D-1661D5409762}"/>
              </a:ext>
            </a:extLst>
          </p:cNvPr>
          <p:cNvPicPr>
            <a:picLocks noChangeAspect="1"/>
          </p:cNvPicPr>
          <p:nvPr/>
        </p:nvPicPr>
        <p:blipFill>
          <a:blip r:embed="rId2">
            <a:extLst>
              <a:ext uri="{28A0092B-C50C-407E-A947-70E740481C1C}">
                <a14:useLocalDpi xmlns:a14="http://schemas.microsoft.com/office/drawing/2010/main" val="0"/>
              </a:ext>
            </a:extLst>
          </a:blip>
          <a:srcRect l="18519" r="20020" b="1"/>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solidFill>
            <a:schemeClr val="accent2"/>
          </a:solidFill>
          <a:effectLst>
            <a:outerShdw blurRad="381000" dist="152400" dir="10800000" algn="r" rotWithShape="0">
              <a:prstClr val="black">
                <a:alpha val="10000"/>
              </a:prstClr>
            </a:outerShdw>
          </a:effectLst>
        </p:spPr>
      </p:pic>
      <p:sp>
        <p:nvSpPr>
          <p:cNvPr id="103" name="Freeform: Shape 102">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Freeform: Shape 104">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509406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FD0732-06C9-5063-69CD-F3F7475758BA}"/>
            </a:ext>
          </a:extLst>
        </p:cNvPr>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0CC27AA8-5B6A-5840-11D2-9560C1607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30F6CE-ECC2-7933-C5BC-C757EB50E99B}"/>
              </a:ext>
            </a:extLst>
          </p:cNvPr>
          <p:cNvSpPr>
            <a:spLocks noGrp="1"/>
          </p:cNvSpPr>
          <p:nvPr>
            <p:ph type="ctrTitle"/>
          </p:nvPr>
        </p:nvSpPr>
        <p:spPr>
          <a:xfrm>
            <a:off x="225287" y="3392349"/>
            <a:ext cx="5457056" cy="2858363"/>
          </a:xfrm>
        </p:spPr>
        <p:txBody>
          <a:bodyPr>
            <a:normAutofit fontScale="90000"/>
          </a:bodyPr>
          <a:lstStyle/>
          <a:p>
            <a:pPr algn="l"/>
            <a:r>
              <a:rPr lang="en-CA" sz="3200" dirty="0">
                <a:solidFill>
                  <a:schemeClr val="bg1"/>
                </a:solidFill>
              </a:rPr>
              <a:t>B. The Single Eye Source – </a:t>
            </a:r>
            <a:r>
              <a:rPr lang="en-CA" sz="3200" u="sng" dirty="0">
                <a:solidFill>
                  <a:schemeClr val="bg1"/>
                </a:solidFill>
              </a:rPr>
              <a:t>Resistance</a:t>
            </a:r>
            <a:br>
              <a:rPr lang="en-CA" sz="1800" dirty="0">
                <a:solidFill>
                  <a:schemeClr val="bg1"/>
                </a:solidFill>
              </a:rPr>
            </a:br>
            <a:br>
              <a:rPr lang="en-CA" sz="1800" dirty="0">
                <a:solidFill>
                  <a:schemeClr val="bg1"/>
                </a:solidFill>
              </a:rPr>
            </a:br>
            <a:br>
              <a:rPr lang="en-CA" sz="1800" dirty="0">
                <a:solidFill>
                  <a:schemeClr val="bg1"/>
                </a:solidFill>
              </a:rPr>
            </a:br>
            <a:r>
              <a:rPr lang="en-CA" sz="3100" i="1" dirty="0">
                <a:solidFill>
                  <a:schemeClr val="bg1"/>
                </a:solidFill>
              </a:rPr>
              <a:t>“Death and Destruction are never satisfied, </a:t>
            </a:r>
            <a:r>
              <a:rPr lang="en-CA" sz="3100" i="1" u="sng" dirty="0">
                <a:solidFill>
                  <a:schemeClr val="bg1"/>
                </a:solidFill>
              </a:rPr>
              <a:t>and neither are the eyes of man.</a:t>
            </a:r>
            <a:r>
              <a:rPr lang="en-CA" sz="3100" i="1" dirty="0">
                <a:solidFill>
                  <a:schemeClr val="bg1"/>
                </a:solidFill>
              </a:rPr>
              <a:t>”</a:t>
            </a:r>
            <a:br>
              <a:rPr lang="en-CA" sz="3100" i="1" dirty="0">
                <a:solidFill>
                  <a:schemeClr val="bg1"/>
                </a:solidFill>
              </a:rPr>
            </a:br>
            <a:r>
              <a:rPr lang="en-CA" sz="3100" i="1" dirty="0">
                <a:solidFill>
                  <a:schemeClr val="bg1"/>
                </a:solidFill>
              </a:rPr>
              <a:t>			Proverbs 27:20</a:t>
            </a:r>
            <a:br>
              <a:rPr lang="en-CA" sz="3100" i="1" dirty="0">
                <a:solidFill>
                  <a:schemeClr val="bg1"/>
                </a:solidFill>
              </a:rPr>
            </a:br>
            <a:br>
              <a:rPr lang="en-CA" sz="3100" i="1" dirty="0">
                <a:solidFill>
                  <a:schemeClr val="bg1"/>
                </a:solidFill>
              </a:rPr>
            </a:br>
            <a:r>
              <a:rPr lang="en-CA" sz="3100" i="1" dirty="0">
                <a:solidFill>
                  <a:schemeClr val="bg1"/>
                </a:solidFill>
              </a:rPr>
              <a:t>“All things are wearisome, more than one can say. </a:t>
            </a:r>
            <a:r>
              <a:rPr lang="en-CA" sz="3100" i="1" u="sng" dirty="0">
                <a:solidFill>
                  <a:schemeClr val="bg1"/>
                </a:solidFill>
              </a:rPr>
              <a:t>The eye never has enough of seeing</a:t>
            </a:r>
            <a:r>
              <a:rPr lang="en-CA" sz="3100" i="1" dirty="0">
                <a:solidFill>
                  <a:schemeClr val="bg1"/>
                </a:solidFill>
              </a:rPr>
              <a:t>, nor the ear its fill of hearing.”</a:t>
            </a:r>
            <a:br>
              <a:rPr lang="en-CA" sz="3100" i="1" dirty="0">
                <a:solidFill>
                  <a:schemeClr val="bg1"/>
                </a:solidFill>
              </a:rPr>
            </a:br>
            <a:r>
              <a:rPr lang="en-CA" sz="3100" i="1" dirty="0">
                <a:solidFill>
                  <a:schemeClr val="bg1"/>
                </a:solidFill>
              </a:rPr>
              <a:t>			Ecclesiastes 1:8</a:t>
            </a:r>
            <a:br>
              <a:rPr lang="en-CA" sz="3600" i="1" dirty="0">
                <a:solidFill>
                  <a:schemeClr val="bg1"/>
                </a:solidFill>
              </a:rPr>
            </a:br>
            <a:br>
              <a:rPr lang="en-CA" sz="1800" dirty="0">
                <a:solidFill>
                  <a:schemeClr val="bg1"/>
                </a:solidFill>
              </a:rPr>
            </a:br>
            <a:endParaRPr lang="en-CA" sz="1800" dirty="0">
              <a:solidFill>
                <a:schemeClr val="bg1"/>
              </a:solidFill>
            </a:endParaRPr>
          </a:p>
        </p:txBody>
      </p:sp>
      <p:pic>
        <p:nvPicPr>
          <p:cNvPr id="7" name="Picture 6">
            <a:extLst>
              <a:ext uri="{FF2B5EF4-FFF2-40B4-BE49-F238E27FC236}">
                <a16:creationId xmlns:a16="http://schemas.microsoft.com/office/drawing/2014/main" id="{92532EBB-427A-C99B-C7FA-221B43FA0FAE}"/>
              </a:ext>
            </a:extLst>
          </p:cNvPr>
          <p:cNvPicPr>
            <a:picLocks noChangeAspect="1"/>
          </p:cNvPicPr>
          <p:nvPr/>
        </p:nvPicPr>
        <p:blipFill>
          <a:blip r:embed="rId2">
            <a:extLst>
              <a:ext uri="{28A0092B-C50C-407E-A947-70E740481C1C}">
                <a14:useLocalDpi xmlns:a14="http://schemas.microsoft.com/office/drawing/2010/main" val="0"/>
              </a:ext>
            </a:extLst>
          </a:blip>
          <a:srcRect l="18519" r="20020" b="1"/>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solidFill>
            <a:schemeClr val="accent2"/>
          </a:solidFill>
          <a:effectLst>
            <a:outerShdw blurRad="381000" dist="152400" dir="10800000" algn="r" rotWithShape="0">
              <a:prstClr val="black">
                <a:alpha val="10000"/>
              </a:prstClr>
            </a:outerShdw>
          </a:effectLst>
        </p:spPr>
      </p:pic>
      <p:sp>
        <p:nvSpPr>
          <p:cNvPr id="103" name="Freeform: Shape 102">
            <a:extLst>
              <a:ext uri="{FF2B5EF4-FFF2-40B4-BE49-F238E27FC236}">
                <a16:creationId xmlns:a16="http://schemas.microsoft.com/office/drawing/2014/main" id="{4B305656-26D3-977B-CF59-411FE68B8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Freeform: Shape 104">
            <a:extLst>
              <a:ext uri="{FF2B5EF4-FFF2-40B4-BE49-F238E27FC236}">
                <a16:creationId xmlns:a16="http://schemas.microsoft.com/office/drawing/2014/main" id="{A31F233A-D9B1-0A5A-4803-9366EF2F9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495057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TotalTime>
  <Words>579</Words>
  <Application>Microsoft Office PowerPoint</Application>
  <PresentationFormat>Widescreen</PresentationFormat>
  <Paragraphs>19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SHEDDING THE LIGHT – PART 1</vt:lpstr>
      <vt:lpstr>What Should We Know About Being the Light of the World?</vt:lpstr>
      <vt:lpstr>I. THE SOURCE OF LIGHT - (Matthew 5:14a)  A. The Sun/Moon Source - Reflection</vt:lpstr>
      <vt:lpstr>I. THE SOURCE OF LIGHT - (Matthew 5:14a)  A. The Sun/Moon Source – Reflection  Day 1 Genesis 1:3-5  Day 4 Genesis 1:14-19</vt:lpstr>
      <vt:lpstr>“Now we see but a poor reflection as in a mirror; then we shall see face to face. Now I know in part; then I shall know fully, even as I am fully known.”     I Corinthians 13:12</vt:lpstr>
      <vt:lpstr>“When Moses went up on the mountain, the cloud covered it. 16. And the glory of the LORD settled on Mount Sinai. For six days the cloud covered the mountain, and on the seventh day the LORD called to Moses from within the cloud. 17. To the Israelites the glory of the LORD looked like a consuming fire on top of the mountain.”       Exodus 24:15-17</vt:lpstr>
      <vt:lpstr>“When Moses came down from Mount Sinai with the two tablets of the Testimony in his hands, he was not aware that his face was radiant because he had spoken with the LORD.  30. Then Aaron and all the Israelites saw Moses, his face was radiant, and they were afraid to come near him . . .  33. When Moses finished speaking to them, he put a veil over his face.  34. But whenever he entered the LORD’s presence to speak with him, he removed the veil until he came out. And when he came out and told the Israelites what he had been commanded,  35. they saw that his face was radiant. Then Moses would put the veil back over his face until he went in to speak with the LORD.”      Exodus 24:15-17</vt:lpstr>
      <vt:lpstr>B. The Single Eye Source – Resistance   “When Jesus spoke again to the people, he said, “I am the light of the world. Whoever follows me will never walk in darkness, but will have the light of life.”     John 8:12  “As long as I am in the world, I am the light of the world.”     John 9:5  </vt:lpstr>
      <vt:lpstr>B. The Single Eye Source – Resistance   “Death and Destruction are never satisfied, and neither are the eyes of man.”    Proverbs 27:20  “All things are wearisome, more than one can say. The eye never has enough of seeing, nor the ear its fill of hearing.”    Ecclesiastes 1:8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Fountaingate Christian</dc:creator>
  <cp:lastModifiedBy>Fountaingate Christian</cp:lastModifiedBy>
  <cp:revision>7</cp:revision>
  <dcterms:created xsi:type="dcterms:W3CDTF">2024-12-06T18:03:06Z</dcterms:created>
  <dcterms:modified xsi:type="dcterms:W3CDTF">2024-12-06T20:50:41Z</dcterms:modified>
</cp:coreProperties>
</file>