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66" r:id="rId5"/>
    <p:sldId id="257" r:id="rId6"/>
    <p:sldId id="270" r:id="rId7"/>
    <p:sldId id="271" r:id="rId8"/>
    <p:sldId id="268" r:id="rId9"/>
    <p:sldId id="274" r:id="rId10"/>
    <p:sldId id="272" r:id="rId11"/>
    <p:sldId id="269" r:id="rId12"/>
    <p:sldId id="276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B6F77-31B3-44A6-9538-7D3B84B14A3E}" type="datetimeFigureOut">
              <a:rPr lang="en-US" smtClean="0"/>
              <a:t>5/1/2021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C92D-C8E2-4A8F-BF2D-75109D630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4132-C908-474C-84C6-F33F0E9C2824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E-6A5B-4B1A-AB35-D5FFCCF5138B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BD5B-87CC-4318-9824-F4CA83CB0BAF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A5E-62DB-4209-84D2-A3A9C66875BD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F27-61CD-4273-9CC6-8B5AB469D6E9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D88-E4A3-4915-A946-C7B143E0147E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1193-F002-4F22-ACB4-105512D85B33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B57F-0B3C-4FE7-8F56-8C4115027F2E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098D-3BCA-4496-B67F-08ABED3A79F9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4F9A14-79CD-4DBB-8A95-93FAB90953CE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A62-85F4-4E91-8034-B3A4AEB2ACA5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739FE2-C7BB-439D-8EFA-EB059A6AF0B6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r">
            <a:extLst>
              <a:ext uri="{FF2B5EF4-FFF2-40B4-BE49-F238E27FC236}">
                <a16:creationId xmlns:a16="http://schemas.microsoft.com/office/drawing/2014/main" id="{ECC95573-2971-40CA-8931-174ACDF3E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7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/>
          <a:p>
            <a:r>
              <a:rPr lang="en-US" sz="4800" b="1" i="0" u="none" strike="noStrike" baseline="0" dirty="0">
                <a:solidFill>
                  <a:schemeClr val="tx1"/>
                </a:solidFill>
              </a:rPr>
              <a:t>SILENT SUFFERERS - Part II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/>
          <a:p>
            <a:r>
              <a:rPr lang="en-CA" sz="3200" b="1" i="0" u="none" strike="noStrike" baseline="0" dirty="0">
                <a:solidFill>
                  <a:schemeClr val="tx1"/>
                </a:solidFill>
              </a:rPr>
              <a:t>Text: JOB 6:1-29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441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6" r="10597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E9ED41B5-F9B0-4DE1-8C59-A980468A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482A030-873A-4216-B6A6-C3348B9C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C61FC5-0742-43FC-937F-DFCABC9CDD4F}"/>
              </a:ext>
            </a:extLst>
          </p:cNvPr>
          <p:cNvSpPr txBox="1"/>
          <p:nvPr/>
        </p:nvSpPr>
        <p:spPr>
          <a:xfrm>
            <a:off x="7556905" y="0"/>
            <a:ext cx="4641315" cy="701730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3000" b="1" i="0" u="none" strike="noStrike" baseline="0" dirty="0"/>
              <a:t>B. In the Supernatural Realm</a:t>
            </a:r>
            <a:endParaRPr lang="en-US" sz="3000" b="0" i="0" u="none" strike="noStrike" baseline="0" dirty="0"/>
          </a:p>
          <a:p>
            <a:r>
              <a:rPr lang="en-US" sz="3000" b="0" i="1" u="none" strike="noStrike" baseline="0" dirty="0"/>
              <a:t>“He will wipe every tear from their eyes. There will be no more death or mourning or crying or pain, for the old order of things has passed away.” </a:t>
            </a:r>
          </a:p>
          <a:p>
            <a:pPr marR="21600"/>
            <a:r>
              <a:rPr lang="en-US" sz="3000" b="0" i="1" u="none" strike="noStrike" baseline="0" dirty="0"/>
              <a:t>5.  He who was seated on the throne said,</a:t>
            </a:r>
            <a:r>
              <a:rPr lang="en-US" sz="3000" b="0" i="1" u="sng" strike="noStrike" baseline="0" dirty="0"/>
              <a:t> ‘I am making everything new!</a:t>
            </a:r>
            <a:r>
              <a:rPr lang="en-US" sz="3000" b="0" i="1" u="none" strike="noStrike" baseline="0" dirty="0"/>
              <a:t>’ Then he said, ‘Write this down, for these words are trustworthy and true.’” </a:t>
            </a:r>
          </a:p>
          <a:p>
            <a:r>
              <a:rPr lang="en-CA" sz="3000" b="0" i="1" u="none" strike="noStrike" baseline="0" dirty="0"/>
              <a:t>			Revelation 21:4,5</a:t>
            </a:r>
          </a:p>
        </p:txBody>
      </p:sp>
    </p:spTree>
    <p:extLst>
      <p:ext uri="{BB962C8B-B14F-4D97-AF65-F5344CB8AC3E}">
        <p14:creationId xmlns:p14="http://schemas.microsoft.com/office/powerpoint/2010/main" val="25002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617" y="3901929"/>
            <a:ext cx="6368142" cy="1450757"/>
          </a:xfrm>
        </p:spPr>
        <p:txBody>
          <a:bodyPr>
            <a:normAutofit fontScale="90000"/>
          </a:bodyPr>
          <a:lstStyle/>
          <a:p>
            <a:r>
              <a:rPr lang="en-US" sz="4800" b="1" i="0" u="none" strike="noStrike" baseline="0" dirty="0">
                <a:solidFill>
                  <a:schemeClr val="tx1"/>
                </a:solidFill>
              </a:rPr>
              <a:t>How Can We Overcome Years of Abuse and Silent Suffering?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7" r="24712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92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7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I. BRING AN END TO IMPETUOUS SPEECH (Job 6:1-3)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83841-12D4-4EA9-AC9A-27301B53C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1862"/>
            <a:ext cx="6583680" cy="292321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R="21600"/>
            <a:r>
              <a:rPr lang="en-US" sz="4400" b="0" i="1" u="none" strike="noStrike" baseline="0" dirty="0">
                <a:solidFill>
                  <a:schemeClr val="tx1"/>
                </a:solidFill>
              </a:rPr>
              <a:t>“no wonder my words have been impetuous.”</a:t>
            </a:r>
          </a:p>
          <a:p>
            <a:r>
              <a:rPr lang="en-CA" sz="4400" b="0" i="1" u="none" strike="noStrike" baseline="0" dirty="0">
                <a:solidFill>
                  <a:schemeClr val="tx1"/>
                </a:solidFill>
              </a:rPr>
              <a:t>					Job 6:3b</a:t>
            </a:r>
            <a:endParaRPr lang="en-C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4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7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I. BRING AN END TO IMPETUOUS SPEECH (Job 6:1-3)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83841-12D4-4EA9-AC9A-27301B53C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0" y="1864611"/>
            <a:ext cx="11966920" cy="292321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3600" b="0" i="1" u="none" strike="noStrike" baseline="0" dirty="0">
                <a:solidFill>
                  <a:schemeClr val="tx1"/>
                </a:solidFill>
              </a:rPr>
              <a:t>“If anyone is never at fault in what he says, he is a perfect man, able to keep his whole body in check ...</a:t>
            </a:r>
          </a:p>
          <a:p>
            <a:pPr marR="21600"/>
            <a:r>
              <a:rPr lang="en-US" sz="3600" b="0" i="1" u="none" strike="noStrike" baseline="0" dirty="0">
                <a:solidFill>
                  <a:schemeClr val="tx1"/>
                </a:solidFill>
              </a:rPr>
              <a:t>8. no man can tame the tongue. It is a restless evil, full of deadly poison.” 					</a:t>
            </a:r>
            <a:r>
              <a:rPr lang="en-CA" sz="3600" b="0" i="1" u="none" strike="noStrike" baseline="0" dirty="0">
                <a:solidFill>
                  <a:schemeClr val="tx1"/>
                </a:solidFill>
              </a:rPr>
              <a:t>James 3:2,8</a:t>
            </a:r>
            <a:endParaRPr lang="en-US" sz="3600" b="0" i="1" u="none" strike="noStrike" baseline="0" dirty="0">
              <a:solidFill>
                <a:schemeClr val="tx1"/>
              </a:solidFill>
            </a:endParaRPr>
          </a:p>
          <a:p>
            <a:endParaRPr lang="en-CA" sz="3600" b="0" i="1" u="none" strike="noStrike" baseline="0" dirty="0">
              <a:solidFill>
                <a:schemeClr val="bg1"/>
              </a:solidFill>
            </a:endParaRPr>
          </a:p>
          <a:p>
            <a:pPr algn="r"/>
            <a:r>
              <a:rPr lang="en-CA" sz="3600" b="0" i="1" u="none" strike="noStrike" baseline="0" dirty="0">
                <a:solidFill>
                  <a:schemeClr val="bg1"/>
                </a:solidFill>
              </a:rPr>
              <a:t>James 3:2,8</a:t>
            </a:r>
          </a:p>
        </p:txBody>
      </p:sp>
    </p:spTree>
    <p:extLst>
      <p:ext uri="{BB962C8B-B14F-4D97-AF65-F5344CB8AC3E}">
        <p14:creationId xmlns:p14="http://schemas.microsoft.com/office/powerpoint/2010/main" val="3245948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60" y="647115"/>
            <a:ext cx="3659246" cy="341255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i="0" u="none" strike="noStrike" dirty="0">
                <a:solidFill>
                  <a:schemeClr val="tx1"/>
                </a:solidFill>
              </a:rPr>
              <a:t>II. BRING AN END TO INSECURE  REFRESHMENTS (Job 6:15-21)</a:t>
            </a:r>
            <a:br>
              <a:rPr lang="en-US" sz="1400" b="1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br>
              <a:rPr lang="en-US" sz="1400" b="1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4" r="13384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25DA03-6D5F-4034-B6EF-485954CD1E78}"/>
              </a:ext>
            </a:extLst>
          </p:cNvPr>
          <p:cNvSpPr txBox="1"/>
          <p:nvPr/>
        </p:nvSpPr>
        <p:spPr>
          <a:xfrm>
            <a:off x="4947668" y="411537"/>
            <a:ext cx="6916954" cy="59708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Intermittent Streams (Job 6:15-17)</a:t>
            </a:r>
            <a:br>
              <a:rPr kumimoji="0" lang="en-US" sz="14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14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0" i="1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“But my brothers are as </a:t>
            </a:r>
            <a:r>
              <a:rPr kumimoji="0" lang="en-US" sz="3200" b="0" i="1" u="sng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undependable as intermittent streams</a:t>
            </a:r>
            <a:r>
              <a:rPr kumimoji="0" lang="en-US" sz="3200" b="0" i="1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as the streams that overflow </a:t>
            </a:r>
            <a:br>
              <a:rPr kumimoji="0" lang="en-US" sz="3200" b="0" i="1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0" i="1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16. when darkened by thawing ice and swollen with melting snow, </a:t>
            </a:r>
            <a:br>
              <a:rPr kumimoji="0" lang="en-US" sz="3200" b="0" i="1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0" i="1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17. but that cease to flow in the dry season, and in the heat vanish from their channels.”			</a:t>
            </a:r>
            <a:br>
              <a:rPr kumimoji="0" lang="en-US" sz="3200" b="0" i="1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0" i="1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									Job 6:15-17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5316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60" y="647115"/>
            <a:ext cx="3659246" cy="341255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i="0" u="none" strike="noStrike" dirty="0">
                <a:solidFill>
                  <a:schemeClr val="tx1"/>
                </a:solidFill>
              </a:rPr>
              <a:t>II. BRING AN END TO INSECURE  REFRESHMENTS (Job 6:15-21)</a:t>
            </a:r>
            <a:br>
              <a:rPr lang="en-US" sz="1400" b="1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br>
              <a:rPr lang="en-US" sz="1400" b="1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4" r="13384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25DA03-6D5F-4034-B6EF-485954CD1E78}"/>
              </a:ext>
            </a:extLst>
          </p:cNvPr>
          <p:cNvSpPr txBox="1"/>
          <p:nvPr/>
        </p:nvSpPr>
        <p:spPr>
          <a:xfrm>
            <a:off x="4947668" y="411537"/>
            <a:ext cx="6916954" cy="3385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Intermittent Streams</a:t>
            </a:r>
            <a:br>
              <a:rPr kumimoji="0" lang="en-US" sz="14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14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0" i="1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“</a:t>
            </a:r>
            <a:r>
              <a:rPr lang="en-US" sz="3200" b="0" i="1" u="none" strike="noStrike" baseline="0" dirty="0"/>
              <a:t>Why is my pain unending and my wound grievous and incurable? </a:t>
            </a:r>
            <a:r>
              <a:rPr lang="en-US" sz="3200" b="0" i="1" u="sng" strike="noStrike" baseline="0" dirty="0"/>
              <a:t>Will you be to me like a deceptive brook, like a spring that fails.</a:t>
            </a:r>
            <a:r>
              <a:rPr lang="en-US" sz="3200" b="0" i="1" u="none" strike="noStrike" baseline="0" dirty="0"/>
              <a:t>”</a:t>
            </a:r>
          </a:p>
          <a:p>
            <a:pPr algn="r"/>
            <a:r>
              <a:rPr lang="en-CA" sz="3200" b="0" i="1" u="none" strike="noStrike" baseline="0" dirty="0"/>
              <a:t>Jeremiah 15:18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6358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60" y="647115"/>
            <a:ext cx="3659246" cy="341255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i="0" u="none" strike="noStrike" dirty="0">
                <a:solidFill>
                  <a:schemeClr val="tx1"/>
                </a:solidFill>
              </a:rPr>
              <a:t>II. BRING AN END TO INSECURE  REFRESHMENTS (Job 6:15-21)</a:t>
            </a:r>
            <a:br>
              <a:rPr lang="en-US" sz="1400" b="1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br>
              <a:rPr lang="en-US" sz="1400" b="1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4" r="13384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25DA03-6D5F-4034-B6EF-485954CD1E78}"/>
              </a:ext>
            </a:extLst>
          </p:cNvPr>
          <p:cNvSpPr txBox="1"/>
          <p:nvPr/>
        </p:nvSpPr>
        <p:spPr>
          <a:xfrm>
            <a:off x="4947668" y="411537"/>
            <a:ext cx="6916954" cy="62478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CA" sz="4000" b="1" i="0" u="none" strike="noStrike" baseline="0" dirty="0"/>
              <a:t>B. Disappointing Streams</a:t>
            </a:r>
          </a:p>
          <a:p>
            <a:r>
              <a:rPr lang="en-CA" sz="4000" b="1" i="0" u="none" strike="noStrike" baseline="0" dirty="0"/>
              <a:t>(Job 6:18-20)</a:t>
            </a:r>
            <a:br>
              <a:rPr kumimoji="0" lang="en-US" sz="14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3200" b="0" i="1" u="none" strike="noStrike" baseline="0" dirty="0"/>
              <a:t>“Caravans turn aside from their routes; they go up into the wasteland and perish. </a:t>
            </a:r>
          </a:p>
          <a:p>
            <a:pPr marR="21600"/>
            <a:r>
              <a:rPr lang="en-US" sz="3200" b="0" i="1" u="none" strike="noStrike" baseline="0" dirty="0"/>
              <a:t>19. The caravans of </a:t>
            </a:r>
            <a:r>
              <a:rPr lang="en-US" sz="3200" b="0" i="1" u="none" strike="noStrike" baseline="0" dirty="0" err="1"/>
              <a:t>Tema</a:t>
            </a:r>
            <a:r>
              <a:rPr lang="en-US" sz="3200" b="0" i="1" u="none" strike="noStrike" baseline="0" dirty="0"/>
              <a:t> look for water, the traveling merchants of Sheba look in hope. </a:t>
            </a:r>
          </a:p>
          <a:p>
            <a:pPr marR="21600"/>
            <a:r>
              <a:rPr lang="en-US" sz="3200" b="0" i="1" u="none" strike="noStrike" baseline="0" dirty="0"/>
              <a:t>20. They are distressed, because they had been confident; they arrive there, only to be disappointed.”</a:t>
            </a:r>
          </a:p>
          <a:p>
            <a:pPr algn="r"/>
            <a:r>
              <a:rPr lang="en-CA" sz="3200" b="0" i="1" u="none" strike="noStrike" baseline="0" dirty="0"/>
              <a:t>Job 6:18-20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674545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6" r="10597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E9ED41B5-F9B0-4DE1-8C59-A980468A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896" y="0"/>
            <a:ext cx="4373919" cy="21026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100" b="1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br>
              <a:rPr lang="en-US" sz="4100" b="1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br>
              <a:rPr lang="en-US" sz="4100" b="1" dirty="0">
                <a:solidFill>
                  <a:srgbClr val="FFFFFF"/>
                </a:solidFill>
              </a:rPr>
            </a:br>
            <a:r>
              <a:rPr lang="en-US" sz="4400" b="1" dirty="0"/>
              <a:t>III. BRING AN END TO RELENTLESS INJUSTICE (Job 6:29)</a:t>
            </a:r>
            <a:br>
              <a:rPr lang="en-US" sz="4100" dirty="0">
                <a:solidFill>
                  <a:srgbClr val="FFFFFF"/>
                </a:solidFill>
              </a:rPr>
            </a:b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482A030-873A-4216-B6A6-C3348B9C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C61FC5-0742-43FC-937F-DFCABC9CDD4F}"/>
              </a:ext>
            </a:extLst>
          </p:cNvPr>
          <p:cNvSpPr txBox="1"/>
          <p:nvPr/>
        </p:nvSpPr>
        <p:spPr>
          <a:xfrm>
            <a:off x="7750897" y="2105085"/>
            <a:ext cx="4447323" cy="45243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/>
              <a:t>A. In the Natural Realm</a:t>
            </a:r>
            <a:endParaRPr lang="en-US" sz="3600" b="0" i="0" u="none" strike="noStrike" baseline="0" dirty="0"/>
          </a:p>
          <a:p>
            <a:endParaRPr lang="en-CA" sz="3600" b="0" i="0" u="none" strike="noStrike" baseline="0" dirty="0"/>
          </a:p>
          <a:p>
            <a:pPr marR="21600"/>
            <a:r>
              <a:rPr lang="en-US" sz="3600" b="0" i="1" u="none" strike="noStrike" baseline="0" dirty="0"/>
              <a:t>“Relent, do not be unjust; reconsider,  for my integrity is at stake.”</a:t>
            </a:r>
          </a:p>
          <a:p>
            <a:r>
              <a:rPr lang="en-CA" sz="3600" b="0" i="1" u="none" strike="noStrike" baseline="0" dirty="0"/>
              <a:t>					Job 6:29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4632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6" r="10597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E9ED41B5-F9B0-4DE1-8C59-A980468A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914" y="0"/>
            <a:ext cx="4567926" cy="21025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100" b="1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br>
              <a:rPr lang="en-US" sz="4100" b="1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br>
              <a:rPr lang="en-US" sz="4100" b="1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r>
              <a:rPr lang="en-US" sz="4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III. BRING AN END TO RELENTLESS INJUSTICE (Job 6:29)</a:t>
            </a:r>
            <a:br>
              <a:rPr lang="en-US" sz="4100" dirty="0">
                <a:solidFill>
                  <a:srgbClr val="FFFFFF"/>
                </a:solidFill>
              </a:rPr>
            </a:b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482A030-873A-4216-B6A6-C3348B9C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C61FC5-0742-43FC-937F-DFCABC9CDD4F}"/>
              </a:ext>
            </a:extLst>
          </p:cNvPr>
          <p:cNvSpPr txBox="1"/>
          <p:nvPr/>
        </p:nvSpPr>
        <p:spPr>
          <a:xfrm>
            <a:off x="7685905" y="2442155"/>
            <a:ext cx="4447323" cy="39703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In the Supernatural Realm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it is commendable if a man bears up under the pain of unjust suffering because he is conscious of God.”</a:t>
            </a:r>
          </a:p>
          <a:p>
            <a:pPr marL="0" marR="2160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I Peter 2:19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67769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5550B3-F1C0-4D73-82FC-DDABEC8F095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226911E-AE6C-4963-864C-FEDEB2DC7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451C01-71EB-4236-9458-377C31D5C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 design</Template>
  <TotalTime>109</TotalTime>
  <Words>519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SILENT SUFFERERS - Part II</vt:lpstr>
      <vt:lpstr>How Can We Overcome Years of Abuse and Silent Suffering?</vt:lpstr>
      <vt:lpstr>I. BRING AN END TO IMPETUOUS SPEECH (Job 6:1-3)</vt:lpstr>
      <vt:lpstr>I. BRING AN END TO IMPETUOUS SPEECH (Job 6:1-3)</vt:lpstr>
      <vt:lpstr>II. BRING AN END TO INSECURE  REFRESHMENTS (Job 6:15-21)  </vt:lpstr>
      <vt:lpstr>II. BRING AN END TO INSECURE  REFRESHMENTS (Job 6:15-21)  </vt:lpstr>
      <vt:lpstr>II. BRING AN END TO INSECURE  REFRESHMENTS (Job 6:15-21)  </vt:lpstr>
      <vt:lpstr>   III. BRING AN END TO RELENTLESS INJUSTICE (Job 6:29) </vt:lpstr>
      <vt:lpstr>   III. BRING AN END TO RELENTLESS INJUSTICE (Job 6:29)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SUFFERERS - Part I</dc:title>
  <dc:creator>Fountaingate Christian</dc:creator>
  <cp:lastModifiedBy>Brad Montsion</cp:lastModifiedBy>
  <cp:revision>12</cp:revision>
  <dcterms:created xsi:type="dcterms:W3CDTF">2021-04-16T18:49:48Z</dcterms:created>
  <dcterms:modified xsi:type="dcterms:W3CDTF">2021-05-01T23:44:22Z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