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4"/>
  </p:sldMasterIdLst>
  <p:notesMasterIdLst>
    <p:notesMasterId r:id="rId21"/>
  </p:notesMasterIdLst>
  <p:sldIdLst>
    <p:sldId id="259" r:id="rId5"/>
    <p:sldId id="263" r:id="rId6"/>
    <p:sldId id="278" r:id="rId7"/>
    <p:sldId id="279" r:id="rId8"/>
    <p:sldId id="281" r:id="rId9"/>
    <p:sldId id="282" r:id="rId10"/>
    <p:sldId id="283" r:id="rId11"/>
    <p:sldId id="284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987B-6643-43AA-9B56-509B80CCD0F3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D42F3-CDD5-4B19-B3DB-7C5223465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C2F5248-46FB-4B21-86CC-193094DCEFA0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7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129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869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4455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488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612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12BF-6E7B-46F2-B83A-98982FB970F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9247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D1CC9A-5A1F-4B55-A065-BB4E65346D4D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81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FF9D0E3-2BD6-4254-82D0-8E1441667E33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3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CEC5-CE1B-4617-82D6-65BD0F5B07A5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9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1BD-7957-4CF3-8BCA-9A385F7F00A0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8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1E35-9E29-4BA2-8650-B8DF2FB8418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8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36BE-4641-4FC6-BB34-6A020DAA3E16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6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D2-0D2E-4C87-8168-ED920BF6FA52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1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52E-F5CF-4AEE-8E73-07BBAD90892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BE78-9AC4-4210-8A68-53918CCA97CC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4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09E-DD05-437F-9F41-BFC11A888A78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2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E312BF-6E7B-46F2-B83A-98982FB970FA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4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7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8420" y="1370143"/>
            <a:ext cx="6391270" cy="4157446"/>
          </a:xfrm>
        </p:spPr>
        <p:txBody>
          <a:bodyPr anchor="ctr">
            <a:normAutofit/>
          </a:bodyPr>
          <a:lstStyle/>
          <a:p>
            <a:r>
              <a:rPr lang="en-CA" sz="6600" b="1" i="0" u="none" strike="noStrike" baseline="0" dirty="0">
                <a:solidFill>
                  <a:schemeClr val="tx1"/>
                </a:solidFill>
              </a:rPr>
              <a:t>SOUND THE ALARM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38C4F-5ED7-4B74-B0C6-2DF6DC04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861" y="1370143"/>
            <a:ext cx="2913091" cy="4157446"/>
          </a:xfrm>
        </p:spPr>
        <p:txBody>
          <a:bodyPr anchor="ctr">
            <a:normAutofit/>
          </a:bodyPr>
          <a:lstStyle/>
          <a:p>
            <a:pPr algn="r"/>
            <a:r>
              <a:rPr lang="en-CA" sz="4000" b="1" i="0" u="none" strike="noStrike" baseline="0" dirty="0">
                <a:solidFill>
                  <a:schemeClr val="tx1"/>
                </a:solidFill>
              </a:rPr>
              <a:t>Text: Joel 2:1-11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624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D9464E-E5B9-40C0-B738-67C266F5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D7EA2-2557-4E49-9B59-9C028EF18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473746"/>
            <a:ext cx="4168684" cy="5902828"/>
          </a:xfrm>
          <a:prstGeom prst="rect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1175809"/>
            <a:ext cx="2887298" cy="45063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III. WHY ARE WE TO DO IT? - For the Day of the Lord is Coming/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Close at Hand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088" y="1052946"/>
            <a:ext cx="5879463" cy="4629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600" i="1" dirty="0"/>
              <a:t>“Multitudes, multitudes in the valley of decision! For the day of the LORD is near in the valley of decision.”</a:t>
            </a:r>
          </a:p>
          <a:p>
            <a:pPr marL="0" indent="0">
              <a:buNone/>
            </a:pPr>
            <a:r>
              <a:rPr lang="en-CA" sz="3600" i="1" dirty="0"/>
              <a:t>								Joel 3:14</a:t>
            </a:r>
            <a:endParaRPr lang="en-CA" sz="36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40" y="473747"/>
            <a:ext cx="685800" cy="59028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4030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D9464E-E5B9-40C0-B738-67C266F5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D7EA2-2557-4E49-9B59-9C028EF18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473746"/>
            <a:ext cx="4168684" cy="5902828"/>
          </a:xfrm>
          <a:prstGeom prst="rect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1175809"/>
            <a:ext cx="2887298" cy="45063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III. WHY ARE WE TO DO IT? - For the Day of the Lord is Coming/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Close at Hand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088" y="1052946"/>
            <a:ext cx="5879463" cy="4629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600" i="1" dirty="0"/>
              <a:t>“a day of darkness and gloom and day of clouds and blackness.”</a:t>
            </a:r>
            <a:endParaRPr lang="en-CA" sz="3600" dirty="0"/>
          </a:p>
          <a:p>
            <a:pPr marL="0" indent="0">
              <a:buNone/>
            </a:pPr>
            <a:r>
              <a:rPr lang="en-CA" sz="3600" i="1" dirty="0"/>
              <a:t>								Joel 2:2</a:t>
            </a:r>
            <a:endParaRPr lang="en-CA" sz="36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40" y="473747"/>
            <a:ext cx="685800" cy="59028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1673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D9464E-E5B9-40C0-B738-67C266F5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D7EA2-2557-4E49-9B59-9C028EF18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473746"/>
            <a:ext cx="4168684" cy="5902828"/>
          </a:xfrm>
          <a:prstGeom prst="rect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1175809"/>
            <a:ext cx="2887298" cy="45063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III. WHY ARE WE TO DO IT? - For the Day of the Lord is Coming/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Close at Hand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088" y="1052946"/>
            <a:ext cx="5879463" cy="4629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600" i="1" dirty="0"/>
              <a:t>“Woe to you who long for </a:t>
            </a:r>
            <a:r>
              <a:rPr lang="en-CA" sz="3600" b="1" i="1" u="sng" dirty="0"/>
              <a:t>the day of the LORD</a:t>
            </a:r>
            <a:r>
              <a:rPr lang="en-CA" sz="3600" i="1" u="sng" dirty="0"/>
              <a:t>!</a:t>
            </a:r>
            <a:r>
              <a:rPr lang="en-CA" sz="3600" i="1" dirty="0"/>
              <a:t> Why do you long for </a:t>
            </a:r>
            <a:r>
              <a:rPr lang="en-CA" sz="3600" b="1" i="1" u="sng" dirty="0"/>
              <a:t>the day of the LORD?</a:t>
            </a:r>
            <a:r>
              <a:rPr lang="en-CA" sz="3600" i="1" dirty="0"/>
              <a:t> That day will be darkness not light.”</a:t>
            </a:r>
          </a:p>
          <a:p>
            <a:pPr marL="0" indent="0">
              <a:buNone/>
            </a:pPr>
            <a:r>
              <a:rPr lang="en-CA" sz="3600" i="1" dirty="0"/>
              <a:t>							Amos 5:18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40" y="473747"/>
            <a:ext cx="685800" cy="59028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1951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D9464E-E5B9-40C0-B738-67C266F5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D7EA2-2557-4E49-9B59-9C028EF18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473746"/>
            <a:ext cx="4168684" cy="5902828"/>
          </a:xfrm>
          <a:prstGeom prst="rect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1175809"/>
            <a:ext cx="2887298" cy="45063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III. WHY ARE WE TO DO IT? - For the Day of the Lord is Coming/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Close at Hand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088" y="1052946"/>
            <a:ext cx="5879463" cy="46292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3200" i="1" dirty="0"/>
              <a:t>“Gather together, gather together, O shameful nation,</a:t>
            </a:r>
          </a:p>
          <a:p>
            <a:pPr marL="0" indent="0">
              <a:buNone/>
            </a:pPr>
            <a:r>
              <a:rPr lang="en-CA" sz="3200" i="1" dirty="0"/>
              <a:t>2. </a:t>
            </a:r>
            <a:r>
              <a:rPr lang="en-CA" sz="3200" b="1" i="1" u="sng" dirty="0"/>
              <a:t>Before</a:t>
            </a:r>
            <a:r>
              <a:rPr lang="en-CA" sz="3200" i="1" dirty="0"/>
              <a:t> the appointed time arrives and that day sweeps on like chaff, </a:t>
            </a:r>
            <a:r>
              <a:rPr lang="en-CA" sz="3200" b="1" i="1" u="sng" dirty="0"/>
              <a:t>before</a:t>
            </a:r>
            <a:r>
              <a:rPr lang="en-CA" sz="3200" i="1" dirty="0"/>
              <a:t> the fierce anger of the LORD comes upon you,</a:t>
            </a:r>
            <a:r>
              <a:rPr lang="en-CA" sz="3200" i="1" u="sng" dirty="0"/>
              <a:t> </a:t>
            </a:r>
            <a:r>
              <a:rPr lang="en-CA" sz="3200" b="1" i="1" u="sng" dirty="0"/>
              <a:t>before the day of the LORD’s wrath comes on you</a:t>
            </a:r>
            <a:r>
              <a:rPr lang="en-CA" sz="3200" i="1" u="sng" dirty="0"/>
              <a:t>.</a:t>
            </a:r>
            <a:endParaRPr lang="en-CA" sz="3200" i="1" dirty="0"/>
          </a:p>
          <a:p>
            <a:pPr marL="0" indent="0">
              <a:buNone/>
            </a:pPr>
            <a:r>
              <a:rPr lang="en-CA" sz="3200" i="1" dirty="0"/>
              <a:t>					Zephaniah 2:1-2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40" y="473747"/>
            <a:ext cx="685800" cy="59028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9619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D9464E-E5B9-40C0-B738-67C266F5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D7EA2-2557-4E49-9B59-9C028EF18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473746"/>
            <a:ext cx="4168684" cy="5902828"/>
          </a:xfrm>
          <a:prstGeom prst="rect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1175809"/>
            <a:ext cx="2887298" cy="45063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III. WHY ARE WE TO DO IT? - For the Day of the Lord is Coming/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Close at Hand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088" y="1052946"/>
            <a:ext cx="5960894" cy="46292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3600" i="1" dirty="0"/>
              <a:t>“Seek the LORD, all you humble of the land, you who do what he commands. Seek righteousness, seek humility; </a:t>
            </a:r>
            <a:r>
              <a:rPr lang="en-CA" sz="3600" b="1" i="1" dirty="0"/>
              <a:t>perhaps</a:t>
            </a:r>
            <a:r>
              <a:rPr lang="en-CA" sz="3600" i="1" dirty="0"/>
              <a:t> you will be </a:t>
            </a:r>
            <a:r>
              <a:rPr lang="en-CA" sz="3600" b="1" i="1" dirty="0"/>
              <a:t>sheltered</a:t>
            </a:r>
            <a:r>
              <a:rPr lang="en-CA" sz="3600" b="1" i="1" u="sng" dirty="0"/>
              <a:t> on the day of the LORD’s anger.</a:t>
            </a:r>
            <a:r>
              <a:rPr lang="en-CA" sz="3600" b="1" i="1" dirty="0"/>
              <a:t>”</a:t>
            </a:r>
            <a:endParaRPr lang="en-CA" sz="3600" i="1" dirty="0"/>
          </a:p>
          <a:p>
            <a:pPr marL="0" indent="0">
              <a:buNone/>
            </a:pPr>
            <a:r>
              <a:rPr lang="en-CA" sz="3600" i="1" dirty="0"/>
              <a:t>					Zephaniah 2:3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40" y="473747"/>
            <a:ext cx="685800" cy="59028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5688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D9464E-E5B9-40C0-B738-67C266F5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D7EA2-2557-4E49-9B59-9C028EF18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473746"/>
            <a:ext cx="4168684" cy="5902828"/>
          </a:xfrm>
          <a:prstGeom prst="rect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1175809"/>
            <a:ext cx="2887298" cy="45063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III. WHY ARE WE TO DO IT? - For the Day of the Lord is Coming/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Close at Hand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088" y="1052946"/>
            <a:ext cx="5960894" cy="46292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3600" i="1" u="sng" dirty="0"/>
              <a:t>“</a:t>
            </a:r>
            <a:r>
              <a:rPr lang="en-CA" sz="3600" b="1" i="1" u="sng" dirty="0"/>
              <a:t>The LORD Almighty has a day in store</a:t>
            </a:r>
            <a:r>
              <a:rPr lang="en-CA" sz="3600" i="1" dirty="0"/>
              <a:t> for all the proud and lofty, for all that is exalted </a:t>
            </a:r>
            <a:r>
              <a:rPr lang="en-CA" sz="3600" b="1" i="1" dirty="0"/>
              <a:t>(and they will be humbled).</a:t>
            </a:r>
          </a:p>
          <a:p>
            <a:pPr marL="0" indent="0">
              <a:buNone/>
            </a:pPr>
            <a:r>
              <a:rPr lang="en-CA" sz="3600" i="1" dirty="0"/>
              <a:t>							Isaiah 2:12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40" y="473747"/>
            <a:ext cx="685800" cy="59028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5499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D9464E-E5B9-40C0-B738-67C266F5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D7EA2-2557-4E49-9B59-9C028EF18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473746"/>
            <a:ext cx="4168684" cy="5902828"/>
          </a:xfrm>
          <a:prstGeom prst="rect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1175809"/>
            <a:ext cx="2887298" cy="45063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III. WHY ARE WE TO DO IT? - For the Day of the Lord is Coming/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Close at Hand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088" y="1052946"/>
            <a:ext cx="5960894" cy="462924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CA" sz="3600" b="1" dirty="0"/>
              <a:t>Is There a Peril on the Horizon That Needs to Be Clearly Addressed?</a:t>
            </a:r>
          </a:p>
          <a:p>
            <a:pPr marL="0" indent="0" algn="ctr">
              <a:buNone/>
            </a:pPr>
            <a:endParaRPr lang="en-CA" sz="3600" b="1" i="1" dirty="0"/>
          </a:p>
          <a:p>
            <a:pPr marL="0" indent="0" algn="ctr">
              <a:buNone/>
            </a:pPr>
            <a:r>
              <a:rPr lang="en-CA" sz="3600" b="1" dirty="0"/>
              <a:t>Are YOU ready to meet the Lord?</a:t>
            </a:r>
            <a:endParaRPr lang="en-CA" sz="3600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40" y="473747"/>
            <a:ext cx="685800" cy="59028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8218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b="1" i="0" u="none" strike="noStrike" baseline="0" dirty="0"/>
              <a:t>I. WHAT ARE WE TO DO? - Blow the Trumpet/Sound the Alarm (Joel 2:1a)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2547686"/>
            <a:ext cx="7796540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i="1" dirty="0"/>
              <a:t>“</a:t>
            </a:r>
            <a:r>
              <a:rPr lang="en-CA" sz="3600" i="1" u="sng" dirty="0"/>
              <a:t>I appointed a watchman over you</a:t>
            </a:r>
            <a:r>
              <a:rPr lang="en-CA" sz="3600" i="1" dirty="0"/>
              <a:t> and said, </a:t>
            </a:r>
            <a:r>
              <a:rPr lang="en-CA" sz="3600" i="1" u="sng" dirty="0"/>
              <a:t>‘Listen to the sound of the trumpet!</a:t>
            </a:r>
            <a:r>
              <a:rPr lang="en-CA" sz="3600" i="1" dirty="0"/>
              <a:t>’  But you said, ‘We will not listen.’”</a:t>
            </a:r>
          </a:p>
          <a:p>
            <a:pPr marL="0" indent="0">
              <a:buNone/>
            </a:pPr>
            <a:r>
              <a:rPr lang="en-CA" sz="3600" i="1" dirty="0"/>
              <a:t>									Jeremiah 6:17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96426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b="1" i="0" u="none" strike="noStrike" baseline="0" dirty="0"/>
              <a:t>I. WHAT ARE WE TO DO? - Blow the Trumpet/Sound the Alarm (Joel 2:1a)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2547686"/>
            <a:ext cx="7796540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i="1" u="sng" dirty="0"/>
              <a:t>“Set the trumpet to thy mouth.</a:t>
            </a:r>
            <a:r>
              <a:rPr lang="en-CA" sz="3600" i="1" dirty="0"/>
              <a:t>  He shall come as an eagle against the house of the LORD, because they have transgressed my covenant and trespassed against my law.”</a:t>
            </a:r>
          </a:p>
          <a:p>
            <a:pPr marL="0" indent="0">
              <a:buNone/>
            </a:pPr>
            <a:r>
              <a:rPr lang="en-CA" sz="3600" i="1" dirty="0"/>
              <a:t>									Hosea 8:1 KJV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347730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b="1" i="0" u="none" strike="noStrike" baseline="0" dirty="0"/>
              <a:t>I. WHAT ARE WE TO DO? - Blow the Trumpet/Sound the Alarm (Joel 2:1a)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18" y="2547686"/>
            <a:ext cx="11323782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i="1" dirty="0"/>
              <a:t>“The word of the LORD came to me:</a:t>
            </a:r>
          </a:p>
          <a:p>
            <a:pPr marL="0" indent="0">
              <a:buNone/>
            </a:pPr>
            <a:r>
              <a:rPr lang="en-CA" sz="3600" i="1" dirty="0"/>
              <a:t>2.  Son of man, speak to your countrymen and say to them: ‘When I bring the sword against the land, and the people of the land choose one of their men</a:t>
            </a:r>
            <a:r>
              <a:rPr lang="en-CA" sz="3600" b="1" i="1" dirty="0"/>
              <a:t> </a:t>
            </a:r>
            <a:r>
              <a:rPr lang="en-CA" sz="3600" b="1" i="1" u="sng" dirty="0"/>
              <a:t>and make him their watchman</a:t>
            </a:r>
            <a:r>
              <a:rPr lang="en-CA" sz="3600" i="1" u="sng" dirty="0"/>
              <a:t>,</a:t>
            </a:r>
            <a:endParaRPr lang="en-CA" sz="3600" i="1" dirty="0"/>
          </a:p>
          <a:p>
            <a:pPr marL="0" indent="0">
              <a:buNone/>
            </a:pPr>
            <a:r>
              <a:rPr lang="en-CA" sz="3600" i="1" dirty="0"/>
              <a:t>																	Ezekiel 33:1–2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5769395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92" y="639184"/>
            <a:ext cx="9370970" cy="1077229"/>
          </a:xfrm>
        </p:spPr>
        <p:txBody>
          <a:bodyPr>
            <a:noAutofit/>
          </a:bodyPr>
          <a:lstStyle/>
          <a:p>
            <a:pPr algn="l"/>
            <a:r>
              <a:rPr lang="en-CA" b="1" i="0" u="none" strike="noStrike" baseline="0" dirty="0"/>
              <a:t>I. WHAT ARE WE TO DO? - Blow the Trumpet/Sound the Alarm (Joel 2:1a)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18" y="2547686"/>
            <a:ext cx="11323782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i="1" dirty="0"/>
              <a:t>3.  And he sees the sword coming against the land </a:t>
            </a:r>
            <a:r>
              <a:rPr lang="en-CA" sz="3600" b="1" i="1" u="sng" dirty="0"/>
              <a:t>and blows the trumpet to warn the people,</a:t>
            </a:r>
            <a:endParaRPr lang="en-CA" sz="3600" i="1" dirty="0"/>
          </a:p>
          <a:p>
            <a:pPr marL="0" indent="0">
              <a:buNone/>
            </a:pPr>
            <a:r>
              <a:rPr lang="en-CA" sz="3600" i="1" dirty="0"/>
              <a:t>4.  Then if anyone hears the trumpet but does not take warning and the sword comes and takes his life, his blood will be on his own head.”</a:t>
            </a:r>
          </a:p>
          <a:p>
            <a:pPr marL="0" indent="0">
              <a:buNone/>
            </a:pPr>
            <a:r>
              <a:rPr lang="en-CA" sz="3600" i="1" dirty="0"/>
              <a:t>																	Ezekiel 33:3–4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274434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CA" b="1" i="0" u="none" strike="noStrike" baseline="0" dirty="0"/>
              <a:t>II. WHERE ARE WE TO DO IT? - On My Holy Hill [Mountain] (Joel 2:1b)</a:t>
            </a:r>
            <a:endParaRPr lang="en-US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478588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600" i="1" dirty="0"/>
              <a:t>“When a trumpet sounds in a city, do not the people tremble?  When disaster comes to a city, has not the Lord caused it?”</a:t>
            </a:r>
          </a:p>
          <a:p>
            <a:pPr marL="0" indent="0">
              <a:buNone/>
            </a:pPr>
            <a:r>
              <a:rPr lang="en-CA" sz="3600" i="1" dirty="0"/>
              <a:t>									Amos 3:6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212748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CA" b="1" i="0" u="none" strike="noStrike" baseline="0" dirty="0"/>
              <a:t>II. WHERE ARE WE TO DO IT? - On My Holy Hill [Mountain] (Joel 2:1b)</a:t>
            </a:r>
            <a:endParaRPr lang="en-US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478588" cy="595432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3600" i="1" dirty="0"/>
              <a:t>“For it is time for judgment to begin with the family of God; and if it begins with us, what will the outcome be for those who do not obey the gospel of God?</a:t>
            </a:r>
          </a:p>
          <a:p>
            <a:pPr marL="0" indent="0">
              <a:buNone/>
            </a:pPr>
            <a:r>
              <a:rPr lang="en-CA" sz="3600" i="1" dirty="0"/>
              <a:t>18. And, ‘</a:t>
            </a:r>
            <a:r>
              <a:rPr lang="en-CA" sz="3600" b="1" i="1" dirty="0"/>
              <a:t>If it is hard for the righteous to be saved, what will become of the ungodly and the sinner?’”</a:t>
            </a:r>
            <a:endParaRPr lang="en-CA" sz="3600" i="1" dirty="0"/>
          </a:p>
          <a:p>
            <a:pPr marL="0" indent="0">
              <a:buNone/>
            </a:pPr>
            <a:r>
              <a:rPr lang="en-CA" sz="3600" i="1" dirty="0"/>
              <a:t>							I Peter 4:17,18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740178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CA" b="1" i="0" u="none" strike="noStrike" baseline="0" dirty="0"/>
              <a:t>II. WHERE ARE WE TO DO IT? - On My Holy Hill [Mountain] (Joel 2:1b)</a:t>
            </a:r>
            <a:endParaRPr lang="en-US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478588" cy="5954325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sz="3200" b="1" dirty="0"/>
              <a:t>I AM THINE O LORD</a:t>
            </a:r>
            <a:endParaRPr lang="en-CA" sz="3200" dirty="0"/>
          </a:p>
          <a:p>
            <a:pPr algn="ctr"/>
            <a:endParaRPr lang="en-CA" sz="3200" dirty="0"/>
          </a:p>
          <a:p>
            <a:pPr marL="0" indent="0" algn="ctr">
              <a:buNone/>
            </a:pPr>
            <a:r>
              <a:rPr lang="en-CA" sz="3200" dirty="0"/>
              <a:t>DRAW ME NEARER, NEARER, NEARER  BLESSED LORD</a:t>
            </a:r>
          </a:p>
          <a:p>
            <a:pPr marL="0" indent="0" algn="ctr">
              <a:buNone/>
            </a:pPr>
            <a:r>
              <a:rPr lang="en-CA" sz="3200" dirty="0"/>
              <a:t>TO THE CROSS </a:t>
            </a:r>
          </a:p>
          <a:p>
            <a:pPr marL="0" indent="0" algn="ctr">
              <a:buNone/>
            </a:pPr>
            <a:r>
              <a:rPr lang="en-CA" sz="3200" dirty="0"/>
              <a:t>WHERE THOU HAST DIED</a:t>
            </a:r>
          </a:p>
          <a:p>
            <a:pPr marL="0" indent="0" algn="ctr">
              <a:buNone/>
            </a:pPr>
            <a:r>
              <a:rPr lang="en-CA" sz="3200" dirty="0"/>
              <a:t>DRAW ME NEARER, NEARER, NEARER BLESSED LORD</a:t>
            </a:r>
          </a:p>
          <a:p>
            <a:pPr marL="0" indent="0" algn="ctr">
              <a:buNone/>
            </a:pPr>
            <a:r>
              <a:rPr lang="en-CA" sz="3200" dirty="0"/>
              <a:t>TO THY PRECIOUS BLEEDING SIDE</a:t>
            </a:r>
          </a:p>
          <a:p>
            <a:pPr algn="ctr"/>
            <a:endParaRPr lang="en-CA" dirty="0"/>
          </a:p>
          <a:p>
            <a:pPr marL="0" indent="0" algn="ctr">
              <a:buNone/>
            </a:pPr>
            <a:r>
              <a:rPr lang="en-CA" sz="1000" dirty="0"/>
              <a:t>By Crosby, Fanny J. / </a:t>
            </a:r>
            <a:r>
              <a:rPr lang="en-CA" sz="1000" dirty="0" err="1"/>
              <a:t>Doane</a:t>
            </a:r>
            <a:r>
              <a:rPr lang="en-CA" sz="1000" dirty="0"/>
              <a:t>, William H.</a:t>
            </a:r>
          </a:p>
          <a:p>
            <a:pPr marL="0" indent="0" algn="ctr">
              <a:buNone/>
            </a:pPr>
            <a:r>
              <a:rPr lang="en-CA" sz="1000" dirty="0"/>
              <a:t>© Public Domain </a:t>
            </a:r>
          </a:p>
          <a:p>
            <a:pPr marL="0" indent="0" algn="ctr">
              <a:buNone/>
            </a:pPr>
            <a:r>
              <a:rPr lang="en-CA" sz="1000" dirty="0"/>
              <a:t>CCLI # 25424 </a:t>
            </a:r>
          </a:p>
          <a:p>
            <a:pPr marL="0" indent="0" algn="ctr">
              <a:buNone/>
            </a:pPr>
            <a:r>
              <a:rPr lang="en-CA" sz="1000" dirty="0"/>
              <a:t>License # 535907</a:t>
            </a:r>
          </a:p>
        </p:txBody>
      </p:sp>
    </p:spTree>
    <p:extLst>
      <p:ext uri="{BB962C8B-B14F-4D97-AF65-F5344CB8AC3E}">
        <p14:creationId xmlns:p14="http://schemas.microsoft.com/office/powerpoint/2010/main" val="28666555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D9464E-E5B9-40C0-B738-67C266F5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D7EA2-2557-4E49-9B59-9C028EF18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473746"/>
            <a:ext cx="4168684" cy="5902828"/>
          </a:xfrm>
          <a:prstGeom prst="rect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1175809"/>
            <a:ext cx="2887298" cy="45063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CA" b="1" i="0" u="none" strike="noStrike" baseline="0" dirty="0">
                <a:solidFill>
                  <a:schemeClr val="tx1"/>
                </a:solidFill>
              </a:rPr>
              <a:t>III. WHY ARE WE TO DO IT? - For the Day of the Lord is Coming/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Close at Hand</a:t>
            </a:r>
            <a:br>
              <a:rPr lang="en-CA" b="1" i="0" u="none" strike="noStrike" baseline="0" dirty="0">
                <a:solidFill>
                  <a:schemeClr val="tx1"/>
                </a:solidFill>
              </a:rPr>
            </a:br>
            <a:r>
              <a:rPr lang="en-CA" b="1" i="0" u="none" strike="noStrike" baseline="0" dirty="0">
                <a:solidFill>
                  <a:schemeClr val="tx1"/>
                </a:solidFill>
              </a:rPr>
              <a:t>(Joel 2:1c)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43EC-38F3-4B4F-B850-87C5F427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088" y="1052946"/>
            <a:ext cx="5879463" cy="4629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600" i="1" dirty="0"/>
              <a:t>“The sun will be turned to darkness and the moon to blood </a:t>
            </a:r>
            <a:r>
              <a:rPr lang="en-CA" sz="3600" b="1" i="1" u="sng" dirty="0"/>
              <a:t>before</a:t>
            </a:r>
            <a:r>
              <a:rPr lang="en-CA" sz="3600" i="1" dirty="0"/>
              <a:t> the coming of the great and dreadful day of the LORD.”</a:t>
            </a:r>
          </a:p>
          <a:p>
            <a:pPr marL="0" indent="0">
              <a:buNone/>
            </a:pPr>
            <a:r>
              <a:rPr lang="en-CA" sz="3600" i="1" dirty="0"/>
              <a:t>								Joel 2:31</a:t>
            </a:r>
            <a:endParaRPr lang="en-CA" sz="36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40" y="473747"/>
            <a:ext cx="685800" cy="59028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8530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38766F-4A4C-4A97-A586-D473DB73896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192</TotalTime>
  <Words>1064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Ion Boardroom</vt:lpstr>
      <vt:lpstr>SOUND THE ALARM</vt:lpstr>
      <vt:lpstr>I. WHAT ARE WE TO DO? - Blow the Trumpet/Sound the Alarm (Joel 2:1a)</vt:lpstr>
      <vt:lpstr>I. WHAT ARE WE TO DO? - Blow the Trumpet/Sound the Alarm (Joel 2:1a)</vt:lpstr>
      <vt:lpstr>I. WHAT ARE WE TO DO? - Blow the Trumpet/Sound the Alarm (Joel 2:1a)</vt:lpstr>
      <vt:lpstr>I. WHAT ARE WE TO DO? - Blow the Trumpet/Sound the Alarm (Joel 2:1a)</vt:lpstr>
      <vt:lpstr>II. WHERE ARE WE TO DO IT? - On My Holy Hill [Mountain] (Joel 2:1b)</vt:lpstr>
      <vt:lpstr>II. WHERE ARE WE TO DO IT? - On My Holy Hill [Mountain] (Joel 2:1b)</vt:lpstr>
      <vt:lpstr>II. WHERE ARE WE TO DO IT? - On My Holy Hill [Mountain] (Joel 2:1b)</vt:lpstr>
      <vt:lpstr>III. WHY ARE WE TO DO IT? - For the Day of the Lord is Coming/ Close at Hand (Joel 2:1c)</vt:lpstr>
      <vt:lpstr>III. WHY ARE WE TO DO IT? - For the Day of the Lord is Coming/ Close at Hand (Joel 2:1c)</vt:lpstr>
      <vt:lpstr>III. WHY ARE WE TO DO IT? - For the Day of the Lord is Coming/ Close at Hand (Joel 2:1c)</vt:lpstr>
      <vt:lpstr>III. WHY ARE WE TO DO IT? - For the Day of the Lord is Coming/ Close at Hand (Joel 2:1c)</vt:lpstr>
      <vt:lpstr>III. WHY ARE WE TO DO IT? - For the Day of the Lord is Coming/ Close at Hand (Joel 2:1c)</vt:lpstr>
      <vt:lpstr>III. WHY ARE WE TO DO IT? - For the Day of the Lord is Coming/ Close at Hand (Joel 2:1c)</vt:lpstr>
      <vt:lpstr>III. WHY ARE WE TO DO IT? - For the Day of the Lord is Coming/ Close at Hand (Joel 2:1c)</vt:lpstr>
      <vt:lpstr>III. WHY ARE WE TO DO IT? - For the Day of the Lord is Coming/ Close at Hand (Joel 2:1c)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MOURNING AND PRAYER</dc:title>
  <dc:creator>Fountaingate Christian</dc:creator>
  <cp:lastModifiedBy>Fountaingate Christian</cp:lastModifiedBy>
  <cp:revision>27</cp:revision>
  <dcterms:created xsi:type="dcterms:W3CDTF">2022-01-22T23:20:23Z</dcterms:created>
  <dcterms:modified xsi:type="dcterms:W3CDTF">2022-02-11T22:13:55Z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