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F679-2128-40A7-3269-212870C4D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DD27B-ECD8-A0D2-4C2F-DAA3EB892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70695-E2AB-2AD2-18AF-55B991915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9F7FC-EAA8-62D4-08F0-34B3E781C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E5C13-24F1-5F44-9156-F0717B8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11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DBDD-C89B-FC92-4FBE-A411D0C5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09E46-FCCE-279A-BCD5-41B5DD580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09F12-AF61-A1A2-02B7-02137969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B1D3F-9689-AA7F-2BBB-9277F7F9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FBE9B-D9E5-A32B-781D-F8EBEBD2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51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D7D5B7-E310-39EF-5D0D-454076762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E6EF7-D746-8815-040E-FD8E31147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F5C92-12C8-C1F9-E90A-89944929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7B377-2339-FB95-0F4D-9AF43312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0567-C971-3675-2D2E-95661A32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02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1E724-F7CD-C7D7-0A52-1DDD223F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51A8F-B7F5-067B-B6C5-E563BFAB7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CAACD-87E8-0644-0709-5D22CC592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DABD8-797C-D442-7C9E-1CBAD087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2F21C-16C2-202C-C9EB-98F64BE9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74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CC964-AFC4-428D-67C5-3357DBC8F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F6888-7FE0-9B6F-46A7-D65E64BD8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446DC-5137-15FD-854F-8DC74E23E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F6E17-2C98-2434-322F-6199BF6AD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31B33-43D5-4ECF-3749-5B01360E0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28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5E16A-F000-54AA-6081-1886142EC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9FC67-55C1-3832-DAFF-1CF53D840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42363-08B3-3544-D22A-F463AAA5F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A5BB8-A464-A379-4C03-AB7A6312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7A355-4D3D-7F65-DFAB-B0D19246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C6D5E-F4FC-9AF2-4553-FA9C508A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065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80F4D-46FC-5D4F-5FE8-B0203AAF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CBC18-27B7-D32F-FB90-FB92BA985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8C209-5B52-01A9-E61F-90935DD26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1FA185-5114-90EC-959F-BBA2ECFE4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D436D-ABF9-F347-94E7-93BF46AA8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6643E5-B5FA-1AC9-494A-3A9228A5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ABA307-3221-0C15-802C-67CF45E7C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53A0D-7DA7-D6B9-8D4C-F6B650CD0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79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AEE8D-9F88-5AEC-CE19-AD6F68B0B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78368-F8C6-CB3B-9082-64EF73E0E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DD885-D305-7165-B3D3-31DCBBDD0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E854D-655F-DF1E-659B-EC42076E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99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7FD357-9780-552E-7E10-AC134B42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0C8E6C-134F-0646-C6DC-F5D5E66F5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63073-7B52-4AE1-01FD-5A2C978A2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228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3E2B-CF5A-A8B5-C4E8-D0B9953B9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19423-FF9C-BF30-5241-DF848BE27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4B03F-EC44-A3BC-25A3-A79C809DC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541AA-6A15-5FDF-3A55-3A6F6C0B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79FE7-F6A4-75A9-B7C7-348A5C0A3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7FA9D-3E14-C1C2-F5B8-B8A64052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49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926C-7472-355F-E4EF-A198233F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3085C5-C39B-ADB4-2393-E4533B447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B180F-DDA2-A934-1A20-AFCEC9812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A8E92-A438-CF77-42CD-C55DE4AF3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6265A-ECED-E7CF-D1DD-4EA135BD2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84727-FF8D-19FD-841C-2321C7EA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1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914A5E-C1B2-E685-1DBA-3007FB1C9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8B23A-C0C7-0F9E-0EFF-1E933C97A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71686-379D-3C82-359A-902FC1ADC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B200-6E98-4EB8-BDC5-6A1E4EDA7A44}" type="datetimeFigureOut">
              <a:rPr lang="en-CA" smtClean="0"/>
              <a:t>2023-02-10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3FADA-09AC-687E-24A1-9F5AFB6B3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C4869-BCAA-E123-FF9D-BBBB44609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C031A-9358-471F-8FF3-6A5DE3375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001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6E4C3D1-57F3-F56E-3FE0-0AE4ADBF2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8" b="1845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1502D4-71DC-FB9B-B8E5-470DEEFA7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CA" b="1" i="0" u="none" strike="noStrike" baseline="0">
                <a:solidFill>
                  <a:srgbClr val="FFFFFF"/>
                </a:solidFill>
              </a:rPr>
              <a:t>THE BOOK OF JOB</a:t>
            </a:r>
            <a:br>
              <a:rPr lang="en-CA" b="1" i="0" u="none" strike="noStrike" baseline="0">
                <a:solidFill>
                  <a:srgbClr val="FFFFFF"/>
                </a:solidFill>
              </a:rPr>
            </a:br>
            <a:r>
              <a:rPr lang="en-CA" b="1" i="0" u="none" strike="noStrike" baseline="0">
                <a:solidFill>
                  <a:srgbClr val="FFFFFF"/>
                </a:solidFill>
              </a:rPr>
              <a:t>“SYMpathetic Comforters”</a:t>
            </a:r>
            <a:br>
              <a:rPr lang="en-CA" b="1" i="0" u="none" strike="noStrike" baseline="0">
                <a:solidFill>
                  <a:srgbClr val="FFFFFF"/>
                </a:solidFill>
              </a:rPr>
            </a:br>
            <a:endParaRPr lang="en-CA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F2686-92E7-B78E-11D8-2238C3910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CA" sz="4400" b="1" dirty="0">
                <a:solidFill>
                  <a:srgbClr val="FFFFFF"/>
                </a:solidFill>
              </a:rPr>
              <a:t>Text: Job 2:11-13</a:t>
            </a:r>
            <a:endParaRPr lang="en-CA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051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502D4-71DC-FB9B-B8E5-470DEEFA7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265413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en-CA" sz="50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THEY SAT ON THE GROUND (Job 2:13)</a:t>
            </a:r>
            <a:br>
              <a:rPr lang="en-CA" sz="5000" b="1" i="0" u="none" strike="noStrike" baseline="0" dirty="0">
                <a:solidFill>
                  <a:schemeClr val="bg1"/>
                </a:solidFill>
              </a:rPr>
            </a:br>
            <a:endParaRPr lang="en-CA" sz="5000" dirty="0">
              <a:solidFill>
                <a:schemeClr val="bg1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BE946D5-2409-9E11-35A6-97F79F17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4565" y="604180"/>
            <a:ext cx="5260974" cy="4139270"/>
          </a:xfrm>
        </p:spPr>
        <p:txBody>
          <a:bodyPr>
            <a:normAutofit/>
          </a:bodyPr>
          <a:lstStyle/>
          <a:p>
            <a:r>
              <a:rPr lang="en-CA" sz="3600" i="1" dirty="0">
                <a:solidFill>
                  <a:schemeClr val="bg1"/>
                </a:solidFill>
              </a:rPr>
              <a:t>The Hebrew word describing these </a:t>
            </a:r>
          </a:p>
          <a:p>
            <a:r>
              <a:rPr lang="en-CA" sz="3600" i="1" dirty="0">
                <a:solidFill>
                  <a:schemeClr val="bg1"/>
                </a:solidFill>
              </a:rPr>
              <a:t>“painful sores” or </a:t>
            </a:r>
          </a:p>
          <a:p>
            <a:r>
              <a:rPr lang="en-CA" sz="3600" i="1" dirty="0">
                <a:solidFill>
                  <a:schemeClr val="bg1"/>
                </a:solidFill>
              </a:rPr>
              <a:t>“sore boils” (Job 2:7) were in reference to a malignant ulcer which was the worst kind of leprosy.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BE608EB5-918F-8EDB-AB2E-26109947B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24" y="2946169"/>
            <a:ext cx="4861891" cy="364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34C49FD-318D-49AE-BAC7-5634695CC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444DC2E-9E72-4669-878E-AF93DF307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E56A799-9BBA-4BC7-8D47-C6251FDDF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9EA9C1F-2B28-4DEA-8EF8-4D0A06E28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2AD021B0-C307-4067-887D-35DF45447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864" y="549275"/>
            <a:ext cx="11088686" cy="57579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502D4-71DC-FB9B-B8E5-470DEEFA7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200" y="692728"/>
            <a:ext cx="4716463" cy="2013527"/>
          </a:xfrm>
        </p:spPr>
        <p:txBody>
          <a:bodyPr wrap="square" anchor="b">
            <a:normAutofit/>
          </a:bodyPr>
          <a:lstStyle/>
          <a:p>
            <a:pPr algn="l"/>
            <a: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THEY SYMPATHIZED AND COMFORTED </a:t>
            </a:r>
            <a:b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(Job 2:11)</a:t>
            </a:r>
            <a:br>
              <a:rPr lang="en-CA" sz="3900" b="1" i="0" u="none" strike="noStrike" baseline="0" dirty="0"/>
            </a:br>
            <a:endParaRPr lang="en-CA" sz="39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BE946D5-2409-9E11-35A6-97F79F17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674" y="2392218"/>
            <a:ext cx="5541818" cy="3400572"/>
          </a:xfrm>
        </p:spPr>
        <p:txBody>
          <a:bodyPr wrap="square" anchor="t">
            <a:noAutofit/>
          </a:bodyPr>
          <a:lstStyle/>
          <a:p>
            <a:pPr algn="l"/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“Anyone who withholds kindness from a friend forsakes the fear of the Almighty.</a:t>
            </a:r>
          </a:p>
          <a:p>
            <a:pPr algn="l"/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15. </a:t>
            </a:r>
            <a:r>
              <a:rPr lang="en-CA" sz="2800" i="1" u="sng" dirty="0">
                <a:solidFill>
                  <a:schemeClr val="tx1">
                    <a:alpha val="60000"/>
                  </a:schemeClr>
                </a:solidFill>
              </a:rPr>
              <a:t>But my brothers are as undependable as intermittent streams, as the streams that overflow</a:t>
            </a:r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”</a:t>
            </a:r>
          </a:p>
          <a:p>
            <a:pPr algn="l"/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				Job 6:14,15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23CC9DA-C742-47CF-8965-06B4D836A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83337" y="549273"/>
            <a:ext cx="5257537" cy="5757924"/>
            <a:chOff x="4656138" y="0"/>
            <a:chExt cx="6983409" cy="630872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27219E4-2868-4D53-9258-78813DDFD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2794" cy="63087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7272C0A-7EBF-4D41-9851-D1B8A23DF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3409" cy="6308725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4AD8EFA-1927-489C-803F-6F7684B61D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3409" cy="6308725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6E4C3D1-57F3-F56E-3FE0-0AE4ADBF2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7512" b="20878"/>
          <a:stretch/>
        </p:blipFill>
        <p:spPr>
          <a:xfrm>
            <a:off x="6383337" y="1949356"/>
            <a:ext cx="5255525" cy="2956233"/>
          </a:xfrm>
          <a:prstGeom prst="rect">
            <a:avLst/>
          </a:prstGeom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4645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34C49FD-318D-49AE-BAC7-5634695CC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444DC2E-9E72-4669-878E-AF93DF307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E56A799-9BBA-4BC7-8D47-C6251FDDF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9EA9C1F-2B28-4DEA-8EF8-4D0A06E28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2AD021B0-C307-4067-887D-35DF45447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864" y="549275"/>
            <a:ext cx="11088686" cy="57579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502D4-71DC-FB9B-B8E5-470DEEFA7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200" y="692728"/>
            <a:ext cx="4716463" cy="2013527"/>
          </a:xfrm>
        </p:spPr>
        <p:txBody>
          <a:bodyPr wrap="square" anchor="b">
            <a:normAutofit/>
          </a:bodyPr>
          <a:lstStyle/>
          <a:p>
            <a:pPr algn="l"/>
            <a: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THEY SYMPATHIZED AND COMFORTED </a:t>
            </a:r>
            <a:b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(Job 2:11)</a:t>
            </a:r>
            <a:br>
              <a:rPr lang="en-CA" sz="3900" b="1" i="0" u="none" strike="noStrike" baseline="0" dirty="0"/>
            </a:br>
            <a:endParaRPr lang="en-CA" sz="39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BE946D5-2409-9E11-35A6-97F79F17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674" y="2392218"/>
            <a:ext cx="5541818" cy="3400572"/>
          </a:xfrm>
        </p:spPr>
        <p:txBody>
          <a:bodyPr wrap="square" anchor="t">
            <a:noAutofit/>
          </a:bodyPr>
          <a:lstStyle/>
          <a:p>
            <a:pPr algn="l"/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“Bear one another burdens and so fulfill the law of Christ.”</a:t>
            </a:r>
          </a:p>
          <a:p>
            <a:pPr algn="l"/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			       Galatians 6:2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23CC9DA-C742-47CF-8965-06B4D836A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83337" y="549273"/>
            <a:ext cx="5257537" cy="5757924"/>
            <a:chOff x="4656138" y="0"/>
            <a:chExt cx="6983409" cy="630872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27219E4-2868-4D53-9258-78813DDFD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2794" cy="63087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7272C0A-7EBF-4D41-9851-D1B8A23DF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3409" cy="6308725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4AD8EFA-1927-489C-803F-6F7684B61D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3409" cy="6308725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6E4C3D1-57F3-F56E-3FE0-0AE4ADBF2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7512" b="20878"/>
          <a:stretch/>
        </p:blipFill>
        <p:spPr>
          <a:xfrm>
            <a:off x="6383337" y="1949356"/>
            <a:ext cx="5255525" cy="2956233"/>
          </a:xfrm>
          <a:prstGeom prst="rect">
            <a:avLst/>
          </a:prstGeom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5056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34C49FD-318D-49AE-BAC7-5634695CC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444DC2E-9E72-4669-878E-AF93DF307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E56A799-9BBA-4BC7-8D47-C6251FDDF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9EA9C1F-2B28-4DEA-8EF8-4D0A06E28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2AD021B0-C307-4067-887D-35DF45447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864" y="549275"/>
            <a:ext cx="11088686" cy="57579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502D4-71DC-FB9B-B8E5-470DEEFA7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200" y="692728"/>
            <a:ext cx="4716463" cy="2013527"/>
          </a:xfrm>
        </p:spPr>
        <p:txBody>
          <a:bodyPr wrap="square" anchor="b">
            <a:normAutofit/>
          </a:bodyPr>
          <a:lstStyle/>
          <a:p>
            <a:pPr algn="l"/>
            <a: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THEY SYMPATHIZED AND COMFORTED </a:t>
            </a:r>
            <a:b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(Job 2:11)</a:t>
            </a:r>
            <a:br>
              <a:rPr lang="en-CA" sz="3900" b="1" i="0" u="none" strike="noStrike" baseline="0" dirty="0"/>
            </a:br>
            <a:endParaRPr lang="en-CA" sz="39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BE946D5-2409-9E11-35A6-97F79F17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674" y="2392218"/>
            <a:ext cx="5541818" cy="3400572"/>
          </a:xfrm>
        </p:spPr>
        <p:txBody>
          <a:bodyPr wrap="square" anchor="t">
            <a:noAutofit/>
          </a:bodyPr>
          <a:lstStyle/>
          <a:p>
            <a:pPr algn="l"/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“Concerning Edom: This is what the Lord Almighty says: “Is there no longer wisdom in </a:t>
            </a:r>
            <a:r>
              <a:rPr lang="en-CA" sz="2800" i="1" dirty="0" err="1">
                <a:solidFill>
                  <a:schemeClr val="tx1">
                    <a:alpha val="60000"/>
                  </a:schemeClr>
                </a:solidFill>
              </a:rPr>
              <a:t>Teman</a:t>
            </a:r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?</a:t>
            </a:r>
          </a:p>
          <a:p>
            <a:pPr algn="l"/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Has counsel perished from the prudent? Has their wisdom decayed?”</a:t>
            </a:r>
          </a:p>
          <a:p>
            <a:pPr algn="l"/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			      Jeremiah 29:7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23CC9DA-C742-47CF-8965-06B4D836A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83337" y="549273"/>
            <a:ext cx="5257537" cy="5757924"/>
            <a:chOff x="4656138" y="0"/>
            <a:chExt cx="6983409" cy="630872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27219E4-2868-4D53-9258-78813DDFD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2794" cy="63087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7272C0A-7EBF-4D41-9851-D1B8A23DF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3409" cy="6308725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4AD8EFA-1927-489C-803F-6F7684B61D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3409" cy="6308725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6E4C3D1-57F3-F56E-3FE0-0AE4ADBF2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7512" b="20878"/>
          <a:stretch/>
        </p:blipFill>
        <p:spPr>
          <a:xfrm>
            <a:off x="6383337" y="1949356"/>
            <a:ext cx="5255525" cy="2956233"/>
          </a:xfrm>
          <a:prstGeom prst="rect">
            <a:avLst/>
          </a:prstGeom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0798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34C49FD-318D-49AE-BAC7-5634695CC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444DC2E-9E72-4669-878E-AF93DF307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E56A799-9BBA-4BC7-8D47-C6251FDDF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9EA9C1F-2B28-4DEA-8EF8-4D0A06E28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2AD021B0-C307-4067-887D-35DF45447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864" y="549275"/>
            <a:ext cx="11088686" cy="57579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502D4-71DC-FB9B-B8E5-470DEEFA7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200" y="692728"/>
            <a:ext cx="4716463" cy="2013527"/>
          </a:xfrm>
        </p:spPr>
        <p:txBody>
          <a:bodyPr wrap="square" anchor="b">
            <a:normAutofit/>
          </a:bodyPr>
          <a:lstStyle/>
          <a:p>
            <a:pPr algn="l"/>
            <a: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THEY SYMPATHIZED AND COMFORTED </a:t>
            </a:r>
            <a:b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(Job 2:11)</a:t>
            </a:r>
            <a:br>
              <a:rPr lang="en-CA" sz="3900" b="1" i="0" u="none" strike="noStrike" baseline="0" dirty="0"/>
            </a:br>
            <a:endParaRPr lang="en-CA" sz="39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BE946D5-2409-9E11-35A6-97F79F17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674" y="2392218"/>
            <a:ext cx="5541818" cy="3400572"/>
          </a:xfrm>
        </p:spPr>
        <p:txBody>
          <a:bodyPr wrap="square" anchor="t">
            <a:noAutofit/>
          </a:bodyPr>
          <a:lstStyle/>
          <a:p>
            <a:pPr algn="l"/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“Concerning Edom: This is what the Lord Almighty says: “Is there no longer wisdom in </a:t>
            </a:r>
            <a:r>
              <a:rPr lang="en-CA" sz="2800" i="1" dirty="0" err="1">
                <a:solidFill>
                  <a:schemeClr val="tx1">
                    <a:alpha val="60000"/>
                  </a:schemeClr>
                </a:solidFill>
              </a:rPr>
              <a:t>Teman</a:t>
            </a:r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?</a:t>
            </a:r>
          </a:p>
          <a:p>
            <a:pPr algn="l"/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Has counsel perished from the prudent? Has their wisdom decayed?”</a:t>
            </a:r>
          </a:p>
          <a:p>
            <a:pPr algn="l"/>
            <a:r>
              <a:rPr lang="en-CA" sz="2800" i="1" dirty="0">
                <a:solidFill>
                  <a:schemeClr val="tx1">
                    <a:alpha val="60000"/>
                  </a:schemeClr>
                </a:solidFill>
              </a:rPr>
              <a:t>			      Jeremiah 29:7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23CC9DA-C742-47CF-8965-06B4D836A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83337" y="549273"/>
            <a:ext cx="5257537" cy="5757924"/>
            <a:chOff x="4656138" y="0"/>
            <a:chExt cx="6983409" cy="630872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27219E4-2868-4D53-9258-78813DDFD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2794" cy="63087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7272C0A-7EBF-4D41-9851-D1B8A23DF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3409" cy="6308725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4AD8EFA-1927-489C-803F-6F7684B61D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4656138" y="0"/>
              <a:ext cx="6983409" cy="6308725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6E4C3D1-57F3-F56E-3FE0-0AE4ADBF2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7512" b="20878"/>
          <a:stretch/>
        </p:blipFill>
        <p:spPr>
          <a:xfrm>
            <a:off x="6383337" y="1949356"/>
            <a:ext cx="5255525" cy="2956233"/>
          </a:xfrm>
          <a:prstGeom prst="rect">
            <a:avLst/>
          </a:prstGeom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606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502D4-71DC-FB9B-B8E5-470DEEFA7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/>
            <a: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THEY SPRINKLED DUST IN THE AIR </a:t>
            </a:r>
            <a:b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(Job 2:12)</a:t>
            </a:r>
            <a:br>
              <a:rPr lang="en-CA" sz="4400" b="1" i="0" u="none" strike="noStrike" baseline="0" dirty="0"/>
            </a:br>
            <a:endParaRPr lang="en-CA" sz="4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BE946D5-2409-9E11-35A6-97F79F17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2"/>
            <a:ext cx="11146885" cy="2173573"/>
          </a:xfrm>
        </p:spPr>
        <p:txBody>
          <a:bodyPr anchor="t">
            <a:normAutofit/>
          </a:bodyPr>
          <a:lstStyle/>
          <a:p>
            <a:pPr algn="l"/>
            <a:r>
              <a:rPr lang="en-CA" sz="3200" i="1" dirty="0">
                <a:solidFill>
                  <a:srgbClr val="FFFFFF"/>
                </a:solidFill>
              </a:rPr>
              <a:t>“When they saw him from a distance, they could hardly recognize him; they began to weep aloud, and they tore their robes and sprinkled dust on their heads.”</a:t>
            </a:r>
          </a:p>
          <a:p>
            <a:pPr algn="l"/>
            <a:r>
              <a:rPr lang="en-CA" sz="3200" i="1" dirty="0">
                <a:solidFill>
                  <a:srgbClr val="FFFFFF"/>
                </a:solidFill>
              </a:rPr>
              <a:t>										Job 2:12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6E4C3D1-57F3-F56E-3FE0-0AE4ADBF2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7512" b="20878"/>
          <a:stretch/>
        </p:blipFill>
        <p:spPr>
          <a:xfrm>
            <a:off x="6273781" y="393208"/>
            <a:ext cx="5396962" cy="3035791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91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502D4-71DC-FB9B-B8E5-470DEEFA7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/>
            <a: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THEY SPRINKLED DUST IN THE AIR </a:t>
            </a:r>
            <a:b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(Job 2:12)</a:t>
            </a:r>
            <a:br>
              <a:rPr lang="en-CA" sz="4400" b="1" i="0" u="none" strike="noStrike" baseline="0" dirty="0"/>
            </a:br>
            <a:endParaRPr lang="en-CA" sz="4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BE946D5-2409-9E11-35A6-97F79F17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2"/>
            <a:ext cx="11146885" cy="2173573"/>
          </a:xfrm>
        </p:spPr>
        <p:txBody>
          <a:bodyPr anchor="t">
            <a:normAutofit/>
          </a:bodyPr>
          <a:lstStyle/>
          <a:p>
            <a:pPr algn="l"/>
            <a:r>
              <a:rPr lang="en-CA" sz="3200" i="1" dirty="0">
                <a:solidFill>
                  <a:srgbClr val="FFFFFF"/>
                </a:solidFill>
              </a:rPr>
              <a:t>I will be glad and rejoice in your love, for you saw my affliction and knew the anguish of my soul.”</a:t>
            </a:r>
          </a:p>
          <a:p>
            <a:pPr algn="l"/>
            <a:r>
              <a:rPr lang="en-CA" sz="3200" i="1" dirty="0">
                <a:solidFill>
                  <a:srgbClr val="FFFFFF"/>
                </a:solidFill>
              </a:rPr>
              <a:t>									Psalm 31:7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6E4C3D1-57F3-F56E-3FE0-0AE4ADBF2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7512" b="20878"/>
          <a:stretch/>
        </p:blipFill>
        <p:spPr>
          <a:xfrm>
            <a:off x="6273781" y="393208"/>
            <a:ext cx="5396962" cy="3035791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6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502D4-71DC-FB9B-B8E5-470DEEFA7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265413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en-CA" sz="50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THEY SAT ON THE GROUND (Job 2:13)</a:t>
            </a:r>
            <a:br>
              <a:rPr lang="en-CA" sz="5000" b="1" i="0" u="none" strike="noStrike" baseline="0" dirty="0">
                <a:solidFill>
                  <a:schemeClr val="bg1"/>
                </a:solidFill>
              </a:rPr>
            </a:br>
            <a:endParaRPr lang="en-CA" sz="5000" dirty="0">
              <a:solidFill>
                <a:schemeClr val="bg1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BE946D5-2409-9E11-35A6-97F79F17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4565" y="604180"/>
            <a:ext cx="5260974" cy="4139270"/>
          </a:xfrm>
        </p:spPr>
        <p:txBody>
          <a:bodyPr>
            <a:normAutofit/>
          </a:bodyPr>
          <a:lstStyle/>
          <a:p>
            <a:r>
              <a:rPr lang="en-CA" sz="3600" i="1" dirty="0">
                <a:solidFill>
                  <a:schemeClr val="bg1"/>
                </a:solidFill>
              </a:rPr>
              <a:t>The Hebrew word describing these </a:t>
            </a:r>
          </a:p>
          <a:p>
            <a:r>
              <a:rPr lang="en-CA" sz="3600" i="1" dirty="0">
                <a:solidFill>
                  <a:schemeClr val="bg1"/>
                </a:solidFill>
              </a:rPr>
              <a:t>“painful sores” or </a:t>
            </a:r>
          </a:p>
          <a:p>
            <a:r>
              <a:rPr lang="en-CA" sz="3600" i="1" dirty="0">
                <a:solidFill>
                  <a:schemeClr val="bg1"/>
                </a:solidFill>
              </a:rPr>
              <a:t>“sore boils” (Job 2:7) were in reference to a malignant ulcer which was the worst kind of leprosy.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3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502D4-71DC-FB9B-B8E5-470DEEFA7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00" y="120074"/>
            <a:ext cx="5962784" cy="1948872"/>
          </a:xfrm>
        </p:spPr>
        <p:txBody>
          <a:bodyPr>
            <a:normAutofit/>
          </a:bodyPr>
          <a:lstStyle/>
          <a:p>
            <a:pPr algn="l"/>
            <a: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THEY SAT ON THE GROUND (Job 2:13)</a:t>
            </a:r>
            <a:br>
              <a:rPr lang="en-CA" sz="4400" b="1" i="0" u="none" strike="noStrike" baseline="0" dirty="0"/>
            </a:br>
            <a:endParaRPr lang="en-CA" sz="44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BE946D5-2409-9E11-35A6-97F79F17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1597891"/>
            <a:ext cx="4620584" cy="4455287"/>
          </a:xfrm>
        </p:spPr>
        <p:txBody>
          <a:bodyPr>
            <a:noAutofit/>
          </a:bodyPr>
          <a:lstStyle/>
          <a:p>
            <a:pPr algn="l"/>
            <a:r>
              <a:rPr lang="en-CA" sz="3600" i="1" dirty="0"/>
              <a:t>“Then they sat on the ground with him for seven days and seven nights. No one said a word to him, because they saw how great his suffering was.”</a:t>
            </a:r>
          </a:p>
          <a:p>
            <a:pPr algn="l"/>
            <a:r>
              <a:rPr lang="en-CA" sz="3600" i="1" dirty="0"/>
              <a:t>			Job 2:13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4C3D1-57F3-F56E-3FE0-0AE4ADBF2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8" r="20148"/>
          <a:stretch/>
        </p:blipFill>
        <p:spPr>
          <a:xfrm>
            <a:off x="8886825" y="110548"/>
            <a:ext cx="3171825" cy="3318451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3A94BE0-4D27-9F9F-9BDF-77CC0CC26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525" y="2633759"/>
            <a:ext cx="3511600" cy="32189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25625B-81C7-1E68-A827-B3D08FAB63EB}"/>
              </a:ext>
            </a:extLst>
          </p:cNvPr>
          <p:cNvSpPr txBox="1"/>
          <p:nvPr/>
        </p:nvSpPr>
        <p:spPr>
          <a:xfrm>
            <a:off x="9236125" y="3763700"/>
            <a:ext cx="2822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“Elephantiasis.”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59FBEE-29B7-2046-BE83-156D167C9CBE}"/>
              </a:ext>
            </a:extLst>
          </p:cNvPr>
          <p:cNvSpPr txBox="1"/>
          <p:nvPr/>
        </p:nvSpPr>
        <p:spPr>
          <a:xfrm>
            <a:off x="6034278" y="5702645"/>
            <a:ext cx="2692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 </a:t>
            </a:r>
            <a:r>
              <a:rPr lang="en-CA" sz="3600" dirty="0"/>
              <a:t>“</a:t>
            </a:r>
            <a:r>
              <a:rPr lang="en-CA" sz="3600" dirty="0" err="1"/>
              <a:t>Leonitasis</a:t>
            </a:r>
            <a:r>
              <a:rPr lang="en-CA" sz="36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593468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452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BOOK OF JOB “SYMpathetic Comforters” </vt:lpstr>
      <vt:lpstr>I. THEY SYMPATHIZED AND COMFORTED  (Job 2:11) </vt:lpstr>
      <vt:lpstr>I. THEY SYMPATHIZED AND COMFORTED  (Job 2:11) </vt:lpstr>
      <vt:lpstr>I. THEY SYMPATHIZED AND COMFORTED  (Job 2:11) </vt:lpstr>
      <vt:lpstr>I. THEY SYMPATHIZED AND COMFORTED  (Job 2:11) </vt:lpstr>
      <vt:lpstr>II. THEY SPRINKLED DUST IN THE AIR  (Job 2:12) </vt:lpstr>
      <vt:lpstr>II. THEY SPRINKLED DUST IN THE AIR  (Job 2:12) </vt:lpstr>
      <vt:lpstr>III. THEY SAT ON THE GROUND (Job 2:13) </vt:lpstr>
      <vt:lpstr>III. THEY SAT ON THE GROUND (Job 2:13) </vt:lpstr>
      <vt:lpstr>III. THEY SAT ON THE GROUND (Job 2:13)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JOB “SYMpathetic Comforters” </dc:title>
  <dc:creator>Fountaingate Christian</dc:creator>
  <cp:lastModifiedBy>Fountaingate Christian</cp:lastModifiedBy>
  <cp:revision>5</cp:revision>
  <dcterms:created xsi:type="dcterms:W3CDTF">2023-02-10T23:35:27Z</dcterms:created>
  <dcterms:modified xsi:type="dcterms:W3CDTF">2023-02-11T00:34:11Z</dcterms:modified>
</cp:coreProperties>
</file>