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7CAAD-E448-4887-B57E-444080132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622D11-3DC5-8859-50FB-CAD9E6280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58737-77D0-5DBF-29F6-9FDA54A42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AFE-90A1-466B-B3DA-F2EABD908423}" type="datetimeFigureOut">
              <a:rPr lang="en-CA" smtClean="0"/>
              <a:t>2024-05-04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F8EC7-3006-DA82-90C8-090957C4E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6EB5B-A132-37C8-D765-276F2EC62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BB44-1F5E-44C2-B8AF-C6E5A7BDF9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96789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B888-349D-EB3E-12E4-7137523F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6C5BF8-F96A-061A-429E-053D604F3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1AFE6-D7D4-20CA-3C46-EF72E9D9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AFE-90A1-466B-B3DA-F2EABD908423}" type="datetimeFigureOut">
              <a:rPr lang="en-CA" smtClean="0"/>
              <a:t>2024-05-04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297D9-0B96-07D4-DEE8-4EC559BFF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D3809-FD63-FFD8-0CBC-79DA2139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BB44-1F5E-44C2-B8AF-C6E5A7BDF9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89410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8BD755-8C14-8217-3D6C-F3C982677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C781D-C20C-E77A-8E67-35B2AC018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415C1-6B94-5A90-9F91-E9C8D45D0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AFE-90A1-466B-B3DA-F2EABD908423}" type="datetimeFigureOut">
              <a:rPr lang="en-CA" smtClean="0"/>
              <a:t>2024-05-04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A3F8E-9F70-9744-6576-6C8838C2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34CC6-8548-F7FC-664D-764F5189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BB44-1F5E-44C2-B8AF-C6E5A7BDF9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42324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68D3E-6F98-5B2B-751B-388127144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7416A-4E9B-8236-D3FB-2FB8EA0F3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083FA-61BF-2823-76B4-ECC273C6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AFE-90A1-466B-B3DA-F2EABD908423}" type="datetimeFigureOut">
              <a:rPr lang="en-CA" smtClean="0"/>
              <a:t>2024-05-04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4D4EC-B27C-14D5-F5A2-F39527357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65EB4-8079-F8B1-F2B9-91A593963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BB44-1F5E-44C2-B8AF-C6E5A7BDF9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49475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28AAA-D3E2-40C3-6D6B-56EFDA566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47D26-3F73-2DBC-A2F3-74E0EEB73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B21F3-91C7-AC25-D8BE-FF790A601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AFE-90A1-466B-B3DA-F2EABD908423}" type="datetimeFigureOut">
              <a:rPr lang="en-CA" smtClean="0"/>
              <a:t>2024-05-04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4FECB-09D5-6719-A1E6-6844AAD8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379CE-0F0F-6417-73F3-72F5EE115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BB44-1F5E-44C2-B8AF-C6E5A7BDF9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82938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81CBE-8772-73BF-A569-8082D6579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03597-2B24-AD88-F323-9E12F90A9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2EAAD-979D-188E-2BBE-565DC5E30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CC7CD0-0FC3-B87C-52D6-0D12F99A6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AFE-90A1-466B-B3DA-F2EABD908423}" type="datetimeFigureOut">
              <a:rPr lang="en-CA" smtClean="0"/>
              <a:t>2024-05-04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E2587-3353-8BB6-59D3-0E80DDED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5687F-93E4-DCC5-5616-2E806DA1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BB44-1F5E-44C2-B8AF-C6E5A7BDF9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71522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B23D-9008-FFD0-D12F-52225E5A3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95A61-1899-B62B-3BA2-12E24F741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5484A-222A-FA85-161B-98010E0C5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6B47C-BD45-7B65-04FF-C1EC56E220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CACFD-AEE5-7D75-C5FD-A3261BC4AE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2E906E-92BB-045F-54B9-88AEFA23C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AFE-90A1-466B-B3DA-F2EABD908423}" type="datetimeFigureOut">
              <a:rPr lang="en-CA" smtClean="0"/>
              <a:t>2024-05-04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DE6456-D2F7-56D7-D980-1EC826D61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38B494-C286-9D50-FBB7-97B3A7D44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BB44-1F5E-44C2-B8AF-C6E5A7BDF9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7142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282B9-4DFA-0935-B36B-AEF5AE764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B61D76-C79F-4A33-0BDA-12B0B6F10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AFE-90A1-466B-B3DA-F2EABD908423}" type="datetimeFigureOut">
              <a:rPr lang="en-CA" smtClean="0"/>
              <a:t>2024-05-04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3E0AA-31B1-54D4-0C18-A4277CB5A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15AD9D-1BE5-D80D-7453-77384492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BB44-1F5E-44C2-B8AF-C6E5A7BDF9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11704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663104-9FFB-AFDD-F879-98F36A3B7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AFE-90A1-466B-B3DA-F2EABD908423}" type="datetimeFigureOut">
              <a:rPr lang="en-CA" smtClean="0"/>
              <a:t>2024-05-04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6FEB51-51A4-148D-7576-BB838160C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307A5-6705-5E66-88C9-A0F90E01B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BB44-1F5E-44C2-B8AF-C6E5A7BDF9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79147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F69FC-8371-C86E-BD20-0BE9370CF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A7CC3-1237-5375-37A4-15BF32177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6212B1-1D44-F13D-8EE1-B7AF2DC72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3476B5-A460-1977-6AB4-F23FB3D8F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AFE-90A1-466B-B3DA-F2EABD908423}" type="datetimeFigureOut">
              <a:rPr lang="en-CA" smtClean="0"/>
              <a:t>2024-05-04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C01E6-381B-3E37-C5F3-D654CB824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19FBB-67F8-1B02-298D-C5E1E0AD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BB44-1F5E-44C2-B8AF-C6E5A7BDF9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95785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3B500-FAAA-9747-3469-A33B41C53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3D82AE-9361-8A4D-1E91-B1035884D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82489-2D67-9E67-F860-843EB9A72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5CBE9-C7AA-7C0E-0D45-F5D9FE664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AFE-90A1-466B-B3DA-F2EABD908423}" type="datetimeFigureOut">
              <a:rPr lang="en-CA" smtClean="0"/>
              <a:t>2024-05-04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5272F-7CE3-41E2-2822-8DF5060B8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D64A4-5407-DA2F-CB0B-0A03C7C69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8BB44-1F5E-44C2-B8AF-C6E5A7BDF9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93379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8D385E-E41B-1AAD-BE4E-9A2F78D84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5436F-AC74-E470-65B0-15F9695C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B4410-5F7B-E1B1-2F0C-24B4B93A1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5C5AFE-90A1-466B-B3DA-F2EABD908423}" type="datetimeFigureOut">
              <a:rPr lang="en-CA" smtClean="0"/>
              <a:t>2024-05-04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8134A-9A79-DE5D-0439-328DA37AC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44CCE-A4C4-3E9C-4F53-8071CB03B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E8BB44-1F5E-44C2-B8AF-C6E5A7BDF9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38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rown of thorns with blood on it&#10;&#10;Description automatically generated">
            <a:extLst>
              <a:ext uri="{FF2B5EF4-FFF2-40B4-BE49-F238E27FC236}">
                <a16:creationId xmlns:a16="http://schemas.microsoft.com/office/drawing/2014/main" id="{E86423AD-BA42-30F7-2F85-28322665A3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D0DE2-1C42-57A2-20CF-EA571C8F2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8508" y="1088779"/>
            <a:ext cx="3445765" cy="2340221"/>
          </a:xfrm>
          <a:noFill/>
        </p:spPr>
        <p:txBody>
          <a:bodyPr>
            <a:normAutofit/>
          </a:bodyPr>
          <a:lstStyle/>
          <a:p>
            <a:r>
              <a:rPr lang="en-CA" sz="5200" dirty="0"/>
              <a:t>THE BLOOD OF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38CBE-EE6A-6692-7312-1218436E4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0886" y="4517769"/>
            <a:ext cx="3563388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en-CA" sz="3600" dirty="0"/>
              <a:t>Ephesians 1:3-14</a:t>
            </a:r>
          </a:p>
        </p:txBody>
      </p:sp>
    </p:spTree>
    <p:extLst>
      <p:ext uri="{BB962C8B-B14F-4D97-AF65-F5344CB8AC3E}">
        <p14:creationId xmlns:p14="http://schemas.microsoft.com/office/powerpoint/2010/main" val="24613675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rown of thorns with blood on it&#10;&#10;Description automatically generated">
            <a:extLst>
              <a:ext uri="{FF2B5EF4-FFF2-40B4-BE49-F238E27FC236}">
                <a16:creationId xmlns:a16="http://schemas.microsoft.com/office/drawing/2014/main" id="{E86423AD-BA42-30F7-2F85-28322665A3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17" b="943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3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655438" y="838201"/>
            <a:ext cx="7098161" cy="4549051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D0DE2-1C42-57A2-20CF-EA571C8F2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9746" y="261189"/>
            <a:ext cx="5541054" cy="1655378"/>
          </a:xfrm>
        </p:spPr>
        <p:txBody>
          <a:bodyPr>
            <a:normAutofit fontScale="90000"/>
          </a:bodyPr>
          <a:lstStyle/>
          <a:p>
            <a:r>
              <a:rPr lang="en-CA" sz="4400" dirty="0"/>
              <a:t>I. The Blood of Jesus has CALLED us Back from Sin's Curse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38CBE-EE6A-6692-7312-1218436E4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8895" y="2493578"/>
            <a:ext cx="4431162" cy="1337967"/>
          </a:xfrm>
        </p:spPr>
        <p:txBody>
          <a:bodyPr>
            <a:noAutofit/>
          </a:bodyPr>
          <a:lstStyle/>
          <a:p>
            <a:r>
              <a:rPr lang="en-CA" sz="3600" i="1" dirty="0"/>
              <a:t>"In him we have </a:t>
            </a:r>
            <a:r>
              <a:rPr lang="en-CA" sz="3600" i="1" dirty="0">
                <a:solidFill>
                  <a:srgbClr val="C00000"/>
                </a:solidFill>
              </a:rPr>
              <a:t>redemption</a:t>
            </a:r>
            <a:r>
              <a:rPr lang="en-CA" sz="3600" i="1" dirty="0"/>
              <a:t> through his blood . . ."</a:t>
            </a:r>
          </a:p>
          <a:p>
            <a:r>
              <a:rPr lang="en-CA" sz="3600" i="1" dirty="0"/>
              <a:t>	Ephesians 1:7a</a:t>
            </a:r>
          </a:p>
        </p:txBody>
      </p:sp>
    </p:spTree>
    <p:extLst>
      <p:ext uri="{BB962C8B-B14F-4D97-AF65-F5344CB8AC3E}">
        <p14:creationId xmlns:p14="http://schemas.microsoft.com/office/powerpoint/2010/main" val="23835250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ainting of a crucifixion&#10;&#10;Description automatically generated">
            <a:extLst>
              <a:ext uri="{FF2B5EF4-FFF2-40B4-BE49-F238E27FC236}">
                <a16:creationId xmlns:a16="http://schemas.microsoft.com/office/drawing/2014/main" id="{E86423AD-BA42-30F7-2F85-28322665A3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87" b="8487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D0DE2-1C42-57A2-20CF-EA571C8F2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5200" dirty="0">
                <a:solidFill>
                  <a:srgbClr val="FFFFFF"/>
                </a:solidFill>
              </a:rPr>
              <a:t>I. The Blood of Jesus has CALLED us Back from Sin's Curse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38CBE-EE6A-6692-7312-1218436E4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225868"/>
            <a:ext cx="10058400" cy="112888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sz="4000" i="1" dirty="0">
                <a:solidFill>
                  <a:srgbClr val="FFFFFF"/>
                </a:solidFill>
              </a:rPr>
              <a:t>Rembrandt’s Painting of Our Crucified Christ</a:t>
            </a:r>
          </a:p>
        </p:txBody>
      </p:sp>
    </p:spTree>
    <p:extLst>
      <p:ext uri="{BB962C8B-B14F-4D97-AF65-F5344CB8AC3E}">
        <p14:creationId xmlns:p14="http://schemas.microsoft.com/office/powerpoint/2010/main" val="28577566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B5A8AFA4-5C32-4100-9C6D-839A47E15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6B5F253-7949-47C2-9DBD-1570ECDA2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799" y="685800"/>
            <a:ext cx="5421703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D0DE2-1C42-57A2-20CF-EA571C8F2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2251" y="1026041"/>
            <a:ext cx="5097293" cy="1552023"/>
          </a:xfrm>
        </p:spPr>
        <p:txBody>
          <a:bodyPr anchor="b">
            <a:normAutofit/>
          </a:bodyPr>
          <a:lstStyle/>
          <a:p>
            <a:r>
              <a:rPr lang="en-CA" sz="3200" dirty="0">
                <a:solidFill>
                  <a:srgbClr val="595959"/>
                </a:solidFill>
              </a:rPr>
              <a:t>II. The Blood of Jesus has CLEANSED our Guilt</a:t>
            </a:r>
            <a:br>
              <a:rPr lang="en-CA" sz="3200" dirty="0">
                <a:solidFill>
                  <a:srgbClr val="595959"/>
                </a:solidFill>
              </a:rPr>
            </a:br>
            <a:r>
              <a:rPr lang="en-CA" sz="3200" dirty="0">
                <a:solidFill>
                  <a:srgbClr val="595959"/>
                </a:solidFill>
              </a:rPr>
              <a:t>Before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38CBE-EE6A-6692-7312-1218436E4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301" y="3428999"/>
            <a:ext cx="5410201" cy="1785506"/>
          </a:xfrm>
        </p:spPr>
        <p:txBody>
          <a:bodyPr anchor="t">
            <a:noAutofit/>
          </a:bodyPr>
          <a:lstStyle/>
          <a:p>
            <a:r>
              <a:rPr lang="en-CA" sz="3200" i="1" dirty="0">
                <a:solidFill>
                  <a:srgbClr val="595959"/>
                </a:solidFill>
              </a:rPr>
              <a:t>"In him we have redemption through his blood, </a:t>
            </a:r>
            <a:r>
              <a:rPr lang="en-CA" sz="3200" i="1" u="sng" dirty="0">
                <a:solidFill>
                  <a:srgbClr val="595959"/>
                </a:solidFill>
              </a:rPr>
              <a:t>the forgiveness of sin</a:t>
            </a:r>
            <a:r>
              <a:rPr lang="en-CA" sz="3200" i="1" dirty="0">
                <a:solidFill>
                  <a:srgbClr val="595959"/>
                </a:solidFill>
              </a:rPr>
              <a:t> . . ."</a:t>
            </a:r>
          </a:p>
          <a:p>
            <a:r>
              <a:rPr lang="en-CA" sz="3200" i="1" dirty="0">
                <a:solidFill>
                  <a:srgbClr val="595959"/>
                </a:solidFill>
              </a:rPr>
              <a:t>	Ephesians 1:7b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6423AD-BA42-30F7-2F85-28322665A3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7258"/>
          <a:stretch/>
        </p:blipFill>
        <p:spPr>
          <a:xfrm>
            <a:off x="6107503" y="685799"/>
            <a:ext cx="5410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28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2616E71-7702-4514-BCE4-BAADB22ED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78" name="Color Cover">
              <a:extLst>
                <a:ext uri="{FF2B5EF4-FFF2-40B4-BE49-F238E27FC236}">
                  <a16:creationId xmlns:a16="http://schemas.microsoft.com/office/drawing/2014/main" id="{15F9A7D7-E8EB-49D7-ACB0-13481EF1B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Color Cover">
              <a:extLst>
                <a:ext uri="{FF2B5EF4-FFF2-40B4-BE49-F238E27FC236}">
                  <a16:creationId xmlns:a16="http://schemas.microsoft.com/office/drawing/2014/main" id="{044CB560-3BF4-4256-8C60-8864DA0AB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2840072-D6EC-480D-9A1B-928B36F92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82" name="Color">
              <a:extLst>
                <a:ext uri="{FF2B5EF4-FFF2-40B4-BE49-F238E27FC236}">
                  <a16:creationId xmlns:a16="http://schemas.microsoft.com/office/drawing/2014/main" id="{CADDA0B4-EE72-46AA-A7BB-C271924B72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Color">
              <a:extLst>
                <a:ext uri="{FF2B5EF4-FFF2-40B4-BE49-F238E27FC236}">
                  <a16:creationId xmlns:a16="http://schemas.microsoft.com/office/drawing/2014/main" id="{B2519E48-483B-4612-935D-790A10605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86423AD-BA42-30F7-2F85-28322665A3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" b="756"/>
          <a:stretch/>
        </p:blipFill>
        <p:spPr>
          <a:xfrm>
            <a:off x="6712123" y="1135530"/>
            <a:ext cx="4501741" cy="4565184"/>
          </a:xfrm>
          <a:prstGeom prst="rect">
            <a:avLst/>
          </a:prstGeom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7D0DE2-1C42-57A2-20CF-EA571C8F2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644" y="841665"/>
            <a:ext cx="5203990" cy="1936060"/>
          </a:xfrm>
        </p:spPr>
        <p:txBody>
          <a:bodyPr anchor="b">
            <a:normAutofit/>
          </a:bodyPr>
          <a:lstStyle/>
          <a:p>
            <a:pPr algn="l"/>
            <a:r>
              <a:rPr lang="en-CA" sz="4100" dirty="0">
                <a:solidFill>
                  <a:schemeClr val="bg1"/>
                </a:solidFill>
              </a:rPr>
              <a:t>III. The Blood of Jesus has CROWNED us with</a:t>
            </a:r>
            <a:br>
              <a:rPr lang="en-CA" sz="4100" dirty="0">
                <a:solidFill>
                  <a:schemeClr val="bg1"/>
                </a:solidFill>
              </a:rPr>
            </a:br>
            <a:r>
              <a:rPr lang="en-CA" sz="4100" dirty="0">
                <a:solidFill>
                  <a:schemeClr val="bg1"/>
                </a:solidFill>
              </a:rPr>
              <a:t>the Riches of His Grace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38CBE-EE6A-6692-7312-1218436E4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7889" y="3029408"/>
            <a:ext cx="5915102" cy="2516909"/>
          </a:xfrm>
        </p:spPr>
        <p:txBody>
          <a:bodyPr anchor="t">
            <a:noAutofit/>
          </a:bodyPr>
          <a:lstStyle/>
          <a:p>
            <a:pPr algn="l"/>
            <a:r>
              <a:rPr lang="en-CA" sz="2800" i="1" dirty="0">
                <a:solidFill>
                  <a:schemeClr val="bg1"/>
                </a:solidFill>
              </a:rPr>
              <a:t>“Praise be to the God and father of our Lord Jesus Christ, who has blessed us in the heavenly realms with every spiritual blessing in Christ . </a:t>
            </a:r>
          </a:p>
          <a:p>
            <a:pPr algn="l"/>
            <a:r>
              <a:rPr lang="en-CA" sz="2800" i="1" dirty="0">
                <a:solidFill>
                  <a:schemeClr val="bg1"/>
                </a:solidFill>
              </a:rPr>
              <a:t>7  . . . </a:t>
            </a:r>
            <a:r>
              <a:rPr lang="en-CA" sz="2800" i="1" u="sng" dirty="0">
                <a:solidFill>
                  <a:schemeClr val="bg1"/>
                </a:solidFill>
              </a:rPr>
              <a:t>in accordance with the riches of God's grace</a:t>
            </a:r>
            <a:r>
              <a:rPr lang="en-CA" sz="2800" i="1" dirty="0">
                <a:solidFill>
                  <a:schemeClr val="bg1"/>
                </a:solidFill>
              </a:rPr>
              <a:t>." </a:t>
            </a:r>
          </a:p>
          <a:p>
            <a:pPr algn="l"/>
            <a:r>
              <a:rPr lang="en-CA" sz="2800" i="1" dirty="0">
                <a:solidFill>
                  <a:schemeClr val="bg1"/>
                </a:solidFill>
              </a:rPr>
              <a:t>			Ephesians 1:3,7c</a:t>
            </a:r>
          </a:p>
        </p:txBody>
      </p:sp>
    </p:spTree>
    <p:extLst>
      <p:ext uri="{BB962C8B-B14F-4D97-AF65-F5344CB8AC3E}">
        <p14:creationId xmlns:p14="http://schemas.microsoft.com/office/powerpoint/2010/main" val="1783180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7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1CC5389-CB4A-43B7-9A0E-5447CE0BC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00" name="Color">
              <a:extLst>
                <a:ext uri="{FF2B5EF4-FFF2-40B4-BE49-F238E27FC236}">
                  <a16:creationId xmlns:a16="http://schemas.microsoft.com/office/drawing/2014/main" id="{017160F5-4BB5-41FB-B2D8-0AE0A6D7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Color">
              <a:extLst>
                <a:ext uri="{FF2B5EF4-FFF2-40B4-BE49-F238E27FC236}">
                  <a16:creationId xmlns:a16="http://schemas.microsoft.com/office/drawing/2014/main" id="{5AB10530-0B6F-40EF-9B05-F388D1BCB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3" name="Color">
            <a:extLst>
              <a:ext uri="{FF2B5EF4-FFF2-40B4-BE49-F238E27FC236}">
                <a16:creationId xmlns:a16="http://schemas.microsoft.com/office/drawing/2014/main" id="{145B2F28-3A18-4BC2-8E92-9AF66F147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04" y="598259"/>
            <a:ext cx="10889442" cy="5680742"/>
          </a:xfrm>
          <a:prstGeom prst="rect">
            <a:avLst/>
          </a:prstGeom>
          <a:solidFill>
            <a:srgbClr val="A77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 painting of a person sitting in a room with people&#10;&#10;Description automatically generated">
            <a:extLst>
              <a:ext uri="{FF2B5EF4-FFF2-40B4-BE49-F238E27FC236}">
                <a16:creationId xmlns:a16="http://schemas.microsoft.com/office/drawing/2014/main" id="{E86423AD-BA42-30F7-2F85-28322665A3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" r="20346" b="-1"/>
          <a:stretch/>
        </p:blipFill>
        <p:spPr>
          <a:xfrm>
            <a:off x="4747307" y="653615"/>
            <a:ext cx="6702822" cy="5540004"/>
          </a:xfrm>
          <a:prstGeom prst="rect">
            <a:avLst/>
          </a:prstGeom>
        </p:spPr>
      </p:pic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A65A26F-1F64-451C-BFA2-F92410951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35C965A-C516-42B1-844F-9472408C9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4C44BFB-148D-4919-BEE5-0138A35BCC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D704AD9-4DAA-4F0F-8B02-8B765658A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9F9F0EF2-FB12-49A3-B73C-E38141A55F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49A9DBF1-1403-4BE8-B87E-0393E9CDE4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3979BDB7-FA20-4F60-97B1-CF3696395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3B7D32B5-D9D6-467E-8349-4A1A840FA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7D0DE2-1C42-57A2-20CF-EA571C8F2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644" y="719268"/>
            <a:ext cx="3573794" cy="2511887"/>
          </a:xfrm>
        </p:spPr>
        <p:txBody>
          <a:bodyPr anchor="b">
            <a:normAutofit/>
          </a:bodyPr>
          <a:lstStyle/>
          <a:p>
            <a:pPr algn="l"/>
            <a:r>
              <a:rPr lang="en-CA" sz="3700" dirty="0">
                <a:solidFill>
                  <a:schemeClr val="tx2"/>
                </a:solidFill>
              </a:rPr>
              <a:t>IV. The Blood of Jesus has CHOSEN us to Live out His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38CBE-EE6A-6692-7312-1218436E4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613" y="3641591"/>
            <a:ext cx="4109691" cy="2374078"/>
          </a:xfrm>
        </p:spPr>
        <p:txBody>
          <a:bodyPr anchor="t">
            <a:noAutofit/>
          </a:bodyPr>
          <a:lstStyle/>
          <a:p>
            <a:pPr algn="l"/>
            <a:r>
              <a:rPr lang="en-CA" sz="2800" i="1" dirty="0">
                <a:solidFill>
                  <a:schemeClr val="tx2"/>
                </a:solidFill>
              </a:rPr>
              <a:t>"</a:t>
            </a:r>
            <a:r>
              <a:rPr lang="en-CA" sz="2800" i="1" u="sng" dirty="0">
                <a:solidFill>
                  <a:schemeClr val="tx2"/>
                </a:solidFill>
              </a:rPr>
              <a:t>For he chose us in him </a:t>
            </a:r>
            <a:r>
              <a:rPr lang="en-CA" sz="2800" i="1" dirty="0">
                <a:solidFill>
                  <a:schemeClr val="tx2"/>
                </a:solidFill>
              </a:rPr>
              <a:t>before the creation of the world to be holy and blameless in his sight . . . </a:t>
            </a:r>
          </a:p>
          <a:p>
            <a:pPr algn="l"/>
            <a:r>
              <a:rPr lang="en-CA" sz="2800" i="1" dirty="0">
                <a:solidFill>
                  <a:schemeClr val="tx2"/>
                </a:solidFill>
              </a:rPr>
              <a:t>	       Ephesians 1:4</a:t>
            </a:r>
          </a:p>
        </p:txBody>
      </p:sp>
    </p:spTree>
    <p:extLst>
      <p:ext uri="{BB962C8B-B14F-4D97-AF65-F5344CB8AC3E}">
        <p14:creationId xmlns:p14="http://schemas.microsoft.com/office/powerpoint/2010/main" val="28544938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7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1CC5389-CB4A-43B7-9A0E-5447CE0BC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100" name="Color">
              <a:extLst>
                <a:ext uri="{FF2B5EF4-FFF2-40B4-BE49-F238E27FC236}">
                  <a16:creationId xmlns:a16="http://schemas.microsoft.com/office/drawing/2014/main" id="{017160F5-4BB5-41FB-B2D8-0AE0A6D76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Color">
              <a:extLst>
                <a:ext uri="{FF2B5EF4-FFF2-40B4-BE49-F238E27FC236}">
                  <a16:creationId xmlns:a16="http://schemas.microsoft.com/office/drawing/2014/main" id="{5AB10530-0B6F-40EF-9B05-F388D1BCB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3" name="Color">
            <a:extLst>
              <a:ext uri="{FF2B5EF4-FFF2-40B4-BE49-F238E27FC236}">
                <a16:creationId xmlns:a16="http://schemas.microsoft.com/office/drawing/2014/main" id="{145B2F28-3A18-4BC2-8E92-9AF66F147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804" y="598259"/>
            <a:ext cx="10889442" cy="5680742"/>
          </a:xfrm>
          <a:prstGeom prst="rect">
            <a:avLst/>
          </a:prstGeom>
          <a:solidFill>
            <a:srgbClr val="A77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 painting of a person sitting in a room with people&#10;&#10;Description automatically generated">
            <a:extLst>
              <a:ext uri="{FF2B5EF4-FFF2-40B4-BE49-F238E27FC236}">
                <a16:creationId xmlns:a16="http://schemas.microsoft.com/office/drawing/2014/main" id="{E86423AD-BA42-30F7-2F85-28322665A3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" r="20346" b="-1"/>
          <a:stretch/>
        </p:blipFill>
        <p:spPr>
          <a:xfrm>
            <a:off x="4747307" y="653615"/>
            <a:ext cx="6702822" cy="5540004"/>
          </a:xfrm>
          <a:prstGeom prst="rect">
            <a:avLst/>
          </a:prstGeom>
        </p:spPr>
      </p:pic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A65A26F-1F64-451C-BFA2-F92410951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35C965A-C516-42B1-844F-9472408C9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4C44BFB-148D-4919-BEE5-0138A35BCC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D704AD9-4DAA-4F0F-8B02-8B765658A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9F9F0EF2-FB12-49A3-B73C-E38141A55F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49A9DBF1-1403-4BE8-B87E-0393E9CDE4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3979BDB7-FA20-4F60-97B1-CF3696395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3B7D32B5-D9D6-467E-8349-4A1A840FA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7D0DE2-1C42-57A2-20CF-EA571C8F2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644" y="719268"/>
            <a:ext cx="3573794" cy="2464537"/>
          </a:xfrm>
        </p:spPr>
        <p:txBody>
          <a:bodyPr anchor="b">
            <a:normAutofit/>
          </a:bodyPr>
          <a:lstStyle/>
          <a:p>
            <a:pPr algn="l"/>
            <a:r>
              <a:rPr lang="en-CA" sz="3700" dirty="0">
                <a:solidFill>
                  <a:schemeClr val="tx2"/>
                </a:solidFill>
              </a:rPr>
              <a:t>IV. The Blood of Jesus has CHOSEN us to Live out His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38CBE-EE6A-6692-7312-1218436E4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582" y="3370720"/>
            <a:ext cx="3913319" cy="2374078"/>
          </a:xfrm>
        </p:spPr>
        <p:txBody>
          <a:bodyPr anchor="t">
            <a:noAutofit/>
          </a:bodyPr>
          <a:lstStyle/>
          <a:p>
            <a:pPr algn="l"/>
            <a:r>
              <a:rPr lang="en-CA" i="1" dirty="0">
                <a:solidFill>
                  <a:schemeClr val="tx2"/>
                </a:solidFill>
              </a:rPr>
              <a:t>" </a:t>
            </a:r>
            <a:r>
              <a:rPr lang="en-CA" i="1" u="sng" dirty="0">
                <a:solidFill>
                  <a:schemeClr val="tx2"/>
                </a:solidFill>
              </a:rPr>
              <a:t>In him we were also chosen</a:t>
            </a:r>
            <a:r>
              <a:rPr lang="en-CA" i="1" dirty="0">
                <a:solidFill>
                  <a:schemeClr val="tx2"/>
                </a:solidFill>
              </a:rPr>
              <a:t>, having been predestined according to the plan of him who works out everything in conformity </a:t>
            </a:r>
            <a:r>
              <a:rPr lang="en-CA" i="1" u="sng" dirty="0">
                <a:solidFill>
                  <a:schemeClr val="tx2"/>
                </a:solidFill>
              </a:rPr>
              <a:t>with the purpose of his will</a:t>
            </a:r>
            <a:r>
              <a:rPr lang="en-CA" i="1" dirty="0">
                <a:solidFill>
                  <a:schemeClr val="tx2"/>
                </a:solidFill>
              </a:rPr>
              <a:t>.”</a:t>
            </a:r>
          </a:p>
          <a:p>
            <a:pPr algn="l"/>
            <a:r>
              <a:rPr lang="en-CA" i="1" dirty="0">
                <a:solidFill>
                  <a:schemeClr val="tx2"/>
                </a:solidFill>
              </a:rPr>
              <a:t>	             Ephesians 1:11</a:t>
            </a:r>
          </a:p>
        </p:txBody>
      </p:sp>
    </p:spTree>
    <p:extLst>
      <p:ext uri="{BB962C8B-B14F-4D97-AF65-F5344CB8AC3E}">
        <p14:creationId xmlns:p14="http://schemas.microsoft.com/office/powerpoint/2010/main" val="10277545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239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THE BLOOD OF JESUS</vt:lpstr>
      <vt:lpstr>I. The Blood of Jesus has CALLED us Back from Sin's Curse</vt:lpstr>
      <vt:lpstr>I. The Blood of Jesus has CALLED us Back from Sin's Curse</vt:lpstr>
      <vt:lpstr>II. The Blood of Jesus has CLEANSED our Guilt Before God</vt:lpstr>
      <vt:lpstr>III. The Blood of Jesus has CROWNED us with the Riches of His Grace</vt:lpstr>
      <vt:lpstr>IV. The Blood of Jesus has CHOSEN us to Live out His Plan</vt:lpstr>
      <vt:lpstr>IV. The Blood of Jesus has CHOSEN us to Live out His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BLOOD OF CHRIST</dc:title>
  <dc:creator>Fountaingate Christian</dc:creator>
  <cp:lastModifiedBy>Fountaingate Christian</cp:lastModifiedBy>
  <cp:revision>7</cp:revision>
  <dcterms:created xsi:type="dcterms:W3CDTF">2024-04-27T22:37:32Z</dcterms:created>
  <dcterms:modified xsi:type="dcterms:W3CDTF">2024-05-04T23:35:07Z</dcterms:modified>
</cp:coreProperties>
</file>